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8"/>
  </p:notesMasterIdLst>
  <p:handoutMasterIdLst>
    <p:handoutMasterId r:id="rId119"/>
  </p:handoutMasterIdLst>
  <p:sldIdLst>
    <p:sldId id="256" r:id="rId2"/>
    <p:sldId id="292" r:id="rId3"/>
    <p:sldId id="378" r:id="rId4"/>
    <p:sldId id="405" r:id="rId5"/>
    <p:sldId id="376" r:id="rId6"/>
    <p:sldId id="379" r:id="rId7"/>
    <p:sldId id="380" r:id="rId8"/>
    <p:sldId id="294" r:id="rId9"/>
    <p:sldId id="297" r:id="rId10"/>
    <p:sldId id="296" r:id="rId11"/>
    <p:sldId id="375" r:id="rId12"/>
    <p:sldId id="381" r:id="rId13"/>
    <p:sldId id="377" r:id="rId14"/>
    <p:sldId id="320" r:id="rId15"/>
    <p:sldId id="321" r:id="rId16"/>
    <p:sldId id="322" r:id="rId17"/>
    <p:sldId id="406" r:id="rId18"/>
    <p:sldId id="323" r:id="rId19"/>
    <p:sldId id="407" r:id="rId20"/>
    <p:sldId id="324" r:id="rId21"/>
    <p:sldId id="408" r:id="rId22"/>
    <p:sldId id="325" r:id="rId23"/>
    <p:sldId id="409" r:id="rId24"/>
    <p:sldId id="326" r:id="rId25"/>
    <p:sldId id="327" r:id="rId26"/>
    <p:sldId id="411" r:id="rId27"/>
    <p:sldId id="328" r:id="rId28"/>
    <p:sldId id="329" r:id="rId29"/>
    <p:sldId id="330" r:id="rId30"/>
    <p:sldId id="331" r:id="rId31"/>
    <p:sldId id="332" r:id="rId32"/>
    <p:sldId id="333" r:id="rId33"/>
    <p:sldId id="334" r:id="rId34"/>
    <p:sldId id="335" r:id="rId35"/>
    <p:sldId id="336" r:id="rId36"/>
    <p:sldId id="337" r:id="rId37"/>
    <p:sldId id="338" r:id="rId38"/>
    <p:sldId id="339" r:id="rId39"/>
    <p:sldId id="361" r:id="rId40"/>
    <p:sldId id="362" r:id="rId41"/>
    <p:sldId id="388" r:id="rId42"/>
    <p:sldId id="364" r:id="rId43"/>
    <p:sldId id="389" r:id="rId44"/>
    <p:sldId id="365" r:id="rId45"/>
    <p:sldId id="390" r:id="rId46"/>
    <p:sldId id="366" r:id="rId47"/>
    <p:sldId id="367" r:id="rId48"/>
    <p:sldId id="368" r:id="rId49"/>
    <p:sldId id="369" r:id="rId50"/>
    <p:sldId id="370" r:id="rId51"/>
    <p:sldId id="371" r:id="rId52"/>
    <p:sldId id="391" r:id="rId53"/>
    <p:sldId id="372" r:id="rId54"/>
    <p:sldId id="373" r:id="rId55"/>
    <p:sldId id="394" r:id="rId56"/>
    <p:sldId id="374" r:id="rId57"/>
    <p:sldId id="392" r:id="rId58"/>
    <p:sldId id="393" r:id="rId59"/>
    <p:sldId id="287" r:id="rId60"/>
    <p:sldId id="299" r:id="rId61"/>
    <p:sldId id="298" r:id="rId62"/>
    <p:sldId id="300" r:id="rId63"/>
    <p:sldId id="303" r:id="rId64"/>
    <p:sldId id="301" r:id="rId65"/>
    <p:sldId id="302" r:id="rId66"/>
    <p:sldId id="304" r:id="rId67"/>
    <p:sldId id="305" r:id="rId68"/>
    <p:sldId id="382" r:id="rId69"/>
    <p:sldId id="306" r:id="rId70"/>
    <p:sldId id="307" r:id="rId71"/>
    <p:sldId id="308" r:id="rId72"/>
    <p:sldId id="309" r:id="rId73"/>
    <p:sldId id="383" r:id="rId74"/>
    <p:sldId id="310" r:id="rId75"/>
    <p:sldId id="311" r:id="rId76"/>
    <p:sldId id="312" r:id="rId77"/>
    <p:sldId id="313" r:id="rId78"/>
    <p:sldId id="384" r:id="rId79"/>
    <p:sldId id="314" r:id="rId80"/>
    <p:sldId id="315" r:id="rId81"/>
    <p:sldId id="316" r:id="rId82"/>
    <p:sldId id="317" r:id="rId83"/>
    <p:sldId id="385" r:id="rId84"/>
    <p:sldId id="318" r:id="rId85"/>
    <p:sldId id="386" r:id="rId86"/>
    <p:sldId id="319" r:id="rId87"/>
    <p:sldId id="340" r:id="rId88"/>
    <p:sldId id="359" r:id="rId89"/>
    <p:sldId id="395" r:id="rId90"/>
    <p:sldId id="341" r:id="rId91"/>
    <p:sldId id="396" r:id="rId92"/>
    <p:sldId id="343" r:id="rId93"/>
    <p:sldId id="344" r:id="rId94"/>
    <p:sldId id="345" r:id="rId95"/>
    <p:sldId id="397" r:id="rId96"/>
    <p:sldId id="346" r:id="rId97"/>
    <p:sldId id="398" r:id="rId98"/>
    <p:sldId id="347" r:id="rId99"/>
    <p:sldId id="399" r:id="rId100"/>
    <p:sldId id="348" r:id="rId101"/>
    <p:sldId id="358" r:id="rId102"/>
    <p:sldId id="360" r:id="rId103"/>
    <p:sldId id="400" r:id="rId104"/>
    <p:sldId id="350" r:id="rId105"/>
    <p:sldId id="401" r:id="rId106"/>
    <p:sldId id="351" r:id="rId107"/>
    <p:sldId id="356" r:id="rId108"/>
    <p:sldId id="357" r:id="rId109"/>
    <p:sldId id="402" r:id="rId110"/>
    <p:sldId id="352" r:id="rId111"/>
    <p:sldId id="353" r:id="rId112"/>
    <p:sldId id="403" r:id="rId113"/>
    <p:sldId id="354" r:id="rId114"/>
    <p:sldId id="404" r:id="rId115"/>
    <p:sldId id="355" r:id="rId116"/>
    <p:sldId id="264" r:id="rId117"/>
  </p:sldIdLst>
  <p:sldSz cx="12192000" cy="6858000"/>
  <p:notesSz cx="6858000" cy="9144000"/>
  <p:custDataLst>
    <p:tags r:id="rId1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A1BD"/>
    <a:srgbClr val="FFFFFF"/>
    <a:srgbClr val="FF9E50"/>
    <a:srgbClr val="2F745A"/>
    <a:srgbClr val="5DA2B1"/>
    <a:srgbClr val="3F88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278D33-E315-4C46-1822-6962CA37E260}" v="463" dt="2023-10-11T08:39:58.1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9" d="100"/>
          <a:sy n="89" d="100"/>
        </p:scale>
        <p:origin x="437" y="8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handoutMaster" Target="handoutMasters/handout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gs" Target="tags/tag1.xml"/><Relationship Id="rId125"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2023/12/21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23450872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C73A6B-BB26-4B12-BFB8-2B873AE12267}" type="datetimeFigureOut">
              <a:rPr lang="zh-CN" altLang="en-US" smtClean="0"/>
              <a:t>2023/12/21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5701FA-A99B-4EA7-BD9A-49A04217BC0C}" type="slidenum">
              <a:rPr lang="zh-CN" altLang="en-US" smtClean="0"/>
              <a:t>‹#›</a:t>
            </a:fld>
            <a:endParaRPr lang="zh-CN" altLang="en-US"/>
          </a:p>
        </p:txBody>
      </p:sp>
    </p:spTree>
    <p:extLst>
      <p:ext uri="{BB962C8B-B14F-4D97-AF65-F5344CB8AC3E}">
        <p14:creationId xmlns:p14="http://schemas.microsoft.com/office/powerpoint/2010/main" val="3405365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1</a:t>
            </a:fld>
            <a:endParaRPr lang="zh-CN" altLang="en-US"/>
          </a:p>
        </p:txBody>
      </p:sp>
    </p:spTree>
    <p:extLst>
      <p:ext uri="{BB962C8B-B14F-4D97-AF65-F5344CB8AC3E}">
        <p14:creationId xmlns:p14="http://schemas.microsoft.com/office/powerpoint/2010/main" val="2454323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10</a:t>
            </a:fld>
            <a:endParaRPr lang="zh-CN" altLang="en-US"/>
          </a:p>
        </p:txBody>
      </p:sp>
    </p:spTree>
    <p:extLst>
      <p:ext uri="{BB962C8B-B14F-4D97-AF65-F5344CB8AC3E}">
        <p14:creationId xmlns:p14="http://schemas.microsoft.com/office/powerpoint/2010/main" val="26309416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112</a:t>
            </a:fld>
            <a:endParaRPr lang="zh-CN" altLang="en-US"/>
          </a:p>
        </p:txBody>
      </p:sp>
    </p:spTree>
    <p:extLst>
      <p:ext uri="{BB962C8B-B14F-4D97-AF65-F5344CB8AC3E}">
        <p14:creationId xmlns:p14="http://schemas.microsoft.com/office/powerpoint/2010/main" val="238733594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114</a:t>
            </a:fld>
            <a:endParaRPr lang="zh-CN" altLang="en-US"/>
          </a:p>
        </p:txBody>
      </p:sp>
    </p:spTree>
    <p:extLst>
      <p:ext uri="{BB962C8B-B14F-4D97-AF65-F5344CB8AC3E}">
        <p14:creationId xmlns:p14="http://schemas.microsoft.com/office/powerpoint/2010/main" val="302352512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116</a:t>
            </a:fld>
            <a:endParaRPr lang="zh-CN" altLang="en-US"/>
          </a:p>
        </p:txBody>
      </p:sp>
    </p:spTree>
    <p:extLst>
      <p:ext uri="{BB962C8B-B14F-4D97-AF65-F5344CB8AC3E}">
        <p14:creationId xmlns:p14="http://schemas.microsoft.com/office/powerpoint/2010/main" val="21973153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11</a:t>
            </a:fld>
            <a:endParaRPr lang="zh-CN" altLang="en-US"/>
          </a:p>
        </p:txBody>
      </p:sp>
    </p:spTree>
    <p:extLst>
      <p:ext uri="{BB962C8B-B14F-4D97-AF65-F5344CB8AC3E}">
        <p14:creationId xmlns:p14="http://schemas.microsoft.com/office/powerpoint/2010/main" val="3550831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12</a:t>
            </a:fld>
            <a:endParaRPr lang="zh-CN" altLang="en-US"/>
          </a:p>
        </p:txBody>
      </p:sp>
    </p:spTree>
    <p:extLst>
      <p:ext uri="{BB962C8B-B14F-4D97-AF65-F5344CB8AC3E}">
        <p14:creationId xmlns:p14="http://schemas.microsoft.com/office/powerpoint/2010/main" val="3610080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13</a:t>
            </a:fld>
            <a:endParaRPr lang="zh-CN" altLang="en-US"/>
          </a:p>
        </p:txBody>
      </p:sp>
    </p:spTree>
    <p:extLst>
      <p:ext uri="{BB962C8B-B14F-4D97-AF65-F5344CB8AC3E}">
        <p14:creationId xmlns:p14="http://schemas.microsoft.com/office/powerpoint/2010/main" val="2179520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14</a:t>
            </a:fld>
            <a:endParaRPr lang="zh-CN" altLang="en-US"/>
          </a:p>
        </p:txBody>
      </p:sp>
    </p:spTree>
    <p:extLst>
      <p:ext uri="{BB962C8B-B14F-4D97-AF65-F5344CB8AC3E}">
        <p14:creationId xmlns:p14="http://schemas.microsoft.com/office/powerpoint/2010/main" val="42826530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15</a:t>
            </a:fld>
            <a:endParaRPr lang="zh-CN" altLang="en-US"/>
          </a:p>
        </p:txBody>
      </p:sp>
    </p:spTree>
    <p:extLst>
      <p:ext uri="{BB962C8B-B14F-4D97-AF65-F5344CB8AC3E}">
        <p14:creationId xmlns:p14="http://schemas.microsoft.com/office/powerpoint/2010/main" val="6943610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16</a:t>
            </a:fld>
            <a:endParaRPr lang="zh-CN" altLang="en-US"/>
          </a:p>
        </p:txBody>
      </p:sp>
    </p:spTree>
    <p:extLst>
      <p:ext uri="{BB962C8B-B14F-4D97-AF65-F5344CB8AC3E}">
        <p14:creationId xmlns:p14="http://schemas.microsoft.com/office/powerpoint/2010/main" val="36205486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17</a:t>
            </a:fld>
            <a:endParaRPr lang="zh-CN" altLang="en-US"/>
          </a:p>
        </p:txBody>
      </p:sp>
    </p:spTree>
    <p:extLst>
      <p:ext uri="{BB962C8B-B14F-4D97-AF65-F5344CB8AC3E}">
        <p14:creationId xmlns:p14="http://schemas.microsoft.com/office/powerpoint/2010/main" val="2319947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18</a:t>
            </a:fld>
            <a:endParaRPr lang="zh-CN" altLang="en-US"/>
          </a:p>
        </p:txBody>
      </p:sp>
    </p:spTree>
    <p:extLst>
      <p:ext uri="{BB962C8B-B14F-4D97-AF65-F5344CB8AC3E}">
        <p14:creationId xmlns:p14="http://schemas.microsoft.com/office/powerpoint/2010/main" val="9153326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19</a:t>
            </a:fld>
            <a:endParaRPr lang="zh-CN" altLang="en-US"/>
          </a:p>
        </p:txBody>
      </p:sp>
    </p:spTree>
    <p:extLst>
      <p:ext uri="{BB962C8B-B14F-4D97-AF65-F5344CB8AC3E}">
        <p14:creationId xmlns:p14="http://schemas.microsoft.com/office/powerpoint/2010/main" val="240994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2</a:t>
            </a:fld>
            <a:endParaRPr lang="zh-CN" altLang="en-US"/>
          </a:p>
        </p:txBody>
      </p:sp>
    </p:spTree>
    <p:extLst>
      <p:ext uri="{BB962C8B-B14F-4D97-AF65-F5344CB8AC3E}">
        <p14:creationId xmlns:p14="http://schemas.microsoft.com/office/powerpoint/2010/main" val="1354395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20</a:t>
            </a:fld>
            <a:endParaRPr lang="zh-CN" altLang="en-US"/>
          </a:p>
        </p:txBody>
      </p:sp>
    </p:spTree>
    <p:extLst>
      <p:ext uri="{BB962C8B-B14F-4D97-AF65-F5344CB8AC3E}">
        <p14:creationId xmlns:p14="http://schemas.microsoft.com/office/powerpoint/2010/main" val="9635855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21</a:t>
            </a:fld>
            <a:endParaRPr lang="zh-CN" altLang="en-US"/>
          </a:p>
        </p:txBody>
      </p:sp>
    </p:spTree>
    <p:extLst>
      <p:ext uri="{BB962C8B-B14F-4D97-AF65-F5344CB8AC3E}">
        <p14:creationId xmlns:p14="http://schemas.microsoft.com/office/powerpoint/2010/main" val="12630189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22</a:t>
            </a:fld>
            <a:endParaRPr lang="zh-CN" altLang="en-US"/>
          </a:p>
        </p:txBody>
      </p:sp>
    </p:spTree>
    <p:extLst>
      <p:ext uri="{BB962C8B-B14F-4D97-AF65-F5344CB8AC3E}">
        <p14:creationId xmlns:p14="http://schemas.microsoft.com/office/powerpoint/2010/main" val="23758562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23</a:t>
            </a:fld>
            <a:endParaRPr lang="zh-CN" altLang="en-US"/>
          </a:p>
        </p:txBody>
      </p:sp>
    </p:spTree>
    <p:extLst>
      <p:ext uri="{BB962C8B-B14F-4D97-AF65-F5344CB8AC3E}">
        <p14:creationId xmlns:p14="http://schemas.microsoft.com/office/powerpoint/2010/main" val="41174409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24</a:t>
            </a:fld>
            <a:endParaRPr lang="zh-CN" altLang="en-US"/>
          </a:p>
        </p:txBody>
      </p:sp>
    </p:spTree>
    <p:extLst>
      <p:ext uri="{BB962C8B-B14F-4D97-AF65-F5344CB8AC3E}">
        <p14:creationId xmlns:p14="http://schemas.microsoft.com/office/powerpoint/2010/main" val="26586461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25</a:t>
            </a:fld>
            <a:endParaRPr lang="zh-CN" altLang="en-US"/>
          </a:p>
        </p:txBody>
      </p:sp>
    </p:spTree>
    <p:extLst>
      <p:ext uri="{BB962C8B-B14F-4D97-AF65-F5344CB8AC3E}">
        <p14:creationId xmlns:p14="http://schemas.microsoft.com/office/powerpoint/2010/main" val="27277331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26</a:t>
            </a:fld>
            <a:endParaRPr lang="zh-CN" altLang="en-US"/>
          </a:p>
        </p:txBody>
      </p:sp>
    </p:spTree>
    <p:extLst>
      <p:ext uri="{BB962C8B-B14F-4D97-AF65-F5344CB8AC3E}">
        <p14:creationId xmlns:p14="http://schemas.microsoft.com/office/powerpoint/2010/main" val="3303317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27</a:t>
            </a:fld>
            <a:endParaRPr lang="zh-CN" altLang="en-US"/>
          </a:p>
        </p:txBody>
      </p:sp>
    </p:spTree>
    <p:extLst>
      <p:ext uri="{BB962C8B-B14F-4D97-AF65-F5344CB8AC3E}">
        <p14:creationId xmlns:p14="http://schemas.microsoft.com/office/powerpoint/2010/main" val="8054175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28</a:t>
            </a:fld>
            <a:endParaRPr lang="zh-CN" altLang="en-US"/>
          </a:p>
        </p:txBody>
      </p:sp>
    </p:spTree>
    <p:extLst>
      <p:ext uri="{BB962C8B-B14F-4D97-AF65-F5344CB8AC3E}">
        <p14:creationId xmlns:p14="http://schemas.microsoft.com/office/powerpoint/2010/main" val="37727234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29</a:t>
            </a:fld>
            <a:endParaRPr lang="zh-CN" altLang="en-US"/>
          </a:p>
        </p:txBody>
      </p:sp>
    </p:spTree>
    <p:extLst>
      <p:ext uri="{BB962C8B-B14F-4D97-AF65-F5344CB8AC3E}">
        <p14:creationId xmlns:p14="http://schemas.microsoft.com/office/powerpoint/2010/main" val="2210616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3</a:t>
            </a:fld>
            <a:endParaRPr lang="zh-CN" altLang="en-US"/>
          </a:p>
        </p:txBody>
      </p:sp>
    </p:spTree>
    <p:extLst>
      <p:ext uri="{BB962C8B-B14F-4D97-AF65-F5344CB8AC3E}">
        <p14:creationId xmlns:p14="http://schemas.microsoft.com/office/powerpoint/2010/main" val="6524517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30</a:t>
            </a:fld>
            <a:endParaRPr lang="zh-CN" altLang="en-US"/>
          </a:p>
        </p:txBody>
      </p:sp>
    </p:spTree>
    <p:extLst>
      <p:ext uri="{BB962C8B-B14F-4D97-AF65-F5344CB8AC3E}">
        <p14:creationId xmlns:p14="http://schemas.microsoft.com/office/powerpoint/2010/main" val="27949309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31</a:t>
            </a:fld>
            <a:endParaRPr lang="zh-CN" altLang="en-US"/>
          </a:p>
        </p:txBody>
      </p:sp>
    </p:spTree>
    <p:extLst>
      <p:ext uri="{BB962C8B-B14F-4D97-AF65-F5344CB8AC3E}">
        <p14:creationId xmlns:p14="http://schemas.microsoft.com/office/powerpoint/2010/main" val="35264152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32</a:t>
            </a:fld>
            <a:endParaRPr lang="zh-CN" altLang="en-US"/>
          </a:p>
        </p:txBody>
      </p:sp>
    </p:spTree>
    <p:extLst>
      <p:ext uri="{BB962C8B-B14F-4D97-AF65-F5344CB8AC3E}">
        <p14:creationId xmlns:p14="http://schemas.microsoft.com/office/powerpoint/2010/main" val="29887741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33</a:t>
            </a:fld>
            <a:endParaRPr lang="zh-CN" altLang="en-US"/>
          </a:p>
        </p:txBody>
      </p:sp>
    </p:spTree>
    <p:extLst>
      <p:ext uri="{BB962C8B-B14F-4D97-AF65-F5344CB8AC3E}">
        <p14:creationId xmlns:p14="http://schemas.microsoft.com/office/powerpoint/2010/main" val="38458114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34</a:t>
            </a:fld>
            <a:endParaRPr lang="zh-CN" altLang="en-US"/>
          </a:p>
        </p:txBody>
      </p:sp>
    </p:spTree>
    <p:extLst>
      <p:ext uri="{BB962C8B-B14F-4D97-AF65-F5344CB8AC3E}">
        <p14:creationId xmlns:p14="http://schemas.microsoft.com/office/powerpoint/2010/main" val="11324879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35</a:t>
            </a:fld>
            <a:endParaRPr lang="zh-CN" altLang="en-US"/>
          </a:p>
        </p:txBody>
      </p:sp>
    </p:spTree>
    <p:extLst>
      <p:ext uri="{BB962C8B-B14F-4D97-AF65-F5344CB8AC3E}">
        <p14:creationId xmlns:p14="http://schemas.microsoft.com/office/powerpoint/2010/main" val="34586857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36</a:t>
            </a:fld>
            <a:endParaRPr lang="zh-CN" altLang="en-US"/>
          </a:p>
        </p:txBody>
      </p:sp>
    </p:spTree>
    <p:extLst>
      <p:ext uri="{BB962C8B-B14F-4D97-AF65-F5344CB8AC3E}">
        <p14:creationId xmlns:p14="http://schemas.microsoft.com/office/powerpoint/2010/main" val="23532300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37</a:t>
            </a:fld>
            <a:endParaRPr lang="zh-CN" altLang="en-US"/>
          </a:p>
        </p:txBody>
      </p:sp>
    </p:spTree>
    <p:extLst>
      <p:ext uri="{BB962C8B-B14F-4D97-AF65-F5344CB8AC3E}">
        <p14:creationId xmlns:p14="http://schemas.microsoft.com/office/powerpoint/2010/main" val="6494941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38</a:t>
            </a:fld>
            <a:endParaRPr lang="zh-CN" altLang="en-US"/>
          </a:p>
        </p:txBody>
      </p:sp>
    </p:spTree>
    <p:extLst>
      <p:ext uri="{BB962C8B-B14F-4D97-AF65-F5344CB8AC3E}">
        <p14:creationId xmlns:p14="http://schemas.microsoft.com/office/powerpoint/2010/main" val="26835487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39</a:t>
            </a:fld>
            <a:endParaRPr lang="zh-CN" altLang="en-US"/>
          </a:p>
        </p:txBody>
      </p:sp>
    </p:spTree>
    <p:extLst>
      <p:ext uri="{BB962C8B-B14F-4D97-AF65-F5344CB8AC3E}">
        <p14:creationId xmlns:p14="http://schemas.microsoft.com/office/powerpoint/2010/main" val="1034388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4</a:t>
            </a:fld>
            <a:endParaRPr lang="zh-CN" altLang="en-US"/>
          </a:p>
        </p:txBody>
      </p:sp>
    </p:spTree>
    <p:extLst>
      <p:ext uri="{BB962C8B-B14F-4D97-AF65-F5344CB8AC3E}">
        <p14:creationId xmlns:p14="http://schemas.microsoft.com/office/powerpoint/2010/main" val="14874387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40</a:t>
            </a:fld>
            <a:endParaRPr lang="zh-CN" altLang="en-US"/>
          </a:p>
        </p:txBody>
      </p:sp>
    </p:spTree>
    <p:extLst>
      <p:ext uri="{BB962C8B-B14F-4D97-AF65-F5344CB8AC3E}">
        <p14:creationId xmlns:p14="http://schemas.microsoft.com/office/powerpoint/2010/main" val="14916757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41</a:t>
            </a:fld>
            <a:endParaRPr lang="zh-CN" altLang="en-US"/>
          </a:p>
        </p:txBody>
      </p:sp>
    </p:spTree>
    <p:extLst>
      <p:ext uri="{BB962C8B-B14F-4D97-AF65-F5344CB8AC3E}">
        <p14:creationId xmlns:p14="http://schemas.microsoft.com/office/powerpoint/2010/main" val="11729941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42</a:t>
            </a:fld>
            <a:endParaRPr lang="zh-CN" altLang="en-US"/>
          </a:p>
        </p:txBody>
      </p:sp>
    </p:spTree>
    <p:extLst>
      <p:ext uri="{BB962C8B-B14F-4D97-AF65-F5344CB8AC3E}">
        <p14:creationId xmlns:p14="http://schemas.microsoft.com/office/powerpoint/2010/main" val="23689164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43</a:t>
            </a:fld>
            <a:endParaRPr lang="zh-CN" altLang="en-US"/>
          </a:p>
        </p:txBody>
      </p:sp>
    </p:spTree>
    <p:extLst>
      <p:ext uri="{BB962C8B-B14F-4D97-AF65-F5344CB8AC3E}">
        <p14:creationId xmlns:p14="http://schemas.microsoft.com/office/powerpoint/2010/main" val="467187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44</a:t>
            </a:fld>
            <a:endParaRPr lang="zh-CN" altLang="en-US"/>
          </a:p>
        </p:txBody>
      </p:sp>
    </p:spTree>
    <p:extLst>
      <p:ext uri="{BB962C8B-B14F-4D97-AF65-F5344CB8AC3E}">
        <p14:creationId xmlns:p14="http://schemas.microsoft.com/office/powerpoint/2010/main" val="24195752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45</a:t>
            </a:fld>
            <a:endParaRPr lang="zh-CN" altLang="en-US"/>
          </a:p>
        </p:txBody>
      </p:sp>
    </p:spTree>
    <p:extLst>
      <p:ext uri="{BB962C8B-B14F-4D97-AF65-F5344CB8AC3E}">
        <p14:creationId xmlns:p14="http://schemas.microsoft.com/office/powerpoint/2010/main" val="12259983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46</a:t>
            </a:fld>
            <a:endParaRPr lang="zh-CN" altLang="en-US"/>
          </a:p>
        </p:txBody>
      </p:sp>
    </p:spTree>
    <p:extLst>
      <p:ext uri="{BB962C8B-B14F-4D97-AF65-F5344CB8AC3E}">
        <p14:creationId xmlns:p14="http://schemas.microsoft.com/office/powerpoint/2010/main" val="631538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47</a:t>
            </a:fld>
            <a:endParaRPr lang="zh-CN" altLang="en-US"/>
          </a:p>
        </p:txBody>
      </p:sp>
    </p:spTree>
    <p:extLst>
      <p:ext uri="{BB962C8B-B14F-4D97-AF65-F5344CB8AC3E}">
        <p14:creationId xmlns:p14="http://schemas.microsoft.com/office/powerpoint/2010/main" val="40993870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48</a:t>
            </a:fld>
            <a:endParaRPr lang="zh-CN" altLang="en-US"/>
          </a:p>
        </p:txBody>
      </p:sp>
    </p:spTree>
    <p:extLst>
      <p:ext uri="{BB962C8B-B14F-4D97-AF65-F5344CB8AC3E}">
        <p14:creationId xmlns:p14="http://schemas.microsoft.com/office/powerpoint/2010/main" val="25956103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49</a:t>
            </a:fld>
            <a:endParaRPr lang="zh-CN" altLang="en-US"/>
          </a:p>
        </p:txBody>
      </p:sp>
    </p:spTree>
    <p:extLst>
      <p:ext uri="{BB962C8B-B14F-4D97-AF65-F5344CB8AC3E}">
        <p14:creationId xmlns:p14="http://schemas.microsoft.com/office/powerpoint/2010/main" val="1604576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5</a:t>
            </a:fld>
            <a:endParaRPr lang="zh-CN" altLang="en-US"/>
          </a:p>
        </p:txBody>
      </p:sp>
    </p:spTree>
    <p:extLst>
      <p:ext uri="{BB962C8B-B14F-4D97-AF65-F5344CB8AC3E}">
        <p14:creationId xmlns:p14="http://schemas.microsoft.com/office/powerpoint/2010/main" val="8654757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50</a:t>
            </a:fld>
            <a:endParaRPr lang="zh-CN" altLang="en-US"/>
          </a:p>
        </p:txBody>
      </p:sp>
    </p:spTree>
    <p:extLst>
      <p:ext uri="{BB962C8B-B14F-4D97-AF65-F5344CB8AC3E}">
        <p14:creationId xmlns:p14="http://schemas.microsoft.com/office/powerpoint/2010/main" val="5857920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51</a:t>
            </a:fld>
            <a:endParaRPr lang="zh-CN" altLang="en-US"/>
          </a:p>
        </p:txBody>
      </p:sp>
    </p:spTree>
    <p:extLst>
      <p:ext uri="{BB962C8B-B14F-4D97-AF65-F5344CB8AC3E}">
        <p14:creationId xmlns:p14="http://schemas.microsoft.com/office/powerpoint/2010/main" val="30935147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52</a:t>
            </a:fld>
            <a:endParaRPr lang="zh-CN" altLang="en-US"/>
          </a:p>
        </p:txBody>
      </p:sp>
    </p:spTree>
    <p:extLst>
      <p:ext uri="{BB962C8B-B14F-4D97-AF65-F5344CB8AC3E}">
        <p14:creationId xmlns:p14="http://schemas.microsoft.com/office/powerpoint/2010/main" val="10056459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53</a:t>
            </a:fld>
            <a:endParaRPr lang="zh-CN" altLang="en-US"/>
          </a:p>
        </p:txBody>
      </p:sp>
    </p:spTree>
    <p:extLst>
      <p:ext uri="{BB962C8B-B14F-4D97-AF65-F5344CB8AC3E}">
        <p14:creationId xmlns:p14="http://schemas.microsoft.com/office/powerpoint/2010/main" val="33913584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54</a:t>
            </a:fld>
            <a:endParaRPr lang="zh-CN" altLang="en-US"/>
          </a:p>
        </p:txBody>
      </p:sp>
    </p:spTree>
    <p:extLst>
      <p:ext uri="{BB962C8B-B14F-4D97-AF65-F5344CB8AC3E}">
        <p14:creationId xmlns:p14="http://schemas.microsoft.com/office/powerpoint/2010/main" val="781665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55</a:t>
            </a:fld>
            <a:endParaRPr lang="zh-CN" altLang="en-US"/>
          </a:p>
        </p:txBody>
      </p:sp>
    </p:spTree>
    <p:extLst>
      <p:ext uri="{BB962C8B-B14F-4D97-AF65-F5344CB8AC3E}">
        <p14:creationId xmlns:p14="http://schemas.microsoft.com/office/powerpoint/2010/main" val="22634732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56</a:t>
            </a:fld>
            <a:endParaRPr lang="zh-CN" altLang="en-US"/>
          </a:p>
        </p:txBody>
      </p:sp>
    </p:spTree>
    <p:extLst>
      <p:ext uri="{BB962C8B-B14F-4D97-AF65-F5344CB8AC3E}">
        <p14:creationId xmlns:p14="http://schemas.microsoft.com/office/powerpoint/2010/main" val="5608564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57</a:t>
            </a:fld>
            <a:endParaRPr lang="zh-CN" altLang="en-US"/>
          </a:p>
        </p:txBody>
      </p:sp>
    </p:spTree>
    <p:extLst>
      <p:ext uri="{BB962C8B-B14F-4D97-AF65-F5344CB8AC3E}">
        <p14:creationId xmlns:p14="http://schemas.microsoft.com/office/powerpoint/2010/main" val="22041277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58</a:t>
            </a:fld>
            <a:endParaRPr lang="zh-CN" altLang="en-US"/>
          </a:p>
        </p:txBody>
      </p:sp>
    </p:spTree>
    <p:extLst>
      <p:ext uri="{BB962C8B-B14F-4D97-AF65-F5344CB8AC3E}">
        <p14:creationId xmlns:p14="http://schemas.microsoft.com/office/powerpoint/2010/main" val="1808724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59</a:t>
            </a:fld>
            <a:endParaRPr lang="zh-CN" altLang="en-US"/>
          </a:p>
        </p:txBody>
      </p:sp>
    </p:spTree>
    <p:extLst>
      <p:ext uri="{BB962C8B-B14F-4D97-AF65-F5344CB8AC3E}">
        <p14:creationId xmlns:p14="http://schemas.microsoft.com/office/powerpoint/2010/main" val="2059453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6</a:t>
            </a:fld>
            <a:endParaRPr lang="zh-CN" altLang="en-US"/>
          </a:p>
        </p:txBody>
      </p:sp>
    </p:spTree>
    <p:extLst>
      <p:ext uri="{BB962C8B-B14F-4D97-AF65-F5344CB8AC3E}">
        <p14:creationId xmlns:p14="http://schemas.microsoft.com/office/powerpoint/2010/main" val="18141988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60</a:t>
            </a:fld>
            <a:endParaRPr lang="zh-CN" altLang="en-US"/>
          </a:p>
        </p:txBody>
      </p:sp>
    </p:spTree>
    <p:extLst>
      <p:ext uri="{BB962C8B-B14F-4D97-AF65-F5344CB8AC3E}">
        <p14:creationId xmlns:p14="http://schemas.microsoft.com/office/powerpoint/2010/main" val="24494632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61</a:t>
            </a:fld>
            <a:endParaRPr lang="zh-CN" altLang="en-US"/>
          </a:p>
        </p:txBody>
      </p:sp>
    </p:spTree>
    <p:extLst>
      <p:ext uri="{BB962C8B-B14F-4D97-AF65-F5344CB8AC3E}">
        <p14:creationId xmlns:p14="http://schemas.microsoft.com/office/powerpoint/2010/main" val="23797174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62</a:t>
            </a:fld>
            <a:endParaRPr lang="zh-CN" altLang="en-US"/>
          </a:p>
        </p:txBody>
      </p:sp>
    </p:spTree>
    <p:extLst>
      <p:ext uri="{BB962C8B-B14F-4D97-AF65-F5344CB8AC3E}">
        <p14:creationId xmlns:p14="http://schemas.microsoft.com/office/powerpoint/2010/main" val="36605268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63</a:t>
            </a:fld>
            <a:endParaRPr lang="zh-CN" altLang="en-US"/>
          </a:p>
        </p:txBody>
      </p:sp>
    </p:spTree>
    <p:extLst>
      <p:ext uri="{BB962C8B-B14F-4D97-AF65-F5344CB8AC3E}">
        <p14:creationId xmlns:p14="http://schemas.microsoft.com/office/powerpoint/2010/main" val="29593592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64</a:t>
            </a:fld>
            <a:endParaRPr lang="zh-CN" altLang="en-US"/>
          </a:p>
        </p:txBody>
      </p:sp>
    </p:spTree>
    <p:extLst>
      <p:ext uri="{BB962C8B-B14F-4D97-AF65-F5344CB8AC3E}">
        <p14:creationId xmlns:p14="http://schemas.microsoft.com/office/powerpoint/2010/main" val="34184917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65</a:t>
            </a:fld>
            <a:endParaRPr lang="zh-CN" altLang="en-US"/>
          </a:p>
        </p:txBody>
      </p:sp>
    </p:spTree>
    <p:extLst>
      <p:ext uri="{BB962C8B-B14F-4D97-AF65-F5344CB8AC3E}">
        <p14:creationId xmlns:p14="http://schemas.microsoft.com/office/powerpoint/2010/main" val="28755679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66</a:t>
            </a:fld>
            <a:endParaRPr lang="zh-CN" altLang="en-US"/>
          </a:p>
        </p:txBody>
      </p:sp>
    </p:spTree>
    <p:extLst>
      <p:ext uri="{BB962C8B-B14F-4D97-AF65-F5344CB8AC3E}">
        <p14:creationId xmlns:p14="http://schemas.microsoft.com/office/powerpoint/2010/main" val="5754573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67</a:t>
            </a:fld>
            <a:endParaRPr lang="zh-CN" altLang="en-US"/>
          </a:p>
        </p:txBody>
      </p:sp>
    </p:spTree>
    <p:extLst>
      <p:ext uri="{BB962C8B-B14F-4D97-AF65-F5344CB8AC3E}">
        <p14:creationId xmlns:p14="http://schemas.microsoft.com/office/powerpoint/2010/main" val="16578839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68</a:t>
            </a:fld>
            <a:endParaRPr lang="zh-CN" altLang="en-US"/>
          </a:p>
        </p:txBody>
      </p:sp>
    </p:spTree>
    <p:extLst>
      <p:ext uri="{BB962C8B-B14F-4D97-AF65-F5344CB8AC3E}">
        <p14:creationId xmlns:p14="http://schemas.microsoft.com/office/powerpoint/2010/main" val="165788399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69</a:t>
            </a:fld>
            <a:endParaRPr lang="zh-CN" altLang="en-US"/>
          </a:p>
        </p:txBody>
      </p:sp>
    </p:spTree>
    <p:extLst>
      <p:ext uri="{BB962C8B-B14F-4D97-AF65-F5344CB8AC3E}">
        <p14:creationId xmlns:p14="http://schemas.microsoft.com/office/powerpoint/2010/main" val="5846165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7</a:t>
            </a:fld>
            <a:endParaRPr lang="zh-CN" altLang="en-US"/>
          </a:p>
        </p:txBody>
      </p:sp>
    </p:spTree>
    <p:extLst>
      <p:ext uri="{BB962C8B-B14F-4D97-AF65-F5344CB8AC3E}">
        <p14:creationId xmlns:p14="http://schemas.microsoft.com/office/powerpoint/2010/main" val="75474484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70</a:t>
            </a:fld>
            <a:endParaRPr lang="zh-CN" altLang="en-US"/>
          </a:p>
        </p:txBody>
      </p:sp>
    </p:spTree>
    <p:extLst>
      <p:ext uri="{BB962C8B-B14F-4D97-AF65-F5344CB8AC3E}">
        <p14:creationId xmlns:p14="http://schemas.microsoft.com/office/powerpoint/2010/main" val="13689982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71</a:t>
            </a:fld>
            <a:endParaRPr lang="zh-CN" altLang="en-US"/>
          </a:p>
        </p:txBody>
      </p:sp>
    </p:spTree>
    <p:extLst>
      <p:ext uri="{BB962C8B-B14F-4D97-AF65-F5344CB8AC3E}">
        <p14:creationId xmlns:p14="http://schemas.microsoft.com/office/powerpoint/2010/main" val="746524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72</a:t>
            </a:fld>
            <a:endParaRPr lang="zh-CN" altLang="en-US"/>
          </a:p>
        </p:txBody>
      </p:sp>
    </p:spTree>
    <p:extLst>
      <p:ext uri="{BB962C8B-B14F-4D97-AF65-F5344CB8AC3E}">
        <p14:creationId xmlns:p14="http://schemas.microsoft.com/office/powerpoint/2010/main" val="240949604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73</a:t>
            </a:fld>
            <a:endParaRPr lang="zh-CN" altLang="en-US"/>
          </a:p>
        </p:txBody>
      </p:sp>
    </p:spTree>
    <p:extLst>
      <p:ext uri="{BB962C8B-B14F-4D97-AF65-F5344CB8AC3E}">
        <p14:creationId xmlns:p14="http://schemas.microsoft.com/office/powerpoint/2010/main" val="165788399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74</a:t>
            </a:fld>
            <a:endParaRPr lang="zh-CN" altLang="en-US"/>
          </a:p>
        </p:txBody>
      </p:sp>
    </p:spTree>
    <p:extLst>
      <p:ext uri="{BB962C8B-B14F-4D97-AF65-F5344CB8AC3E}">
        <p14:creationId xmlns:p14="http://schemas.microsoft.com/office/powerpoint/2010/main" val="8750321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75</a:t>
            </a:fld>
            <a:endParaRPr lang="zh-CN" altLang="en-US"/>
          </a:p>
        </p:txBody>
      </p:sp>
    </p:spTree>
    <p:extLst>
      <p:ext uri="{BB962C8B-B14F-4D97-AF65-F5344CB8AC3E}">
        <p14:creationId xmlns:p14="http://schemas.microsoft.com/office/powerpoint/2010/main" val="805428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76</a:t>
            </a:fld>
            <a:endParaRPr lang="zh-CN" altLang="en-US"/>
          </a:p>
        </p:txBody>
      </p:sp>
    </p:spTree>
    <p:extLst>
      <p:ext uri="{BB962C8B-B14F-4D97-AF65-F5344CB8AC3E}">
        <p14:creationId xmlns:p14="http://schemas.microsoft.com/office/powerpoint/2010/main" val="339017220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77</a:t>
            </a:fld>
            <a:endParaRPr lang="zh-CN" altLang="en-US"/>
          </a:p>
        </p:txBody>
      </p:sp>
    </p:spTree>
    <p:extLst>
      <p:ext uri="{BB962C8B-B14F-4D97-AF65-F5344CB8AC3E}">
        <p14:creationId xmlns:p14="http://schemas.microsoft.com/office/powerpoint/2010/main" val="327219860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78</a:t>
            </a:fld>
            <a:endParaRPr lang="zh-CN" altLang="en-US"/>
          </a:p>
        </p:txBody>
      </p:sp>
    </p:spTree>
    <p:extLst>
      <p:ext uri="{BB962C8B-B14F-4D97-AF65-F5344CB8AC3E}">
        <p14:creationId xmlns:p14="http://schemas.microsoft.com/office/powerpoint/2010/main" val="16578839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79</a:t>
            </a:fld>
            <a:endParaRPr lang="zh-CN" altLang="en-US"/>
          </a:p>
        </p:txBody>
      </p:sp>
    </p:spTree>
    <p:extLst>
      <p:ext uri="{BB962C8B-B14F-4D97-AF65-F5344CB8AC3E}">
        <p14:creationId xmlns:p14="http://schemas.microsoft.com/office/powerpoint/2010/main" val="1050559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8</a:t>
            </a:fld>
            <a:endParaRPr lang="zh-CN" altLang="en-US"/>
          </a:p>
        </p:txBody>
      </p:sp>
    </p:spTree>
    <p:extLst>
      <p:ext uri="{BB962C8B-B14F-4D97-AF65-F5344CB8AC3E}">
        <p14:creationId xmlns:p14="http://schemas.microsoft.com/office/powerpoint/2010/main" val="297715828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80</a:t>
            </a:fld>
            <a:endParaRPr lang="zh-CN" altLang="en-US"/>
          </a:p>
        </p:txBody>
      </p:sp>
    </p:spTree>
    <p:extLst>
      <p:ext uri="{BB962C8B-B14F-4D97-AF65-F5344CB8AC3E}">
        <p14:creationId xmlns:p14="http://schemas.microsoft.com/office/powerpoint/2010/main" val="372206879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81</a:t>
            </a:fld>
            <a:endParaRPr lang="zh-CN" altLang="en-US"/>
          </a:p>
        </p:txBody>
      </p:sp>
    </p:spTree>
    <p:extLst>
      <p:ext uri="{BB962C8B-B14F-4D97-AF65-F5344CB8AC3E}">
        <p14:creationId xmlns:p14="http://schemas.microsoft.com/office/powerpoint/2010/main" val="9700357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82</a:t>
            </a:fld>
            <a:endParaRPr lang="zh-CN" altLang="en-US"/>
          </a:p>
        </p:txBody>
      </p:sp>
    </p:spTree>
    <p:extLst>
      <p:ext uri="{BB962C8B-B14F-4D97-AF65-F5344CB8AC3E}">
        <p14:creationId xmlns:p14="http://schemas.microsoft.com/office/powerpoint/2010/main" val="367411549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83</a:t>
            </a:fld>
            <a:endParaRPr lang="zh-CN" altLang="en-US"/>
          </a:p>
        </p:txBody>
      </p:sp>
    </p:spTree>
    <p:extLst>
      <p:ext uri="{BB962C8B-B14F-4D97-AF65-F5344CB8AC3E}">
        <p14:creationId xmlns:p14="http://schemas.microsoft.com/office/powerpoint/2010/main" val="165788399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84</a:t>
            </a:fld>
            <a:endParaRPr lang="zh-CN" altLang="en-US"/>
          </a:p>
        </p:txBody>
      </p:sp>
    </p:spTree>
    <p:extLst>
      <p:ext uri="{BB962C8B-B14F-4D97-AF65-F5344CB8AC3E}">
        <p14:creationId xmlns:p14="http://schemas.microsoft.com/office/powerpoint/2010/main" val="265538119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85</a:t>
            </a:fld>
            <a:endParaRPr lang="zh-CN" altLang="en-US"/>
          </a:p>
        </p:txBody>
      </p:sp>
    </p:spTree>
    <p:extLst>
      <p:ext uri="{BB962C8B-B14F-4D97-AF65-F5344CB8AC3E}">
        <p14:creationId xmlns:p14="http://schemas.microsoft.com/office/powerpoint/2010/main" val="165788399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86</a:t>
            </a:fld>
            <a:endParaRPr lang="zh-CN" altLang="en-US"/>
          </a:p>
        </p:txBody>
      </p:sp>
    </p:spTree>
    <p:extLst>
      <p:ext uri="{BB962C8B-B14F-4D97-AF65-F5344CB8AC3E}">
        <p14:creationId xmlns:p14="http://schemas.microsoft.com/office/powerpoint/2010/main" val="88504071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87</a:t>
            </a:fld>
            <a:endParaRPr lang="zh-CN" altLang="en-US"/>
          </a:p>
        </p:txBody>
      </p:sp>
    </p:spTree>
    <p:extLst>
      <p:ext uri="{BB962C8B-B14F-4D97-AF65-F5344CB8AC3E}">
        <p14:creationId xmlns:p14="http://schemas.microsoft.com/office/powerpoint/2010/main" val="348496149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88</a:t>
            </a:fld>
            <a:endParaRPr lang="zh-CN" altLang="en-US"/>
          </a:p>
        </p:txBody>
      </p:sp>
    </p:spTree>
    <p:extLst>
      <p:ext uri="{BB962C8B-B14F-4D97-AF65-F5344CB8AC3E}">
        <p14:creationId xmlns:p14="http://schemas.microsoft.com/office/powerpoint/2010/main" val="113554480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89</a:t>
            </a:fld>
            <a:endParaRPr lang="zh-CN" altLang="en-US"/>
          </a:p>
        </p:txBody>
      </p:sp>
    </p:spTree>
    <p:extLst>
      <p:ext uri="{BB962C8B-B14F-4D97-AF65-F5344CB8AC3E}">
        <p14:creationId xmlns:p14="http://schemas.microsoft.com/office/powerpoint/2010/main" val="3766005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9</a:t>
            </a:fld>
            <a:endParaRPr lang="zh-CN" altLang="en-US"/>
          </a:p>
        </p:txBody>
      </p:sp>
    </p:spTree>
    <p:extLst>
      <p:ext uri="{BB962C8B-B14F-4D97-AF65-F5344CB8AC3E}">
        <p14:creationId xmlns:p14="http://schemas.microsoft.com/office/powerpoint/2010/main" val="277931999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90</a:t>
            </a:fld>
            <a:endParaRPr lang="zh-CN" altLang="en-US"/>
          </a:p>
        </p:txBody>
      </p:sp>
    </p:spTree>
    <p:extLst>
      <p:ext uri="{BB962C8B-B14F-4D97-AF65-F5344CB8AC3E}">
        <p14:creationId xmlns:p14="http://schemas.microsoft.com/office/powerpoint/2010/main" val="428299268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91</a:t>
            </a:fld>
            <a:endParaRPr lang="zh-CN" altLang="en-US"/>
          </a:p>
        </p:txBody>
      </p:sp>
    </p:spTree>
    <p:extLst>
      <p:ext uri="{BB962C8B-B14F-4D97-AF65-F5344CB8AC3E}">
        <p14:creationId xmlns:p14="http://schemas.microsoft.com/office/powerpoint/2010/main" val="213184002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95</a:t>
            </a:fld>
            <a:endParaRPr lang="zh-CN" altLang="en-US"/>
          </a:p>
        </p:txBody>
      </p:sp>
    </p:spTree>
    <p:extLst>
      <p:ext uri="{BB962C8B-B14F-4D97-AF65-F5344CB8AC3E}">
        <p14:creationId xmlns:p14="http://schemas.microsoft.com/office/powerpoint/2010/main" val="206126865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97</a:t>
            </a:fld>
            <a:endParaRPr lang="zh-CN" altLang="en-US"/>
          </a:p>
        </p:txBody>
      </p:sp>
    </p:spTree>
    <p:extLst>
      <p:ext uri="{BB962C8B-B14F-4D97-AF65-F5344CB8AC3E}">
        <p14:creationId xmlns:p14="http://schemas.microsoft.com/office/powerpoint/2010/main" val="289240793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99</a:t>
            </a:fld>
            <a:endParaRPr lang="zh-CN" altLang="en-US"/>
          </a:p>
        </p:txBody>
      </p:sp>
    </p:spTree>
    <p:extLst>
      <p:ext uri="{BB962C8B-B14F-4D97-AF65-F5344CB8AC3E}">
        <p14:creationId xmlns:p14="http://schemas.microsoft.com/office/powerpoint/2010/main" val="397984975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101</a:t>
            </a:fld>
            <a:endParaRPr lang="zh-CN" altLang="en-US"/>
          </a:p>
        </p:txBody>
      </p:sp>
    </p:spTree>
    <p:extLst>
      <p:ext uri="{BB962C8B-B14F-4D97-AF65-F5344CB8AC3E}">
        <p14:creationId xmlns:p14="http://schemas.microsoft.com/office/powerpoint/2010/main" val="400717013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102</a:t>
            </a:fld>
            <a:endParaRPr lang="zh-CN" altLang="en-US"/>
          </a:p>
        </p:txBody>
      </p:sp>
    </p:spTree>
    <p:extLst>
      <p:ext uri="{BB962C8B-B14F-4D97-AF65-F5344CB8AC3E}">
        <p14:creationId xmlns:p14="http://schemas.microsoft.com/office/powerpoint/2010/main" val="217617052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103</a:t>
            </a:fld>
            <a:endParaRPr lang="zh-CN" altLang="en-US"/>
          </a:p>
        </p:txBody>
      </p:sp>
    </p:spTree>
    <p:extLst>
      <p:ext uri="{BB962C8B-B14F-4D97-AF65-F5344CB8AC3E}">
        <p14:creationId xmlns:p14="http://schemas.microsoft.com/office/powerpoint/2010/main" val="426069679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105</a:t>
            </a:fld>
            <a:endParaRPr lang="zh-CN" altLang="en-US"/>
          </a:p>
        </p:txBody>
      </p:sp>
    </p:spTree>
    <p:extLst>
      <p:ext uri="{BB962C8B-B14F-4D97-AF65-F5344CB8AC3E}">
        <p14:creationId xmlns:p14="http://schemas.microsoft.com/office/powerpoint/2010/main" val="106215203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109</a:t>
            </a:fld>
            <a:endParaRPr lang="zh-CN" altLang="en-US"/>
          </a:p>
        </p:txBody>
      </p:sp>
    </p:spTree>
    <p:extLst>
      <p:ext uri="{BB962C8B-B14F-4D97-AF65-F5344CB8AC3E}">
        <p14:creationId xmlns:p14="http://schemas.microsoft.com/office/powerpoint/2010/main" val="2971352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86BAB08-D03A-4FEF-8092-001CB785BBAB}" type="datetimeFigureOut">
              <a:rPr lang="zh-CN" altLang="en-US" smtClean="0"/>
              <a:t>2023/12/21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AB37BB-E8A6-440B-8775-2A002C97BC55}" type="slidenum">
              <a:rPr lang="zh-CN" altLang="en-US" smtClean="0"/>
              <a:t>‹#›</a:t>
            </a:fld>
            <a:endParaRPr lang="zh-CN" altLang="en-US"/>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86BAB08-D03A-4FEF-8092-001CB785BBAB}" type="datetimeFigureOut">
              <a:rPr lang="zh-CN" altLang="en-US" smtClean="0"/>
              <a:t>2023/12/21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AB37BB-E8A6-440B-8775-2A002C97BC55}" type="slidenum">
              <a:rPr lang="zh-CN" altLang="en-US" smtClean="0"/>
              <a:t>‹#›</a:t>
            </a:fld>
            <a:endParaRPr lang="zh-CN" altLang="en-US"/>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86BAB08-D03A-4FEF-8092-001CB785BBAB}" type="datetimeFigureOut">
              <a:rPr lang="zh-CN" altLang="en-US" smtClean="0"/>
              <a:t>2023/12/21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AB37BB-E8A6-440B-8775-2A002C97BC55}" type="slidenum">
              <a:rPr lang="zh-CN" altLang="en-US" smtClean="0"/>
              <a:t>‹#›</a:t>
            </a:fld>
            <a:endParaRPr lang="zh-CN" alt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86BAB08-D03A-4FEF-8092-001CB785BBAB}" type="datetimeFigureOut">
              <a:rPr lang="zh-CN" altLang="en-US" smtClean="0"/>
              <a:t>2023/12/21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AB37BB-E8A6-440B-8775-2A002C97BC55}" type="slidenum">
              <a:rPr lang="zh-CN" altLang="en-US" smtClean="0"/>
              <a:t>‹#›</a:t>
            </a:fld>
            <a:endParaRPr lang="zh-CN" alt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F86BAB08-D03A-4FEF-8092-001CB785BBAB}" type="datetimeFigureOut">
              <a:rPr lang="zh-CN" altLang="en-US" smtClean="0"/>
              <a:t>2023/12/21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AB37BB-E8A6-440B-8775-2A002C97BC55}" type="slidenum">
              <a:rPr lang="zh-CN" altLang="en-US" smtClean="0"/>
              <a:t>‹#›</a:t>
            </a:fld>
            <a:endParaRPr lang="zh-CN" altLang="en-US"/>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86BAB08-D03A-4FEF-8092-001CB785BBAB}" type="datetimeFigureOut">
              <a:rPr lang="zh-CN" altLang="en-US" smtClean="0"/>
              <a:t>2023/12/21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8AB37BB-E8A6-440B-8775-2A002C97BC55}" type="slidenum">
              <a:rPr lang="zh-CN" altLang="en-US" smtClean="0"/>
              <a:t>‹#›</a:t>
            </a:fld>
            <a:endParaRPr lang="zh-CN" altLang="en-US"/>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86BAB08-D03A-4FEF-8092-001CB785BBAB}" type="datetimeFigureOut">
              <a:rPr lang="zh-CN" altLang="en-US" smtClean="0"/>
              <a:t>2023/12/21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8AB37BB-E8A6-440B-8775-2A002C97BC55}" type="slidenum">
              <a:rPr lang="zh-CN" altLang="en-US" smtClean="0"/>
              <a:t>‹#›</a:t>
            </a:fld>
            <a:endParaRPr lang="zh-CN" altLang="en-US"/>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86BAB08-D03A-4FEF-8092-001CB785BBAB}" type="datetimeFigureOut">
              <a:rPr lang="zh-CN" altLang="en-US" smtClean="0"/>
              <a:t>2023/12/21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8AB37BB-E8A6-440B-8775-2A002C97BC55}" type="slidenum">
              <a:rPr lang="zh-CN" altLang="en-US" smtClean="0"/>
              <a:t>‹#›</a:t>
            </a:fld>
            <a:endParaRPr lang="zh-CN" altLang="en-US"/>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86BAB08-D03A-4FEF-8092-001CB785BBAB}" type="datetimeFigureOut">
              <a:rPr lang="zh-CN" altLang="en-US" smtClean="0"/>
              <a:t>2023/12/21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8AB37BB-E8A6-440B-8775-2A002C97BC55}" type="slidenum">
              <a:rPr lang="zh-CN" altLang="en-US" smtClean="0"/>
              <a:t>‹#›</a:t>
            </a:fld>
            <a:endParaRPr lang="zh-CN" altLang="en-US"/>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F86BAB08-D03A-4FEF-8092-001CB785BBAB}" type="datetimeFigureOut">
              <a:rPr lang="zh-CN" altLang="en-US" smtClean="0"/>
              <a:t>2023/12/21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8AB37BB-E8A6-440B-8775-2A002C97BC55}" type="slidenum">
              <a:rPr lang="zh-CN" altLang="en-US" smtClean="0"/>
              <a:t>‹#›</a:t>
            </a:fld>
            <a:endParaRPr lang="zh-CN" altLang="en-US"/>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F86BAB08-D03A-4FEF-8092-001CB785BBAB}" type="datetimeFigureOut">
              <a:rPr lang="zh-CN" altLang="en-US" smtClean="0"/>
              <a:t>2023/12/21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8AB37BB-E8A6-440B-8775-2A002C97BC55}" type="slidenum">
              <a:rPr lang="zh-CN" altLang="en-US" smtClean="0"/>
              <a:t>‹#›</a:t>
            </a:fld>
            <a:endParaRPr lang="zh-CN" altLang="en-US"/>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6BAB08-D03A-4FEF-8092-001CB785BBAB}" type="datetimeFigureOut">
              <a:rPr lang="zh-CN" altLang="en-US" smtClean="0"/>
              <a:t>2023/12/21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AB37BB-E8A6-440B-8775-2A002C97BC5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6.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7.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8.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9.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jpe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4.xml"/><Relationship Id="rId1" Type="http://schemas.openxmlformats.org/officeDocument/2006/relationships/slideLayout" Target="../slideLayouts/slideLayout7.xml"/><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dubuque精美钢琴曲">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46093" y="-1396459"/>
            <a:ext cx="609600" cy="609600"/>
          </a:xfrm>
          <a:prstGeom prst="rect">
            <a:avLst/>
          </a:prstGeom>
        </p:spPr>
      </p:pic>
      <p:sp>
        <p:nvSpPr>
          <p:cNvPr id="9" name="文本框 7"/>
          <p:cNvSpPr txBox="1">
            <a:spLocks noChangeArrowheads="1"/>
          </p:cNvSpPr>
          <p:nvPr/>
        </p:nvSpPr>
        <p:spPr bwMode="auto">
          <a:xfrm>
            <a:off x="1373505" y="2726690"/>
            <a:ext cx="9462770"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685800"/>
            <a:r>
              <a:rPr lang="en-US" altLang="zh-CN" sz="7200">
                <a:solidFill>
                  <a:srgbClr val="65A1BD"/>
                </a:solidFill>
                <a:latin typeface="Elsie" panose="02000000000000000000" charset="0"/>
                <a:ea typeface="Elsie" panose="02000000000000000000" charset="0"/>
              </a:rPr>
              <a:t>Quản lý nhà sách</a:t>
            </a:r>
            <a:endParaRPr lang="zh-CN" altLang="en-US" sz="7200">
              <a:solidFill>
                <a:srgbClr val="65A1BD"/>
              </a:solidFill>
              <a:latin typeface="Elsie" panose="02000000000000000000" charset="0"/>
              <a:ea typeface="Elsie" panose="02000000000000000000"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1"/>
                                        </p:tgtEl>
                                      </p:cBhvr>
                                    </p:cmd>
                                  </p:childTnLst>
                                </p:cTn>
                              </p:par>
                              <p:par>
                                <p:cTn id="7" presetID="16" presetClass="entr" presetSubtype="21"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barn(inVertical)">
                                      <p:cBhvr>
                                        <p:cTn id="9" dur="500"/>
                                        <p:tgtEl>
                                          <p:spTgt spid="5"/>
                                        </p:tgtEl>
                                      </p:cBhvr>
                                    </p:animEffect>
                                  </p:childTnLst>
                                </p:cTn>
                              </p:par>
                            </p:childTnLst>
                          </p:cTn>
                        </p:par>
                        <p:par>
                          <p:cTn id="10" fill="hold">
                            <p:stCondLst>
                              <p:cond delay="0"/>
                            </p:stCondLst>
                            <p:childTnLst>
                              <p:par>
                                <p:cTn id="11" presetID="2" presetClass="entr" presetSubtype="1"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numSld="999">
                <p:cTn id="15" repeatCount="indefinite" fill="hold" display="0">
                  <p:stCondLst>
                    <p:cond delay="indefinite"/>
                  </p:stCondLst>
                  <p:endCondLst>
                    <p:cond evt="onStopAudio" delay="0">
                      <p:tgtEl>
                        <p:sldTgt/>
                      </p:tgtEl>
                    </p:cond>
                  </p:endCondLst>
                </p:cTn>
                <p:tgtEl>
                  <p:spTgt spid="11"/>
                </p:tgtEl>
              </p:cMediaNode>
            </p:audio>
          </p:childTnLst>
        </p:cTn>
      </p:par>
    </p:tnLst>
    <p:bldLst>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 y="0"/>
            <a:ext cx="12192003" cy="6858000"/>
            <a:chOff x="-2" y="0"/>
            <a:chExt cx="12192003" cy="6858000"/>
          </a:xfrm>
        </p:grpSpPr>
        <p:grpSp>
          <p:nvGrpSpPr>
            <p:cNvPr id="42" name="组合 41"/>
            <p:cNvGrpSpPr/>
            <p:nvPr/>
          </p:nvGrpSpPr>
          <p:grpSpPr>
            <a:xfrm>
              <a:off x="-2" y="0"/>
              <a:ext cx="12192003" cy="6858000"/>
              <a:chOff x="-2" y="0"/>
              <a:chExt cx="12192003" cy="6858000"/>
            </a:xfrm>
          </p:grpSpPr>
          <p:pic>
            <p:nvPicPr>
              <p:cNvPr id="44" name="图片 43"/>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2" y="0"/>
                <a:ext cx="12192000" cy="6858000"/>
              </a:xfrm>
              <a:prstGeom prst="rect">
                <a:avLst/>
              </a:prstGeom>
            </p:spPr>
          </p:pic>
          <p:sp>
            <p:nvSpPr>
              <p:cNvPr id="45" name="矩形 44"/>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TextBox 8"/>
              <p:cNvSpPr txBox="1">
                <a:spLocks noChangeArrowheads="1"/>
              </p:cNvSpPr>
              <p:nvPr/>
            </p:nvSpPr>
            <p:spPr bwMode="auto">
              <a:xfrm>
                <a:off x="3340617" y="129183"/>
                <a:ext cx="4067754"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en-US" altLang="zh-CN" sz="2800" spc="300">
                    <a:solidFill>
                      <a:srgbClr val="65A1BD"/>
                    </a:solidFill>
                    <a:ea typeface="Elsie" panose="02000000000000000000" charset="0"/>
                    <a:sym typeface="Arial" panose="020B0604020202020204" pitchFamily="34" charset="0"/>
                  </a:rPr>
                  <a:t>2. </a:t>
                </a:r>
                <a:r>
                  <a:rPr lang="vi-VN" altLang="zh-CN" sz="2800" spc="300">
                    <a:solidFill>
                      <a:srgbClr val="65A1BD"/>
                    </a:solidFill>
                    <a:ea typeface="Elsie" panose="02000000000000000000" charset="0"/>
                    <a:sym typeface="Arial" panose="020B0604020202020204" pitchFamily="34" charset="0"/>
                  </a:rPr>
                  <a:t>Sơ đồ phân cấp chức năng (BFD)</a:t>
                </a:r>
                <a:endParaRPr lang="zh-CN" altLang="en-US" sz="2800" spc="300">
                  <a:solidFill>
                    <a:srgbClr val="65A1BD"/>
                  </a:solidFill>
                  <a:ea typeface="Elsie" panose="02000000000000000000" charset="0"/>
                  <a:sym typeface="Arial" panose="020B0604020202020204" pitchFamily="34" charset="0"/>
                </a:endParaRPr>
              </a:p>
            </p:txBody>
          </p:sp>
        </p:grpSp>
        <p:cxnSp>
          <p:nvCxnSpPr>
            <p:cNvPr id="43" name="直接连接符 42"/>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pic>
        <p:nvPicPr>
          <p:cNvPr id="2" name="Picture 1"/>
          <p:cNvPicPr>
            <a:picLocks noChangeAspect="1"/>
          </p:cNvPicPr>
          <p:nvPr/>
        </p:nvPicPr>
        <p:blipFill>
          <a:blip r:embed="rId4"/>
          <a:stretch>
            <a:fillRect/>
          </a:stretch>
        </p:blipFill>
        <p:spPr>
          <a:xfrm>
            <a:off x="559587" y="1854585"/>
            <a:ext cx="11072820" cy="3499930"/>
          </a:xfrm>
          <a:prstGeom prst="rect">
            <a:avLst/>
          </a:prstGeom>
        </p:spPr>
      </p:pic>
    </p:spTree>
    <p:extLst>
      <p:ext uri="{BB962C8B-B14F-4D97-AF65-F5344CB8AC3E}">
        <p14:creationId xmlns:p14="http://schemas.microsoft.com/office/powerpoint/2010/main" val="2181775956"/>
      </p:ext>
    </p:extLst>
  </p:cSld>
  <p:clrMapOvr>
    <a:masterClrMapping/>
  </p:clrMapOvr>
  <p:transition spd="slow">
    <p:push dir="u"/>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9">
            <a:extLst>
              <a:ext uri="{FF2B5EF4-FFF2-40B4-BE49-F238E27FC236}">
                <a16:creationId xmlns:a16="http://schemas.microsoft.com/office/drawing/2014/main" xmlns="" id="{F58AD263-0F62-6137-9912-399EDD88F432}"/>
              </a:ext>
            </a:extLst>
          </p:cNvPr>
          <p:cNvGrpSpPr/>
          <p:nvPr/>
        </p:nvGrpSpPr>
        <p:grpSpPr>
          <a:xfrm>
            <a:off x="-1" y="0"/>
            <a:ext cx="12192002" cy="6858000"/>
            <a:chOff x="-1" y="0"/>
            <a:chExt cx="12192002" cy="6858000"/>
          </a:xfrm>
        </p:grpSpPr>
        <p:grpSp>
          <p:nvGrpSpPr>
            <p:cNvPr id="3" name="组合 10">
              <a:extLst>
                <a:ext uri="{FF2B5EF4-FFF2-40B4-BE49-F238E27FC236}">
                  <a16:creationId xmlns:a16="http://schemas.microsoft.com/office/drawing/2014/main" xmlns="" id="{BA897501-3708-5ABB-1125-807CCF4E9FDB}"/>
                </a:ext>
              </a:extLst>
            </p:cNvPr>
            <p:cNvGrpSpPr/>
            <p:nvPr/>
          </p:nvGrpSpPr>
          <p:grpSpPr>
            <a:xfrm>
              <a:off x="-1" y="0"/>
              <a:ext cx="12192002" cy="6858000"/>
              <a:chOff x="-1" y="0"/>
              <a:chExt cx="12192002" cy="6858000"/>
            </a:xfrm>
          </p:grpSpPr>
          <p:pic>
            <p:nvPicPr>
              <p:cNvPr id="5" name="图片 12">
                <a:extLst>
                  <a:ext uri="{FF2B5EF4-FFF2-40B4-BE49-F238E27FC236}">
                    <a16:creationId xmlns:a16="http://schemas.microsoft.com/office/drawing/2014/main" xmlns="" id="{E44AD354-DAE5-F785-C59A-6E323B97AA2E}"/>
                  </a:ext>
                </a:extLst>
              </p:cNvPr>
              <p:cNvPicPr>
                <a:picLocks noChangeAspect="1"/>
              </p:cNvPicPr>
              <p:nvPr/>
            </p:nvPicPr>
            <p:blipFill rotWithShape="1">
              <a:blip r:embed="rId2">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6" name="矩形 13">
                <a:extLst>
                  <a:ext uri="{FF2B5EF4-FFF2-40B4-BE49-F238E27FC236}">
                    <a16:creationId xmlns:a16="http://schemas.microsoft.com/office/drawing/2014/main" xmlns="" id="{2C1150F4-638D-8EEE-8010-86704D103D1B}"/>
                  </a:ext>
                </a:extLst>
              </p:cNvPr>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 name="直接连接符 11">
              <a:extLst>
                <a:ext uri="{FF2B5EF4-FFF2-40B4-BE49-F238E27FC236}">
                  <a16:creationId xmlns:a16="http://schemas.microsoft.com/office/drawing/2014/main" xmlns="" id="{468F2F85-51B3-24D8-FF8C-610499155C5E}"/>
                </a:ext>
              </a:extLst>
            </p:cNvPr>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sp>
        <p:nvSpPr>
          <p:cNvPr id="7" name="矩形 1">
            <a:extLst>
              <a:ext uri="{FF2B5EF4-FFF2-40B4-BE49-F238E27FC236}">
                <a16:creationId xmlns:a16="http://schemas.microsoft.com/office/drawing/2014/main" xmlns="" id="{B3DD0EF0-1DC3-466D-FE52-DC669EF18042}"/>
              </a:ext>
            </a:extLst>
          </p:cNvPr>
          <p:cNvSpPr/>
          <p:nvPr/>
        </p:nvSpPr>
        <p:spPr>
          <a:xfrm>
            <a:off x="3368276" y="367704"/>
            <a:ext cx="5455446" cy="584775"/>
          </a:xfrm>
          <a:prstGeom prst="rect">
            <a:avLst/>
          </a:prstGeom>
        </p:spPr>
        <p:txBody>
          <a:bodyPr wrap="square">
            <a:spAutoFit/>
          </a:bodyPr>
          <a:lstStyle/>
          <a:p>
            <a:pPr algn="ctr"/>
            <a:r>
              <a:rPr kumimoji="1" lang="vi-VN" altLang="zh-CN" sz="3200" spc="600">
                <a:solidFill>
                  <a:srgbClr val="65A1BD"/>
                </a:solidFill>
                <a:ea typeface="Elsie" panose="02000000000000000000" charset="0"/>
              </a:rPr>
              <a:t>Nhân viên bán hàng</a:t>
            </a:r>
            <a:endParaRPr kumimoji="1" lang="en-US" altLang="zh-CN" sz="3200" spc="600">
              <a:solidFill>
                <a:srgbClr val="65A1BD"/>
              </a:solidFill>
              <a:ea typeface="Elsie" panose="02000000000000000000" charset="0"/>
            </a:endParaRPr>
          </a:p>
        </p:txBody>
      </p:sp>
      <p:graphicFrame>
        <p:nvGraphicFramePr>
          <p:cNvPr id="9" name="Table 8">
            <a:extLst>
              <a:ext uri="{FF2B5EF4-FFF2-40B4-BE49-F238E27FC236}">
                <a16:creationId xmlns:a16="http://schemas.microsoft.com/office/drawing/2014/main" xmlns="" id="{D6EC3ED6-F583-3AE5-F8D1-7CF026697971}"/>
              </a:ext>
            </a:extLst>
          </p:cNvPr>
          <p:cNvGraphicFramePr>
            <a:graphicFrameLocks noGrp="1"/>
          </p:cNvGraphicFramePr>
          <p:nvPr>
            <p:extLst>
              <p:ext uri="{D42A27DB-BD31-4B8C-83A1-F6EECF244321}">
                <p14:modId xmlns:p14="http://schemas.microsoft.com/office/powerpoint/2010/main" val="2210059668"/>
              </p:ext>
            </p:extLst>
          </p:nvPr>
        </p:nvGraphicFramePr>
        <p:xfrm>
          <a:off x="357447" y="1278081"/>
          <a:ext cx="11559250" cy="5346155"/>
        </p:xfrm>
        <a:graphic>
          <a:graphicData uri="http://schemas.openxmlformats.org/drawingml/2006/table">
            <a:tbl>
              <a:tblPr firstRow="1" firstCol="1" bandRow="1">
                <a:tableStyleId>{2D5ABB26-0587-4C30-8999-92F81FD0307C}</a:tableStyleId>
              </a:tblPr>
              <a:tblGrid>
                <a:gridCol w="1621254">
                  <a:extLst>
                    <a:ext uri="{9D8B030D-6E8A-4147-A177-3AD203B41FA5}">
                      <a16:colId xmlns:a16="http://schemas.microsoft.com/office/drawing/2014/main" xmlns="" val="3110754217"/>
                    </a:ext>
                  </a:extLst>
                </a:gridCol>
                <a:gridCol w="9937996">
                  <a:extLst>
                    <a:ext uri="{9D8B030D-6E8A-4147-A177-3AD203B41FA5}">
                      <a16:colId xmlns:a16="http://schemas.microsoft.com/office/drawing/2014/main" xmlns="" val="3819897009"/>
                    </a:ext>
                  </a:extLst>
                </a:gridCol>
              </a:tblGrid>
              <a:tr h="321032">
                <a:tc>
                  <a:txBody>
                    <a:bodyPr/>
                    <a:lstStyle/>
                    <a:p>
                      <a:pPr algn="ctr">
                        <a:lnSpc>
                          <a:spcPct val="107000"/>
                        </a:lnSpc>
                        <a:spcAft>
                          <a:spcPts val="800"/>
                        </a:spcAft>
                      </a:pPr>
                      <a:r>
                        <a:rPr lang="vi-VN" sz="2070" kern="100">
                          <a:effectLst/>
                        </a:rPr>
                        <a:t>Use-Case</a:t>
                      </a:r>
                      <a:endParaRPr lang="en-US" sz="207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vi-VN" sz="2070" kern="100">
                          <a:effectLst/>
                        </a:rPr>
                        <a:t>Nội Dung</a:t>
                      </a:r>
                      <a:endParaRPr lang="en-US" sz="207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886906582"/>
                  </a:ext>
                </a:extLst>
              </a:tr>
              <a:tr h="642065">
                <a:tc>
                  <a:txBody>
                    <a:bodyPr/>
                    <a:lstStyle/>
                    <a:p>
                      <a:pPr algn="ctr">
                        <a:lnSpc>
                          <a:spcPct val="107000"/>
                        </a:lnSpc>
                        <a:spcAft>
                          <a:spcPts val="800"/>
                        </a:spcAft>
                      </a:pPr>
                      <a:r>
                        <a:rPr lang="vi-VN" sz="2070" kern="100">
                          <a:effectLst/>
                        </a:rPr>
                        <a:t>Tên Use_Case</a:t>
                      </a:r>
                      <a:endParaRPr lang="en-US" sz="207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2070" kern="100">
                          <a:effectLst/>
                        </a:rPr>
                        <a:t>Chat, tư vấn khách hàng</a:t>
                      </a:r>
                      <a:endParaRPr lang="en-US" sz="207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48738680"/>
                  </a:ext>
                </a:extLst>
              </a:tr>
              <a:tr h="376074">
                <a:tc>
                  <a:txBody>
                    <a:bodyPr/>
                    <a:lstStyle/>
                    <a:p>
                      <a:pPr algn="ctr">
                        <a:lnSpc>
                          <a:spcPct val="107000"/>
                        </a:lnSpc>
                        <a:spcAft>
                          <a:spcPts val="800"/>
                        </a:spcAft>
                      </a:pPr>
                      <a:r>
                        <a:rPr lang="vi-VN" sz="2070" kern="100">
                          <a:effectLst/>
                        </a:rPr>
                        <a:t>Mô tả</a:t>
                      </a:r>
                      <a:endParaRPr lang="en-US" sz="207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2070" kern="100">
                          <a:effectLst/>
                        </a:rPr>
                        <a:t>Use-Case cho phép nhân viên bán hàng trao đổi, tư vấn với khách hàng.</a:t>
                      </a:r>
                      <a:endParaRPr lang="en-US" sz="207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195738065"/>
                  </a:ext>
                </a:extLst>
              </a:tr>
              <a:tr h="642065">
                <a:tc>
                  <a:txBody>
                    <a:bodyPr/>
                    <a:lstStyle/>
                    <a:p>
                      <a:pPr algn="ctr">
                        <a:lnSpc>
                          <a:spcPct val="107000"/>
                        </a:lnSpc>
                        <a:spcAft>
                          <a:spcPts val="800"/>
                        </a:spcAft>
                      </a:pPr>
                      <a:r>
                        <a:rPr lang="vi-VN" sz="2070" kern="100">
                          <a:effectLst/>
                        </a:rPr>
                        <a:t>Điều kiện kích hoạt</a:t>
                      </a:r>
                      <a:endParaRPr lang="en-US" sz="207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2070" kern="100">
                          <a:effectLst/>
                        </a:rPr>
                        <a:t>Khi nhân viên bán hàng đăng nhập vào hệ thống bằng tài khoảng được cấp riêng cho nhân viên bán hàng và chọn mục Chat, tư vấn khách hàng ở trang chủ.</a:t>
                      </a:r>
                      <a:endParaRPr lang="en-US" sz="207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925663601"/>
                  </a:ext>
                </a:extLst>
              </a:tr>
              <a:tr h="642065">
                <a:tc>
                  <a:txBody>
                    <a:bodyPr/>
                    <a:lstStyle/>
                    <a:p>
                      <a:pPr algn="ctr">
                        <a:lnSpc>
                          <a:spcPct val="107000"/>
                        </a:lnSpc>
                        <a:spcAft>
                          <a:spcPts val="800"/>
                        </a:spcAft>
                      </a:pPr>
                      <a:r>
                        <a:rPr lang="vi-VN" sz="2070" kern="100">
                          <a:effectLst/>
                        </a:rPr>
                        <a:t>Tiền điều kiện</a:t>
                      </a:r>
                      <a:endParaRPr lang="en-US" sz="207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2070" kern="100">
                          <a:effectLst/>
                        </a:rPr>
                        <a:t>Nhân viên bán hàng phải đăng nhập thành công</a:t>
                      </a:r>
                      <a:endParaRPr lang="en-US" sz="207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384119778"/>
                  </a:ext>
                </a:extLst>
              </a:tr>
              <a:tr h="642065">
                <a:tc>
                  <a:txBody>
                    <a:bodyPr/>
                    <a:lstStyle/>
                    <a:p>
                      <a:pPr algn="ctr">
                        <a:lnSpc>
                          <a:spcPct val="107000"/>
                        </a:lnSpc>
                        <a:spcAft>
                          <a:spcPts val="800"/>
                        </a:spcAft>
                      </a:pPr>
                      <a:r>
                        <a:rPr lang="vi-VN" sz="2070" kern="100">
                          <a:effectLst/>
                        </a:rPr>
                        <a:t>Hậu điều kiện</a:t>
                      </a:r>
                      <a:endParaRPr lang="en-US" sz="207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2070" kern="100">
                          <a:effectLst/>
                        </a:rPr>
                        <a:t>Nhân viên bán hàng chọn mục Chat, tư vấn khách hàng ở trang chủ.</a:t>
                      </a:r>
                      <a:endParaRPr lang="en-US" sz="207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103536062"/>
                  </a:ext>
                </a:extLst>
              </a:tr>
              <a:tr h="1256855">
                <a:tc>
                  <a:txBody>
                    <a:bodyPr/>
                    <a:lstStyle/>
                    <a:p>
                      <a:pPr algn="ctr">
                        <a:lnSpc>
                          <a:spcPct val="107000"/>
                        </a:lnSpc>
                        <a:spcAft>
                          <a:spcPts val="800"/>
                        </a:spcAft>
                      </a:pPr>
                      <a:r>
                        <a:rPr lang="vi-VN" sz="2070" kern="100">
                          <a:effectLst/>
                        </a:rPr>
                        <a:t>Luồng sự kiện chính</a:t>
                      </a:r>
                      <a:endParaRPr lang="en-US" sz="207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2070" kern="100">
                          <a:effectLst/>
                        </a:rPr>
                        <a:t>Hiển thị giao diện gồm danh sách tin nhắn của khách hàng và khung trả lời tin nhắn của nhân viên.</a:t>
                      </a:r>
                      <a:endParaRPr lang="en-US" sz="207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86289538"/>
                  </a:ext>
                </a:extLst>
              </a:tr>
              <a:tr h="642065">
                <a:tc>
                  <a:txBody>
                    <a:bodyPr/>
                    <a:lstStyle/>
                    <a:p>
                      <a:pPr algn="ctr">
                        <a:lnSpc>
                          <a:spcPct val="107000"/>
                        </a:lnSpc>
                        <a:spcAft>
                          <a:spcPts val="800"/>
                        </a:spcAft>
                      </a:pPr>
                      <a:r>
                        <a:rPr lang="vi-VN" sz="2070" kern="100">
                          <a:effectLst/>
                        </a:rPr>
                        <a:t>Luồng sự kiện phụ</a:t>
                      </a:r>
                      <a:endParaRPr lang="en-US" sz="207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2070" kern="100">
                          <a:effectLst/>
                        </a:rPr>
                        <a:t>Nếu có khách hàng nhắn tin thì sẽ hiện thông báo ở trang chủ.</a:t>
                      </a:r>
                      <a:endParaRPr lang="en-US" sz="207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578538031"/>
                  </a:ext>
                </a:extLst>
              </a:tr>
            </a:tbl>
          </a:graphicData>
        </a:graphic>
      </p:graphicFrame>
    </p:spTree>
    <p:extLst>
      <p:ext uri="{BB962C8B-B14F-4D97-AF65-F5344CB8AC3E}">
        <p14:creationId xmlns:p14="http://schemas.microsoft.com/office/powerpoint/2010/main" val="41623179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750"/>
                                        <p:tgtEl>
                                          <p:spTgt spid="7">
                                            <p:txEl>
                                              <p:pRg st="0" end="0"/>
                                            </p:txEl>
                                          </p:spTgt>
                                        </p:tgtEl>
                                      </p:cBhvr>
                                    </p:animEffect>
                                    <p:anim calcmode="lin" valueType="num">
                                      <p:cBhvr>
                                        <p:cTn id="8" dur="75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75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p:cNvSpPr/>
          <p:nvPr/>
        </p:nvSpPr>
        <p:spPr>
          <a:xfrm>
            <a:off x="3698549" y="3044279"/>
            <a:ext cx="4794902" cy="769441"/>
          </a:xfrm>
          <a:prstGeom prst="rect">
            <a:avLst/>
          </a:prstGeom>
        </p:spPr>
        <p:txBody>
          <a:bodyPr wrap="none">
            <a:spAutoFit/>
          </a:bodyPr>
          <a:lstStyle/>
          <a:p>
            <a:pPr algn="dist"/>
            <a:r>
              <a:rPr kumimoji="1" lang="vi-VN" altLang="zh-CN" sz="4400" spc="600">
                <a:solidFill>
                  <a:srgbClr val="65A1BD"/>
                </a:solidFill>
                <a:latin typeface="Arial" panose="020B0604020202020204" pitchFamily="34" charset="0"/>
                <a:ea typeface="Elsie" panose="02000000000000000000" charset="0"/>
                <a:cs typeface="Arial" panose="020B0604020202020204" pitchFamily="34" charset="0"/>
              </a:rPr>
              <a:t>Nhân viên kho</a:t>
            </a:r>
            <a:endParaRPr kumimoji="1" lang="en-US" altLang="zh-CN" sz="4400" spc="600">
              <a:solidFill>
                <a:srgbClr val="65A1BD"/>
              </a:solidFill>
              <a:latin typeface="Arial" panose="020B0604020202020204" pitchFamily="34" charset="0"/>
              <a:ea typeface="Elsie" panose="02000000000000000000" charset="0"/>
              <a:cs typeface="Arial" panose="020B0604020202020204" pitchFamily="34" charset="0"/>
            </a:endParaRPr>
          </a:p>
        </p:txBody>
      </p:sp>
    </p:spTree>
    <p:extLst>
      <p:ext uri="{BB962C8B-B14F-4D97-AF65-F5344CB8AC3E}">
        <p14:creationId xmlns:p14="http://schemas.microsoft.com/office/powerpoint/2010/main" val="35833420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31695" y="-45720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14" name="矩形 13"/>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254977" y="1252294"/>
            <a:ext cx="11605846" cy="5086960"/>
            <a:chOff x="6459260" y="1628712"/>
            <a:chExt cx="5022149" cy="4695583"/>
          </a:xfrm>
        </p:grpSpPr>
        <p:sp>
          <p:nvSpPr>
            <p:cNvPr id="6" name="Freeform 12"/>
            <p:cNvSpPr/>
            <p:nvPr/>
          </p:nvSpPr>
          <p:spPr bwMode="auto">
            <a:xfrm>
              <a:off x="6459260" y="162871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sp>
          <p:nvSpPr>
            <p:cNvPr id="7" name="Freeform 12"/>
            <p:cNvSpPr/>
            <p:nvPr/>
          </p:nvSpPr>
          <p:spPr bwMode="auto">
            <a:xfrm flipH="1" flipV="1">
              <a:off x="10952771" y="579407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grpSp>
      <p:sp>
        <p:nvSpPr>
          <p:cNvPr id="16" name="矩形 1"/>
          <p:cNvSpPr/>
          <p:nvPr/>
        </p:nvSpPr>
        <p:spPr>
          <a:xfrm>
            <a:off x="3370731" y="16607"/>
            <a:ext cx="5455446" cy="646331"/>
          </a:xfrm>
          <a:prstGeom prst="rect">
            <a:avLst/>
          </a:prstGeom>
        </p:spPr>
        <p:txBody>
          <a:bodyPr wrap="square">
            <a:spAutoFit/>
          </a:bodyPr>
          <a:lstStyle/>
          <a:p>
            <a:r>
              <a:rPr kumimoji="1" lang="vi-VN" altLang="zh-CN" sz="3600" spc="600" dirty="0">
                <a:solidFill>
                  <a:srgbClr val="65A1BD"/>
                </a:solidFill>
                <a:ea typeface="Elsie" panose="02000000000000000000" charset="0"/>
              </a:rPr>
              <a:t>Nhân viên kho</a:t>
            </a:r>
            <a:endParaRPr kumimoji="1" lang="en-US" altLang="zh-CN" sz="3600" spc="600" dirty="0">
              <a:solidFill>
                <a:srgbClr val="65A1BD"/>
              </a:solidFill>
              <a:ea typeface="Elsie" panose="02000000000000000000" charset="0"/>
            </a:endParaRPr>
          </a:p>
        </p:txBody>
      </p:sp>
      <p:sp>
        <p:nvSpPr>
          <p:cNvPr id="18" name="Rectangle 1"/>
          <p:cNvSpPr>
            <a:spLocks noChangeArrowheads="1"/>
          </p:cNvSpPr>
          <p:nvPr/>
        </p:nvSpPr>
        <p:spPr bwMode="auto">
          <a:xfrm>
            <a:off x="685060" y="1426603"/>
            <a:ext cx="74654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vi-VN"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Sơ đồ Use-Case</a:t>
            </a:r>
            <a:r>
              <a:rPr kumimoji="0" lang="en-US"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a:t>
            </a:r>
            <a:endParaRPr kumimoji="0" lang="en-US" altLang="en-US" sz="2000" b="0" i="0" u="none" strike="noStrike" cap="none" normalizeH="0" baseline="0">
              <a:ln>
                <a:noFill/>
              </a:ln>
              <a:solidFill>
                <a:schemeClr val="tx1"/>
              </a:solidFill>
              <a:effectLst/>
            </a:endParaRPr>
          </a:p>
        </p:txBody>
      </p:sp>
      <p:pic>
        <p:nvPicPr>
          <p:cNvPr id="2" name="Picture 1" descr="A diagram of a person with blue circles&#10;&#10;Description automatically generated">
            <a:extLst>
              <a:ext uri="{FF2B5EF4-FFF2-40B4-BE49-F238E27FC236}">
                <a16:creationId xmlns:a16="http://schemas.microsoft.com/office/drawing/2014/main" xmlns="" id="{EEF57FFF-85C5-61EF-6698-131047801068}"/>
              </a:ext>
            </a:extLst>
          </p:cNvPr>
          <p:cNvPicPr>
            <a:picLocks noChangeAspect="1"/>
          </p:cNvPicPr>
          <p:nvPr/>
        </p:nvPicPr>
        <p:blipFill>
          <a:blip r:embed="rId4"/>
          <a:stretch>
            <a:fillRect/>
          </a:stretch>
        </p:blipFill>
        <p:spPr>
          <a:xfrm>
            <a:off x="3370731" y="1120300"/>
            <a:ext cx="5961528" cy="5388366"/>
          </a:xfrm>
          <a:prstGeom prst="rect">
            <a:avLst/>
          </a:prstGeom>
        </p:spPr>
      </p:pic>
    </p:spTree>
    <p:extLst>
      <p:ext uri="{BB962C8B-B14F-4D97-AF65-F5344CB8AC3E}">
        <p14:creationId xmlns:p14="http://schemas.microsoft.com/office/powerpoint/2010/main" val="24923072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750"/>
                                        <p:tgtEl>
                                          <p:spTgt spid="16">
                                            <p:txEl>
                                              <p:pRg st="0" end="0"/>
                                            </p:txEl>
                                          </p:spTgt>
                                        </p:tgtEl>
                                      </p:cBhvr>
                                    </p:animEffect>
                                    <p:anim calcmode="lin" valueType="num">
                                      <p:cBhvr>
                                        <p:cTn id="14" dur="75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31695" y="-45720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14" name="矩形 13"/>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254977" y="1252294"/>
            <a:ext cx="11605846" cy="5086960"/>
            <a:chOff x="6459260" y="1628712"/>
            <a:chExt cx="5022149" cy="4695583"/>
          </a:xfrm>
        </p:grpSpPr>
        <p:sp>
          <p:nvSpPr>
            <p:cNvPr id="6" name="Freeform 12"/>
            <p:cNvSpPr/>
            <p:nvPr/>
          </p:nvSpPr>
          <p:spPr bwMode="auto">
            <a:xfrm>
              <a:off x="6459260" y="162871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sp>
          <p:nvSpPr>
            <p:cNvPr id="7" name="Freeform 12"/>
            <p:cNvSpPr/>
            <p:nvPr/>
          </p:nvSpPr>
          <p:spPr bwMode="auto">
            <a:xfrm flipH="1" flipV="1">
              <a:off x="10952771" y="579407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grpSp>
      <p:sp>
        <p:nvSpPr>
          <p:cNvPr id="16" name="矩形 1"/>
          <p:cNvSpPr/>
          <p:nvPr/>
        </p:nvSpPr>
        <p:spPr>
          <a:xfrm>
            <a:off x="3368276" y="75275"/>
            <a:ext cx="5455446" cy="646331"/>
          </a:xfrm>
          <a:prstGeom prst="rect">
            <a:avLst/>
          </a:prstGeom>
        </p:spPr>
        <p:txBody>
          <a:bodyPr wrap="square">
            <a:spAutoFit/>
          </a:bodyPr>
          <a:lstStyle/>
          <a:p>
            <a:r>
              <a:rPr kumimoji="1" lang="vi-VN" altLang="zh-CN" sz="3600" spc="600" dirty="0">
                <a:solidFill>
                  <a:srgbClr val="65A1BD"/>
                </a:solidFill>
                <a:ea typeface="Elsie" panose="02000000000000000000" charset="0"/>
              </a:rPr>
              <a:t>Nhân viên kho</a:t>
            </a:r>
            <a:endParaRPr kumimoji="1" lang="en-US" altLang="zh-CN" sz="3600" spc="600" dirty="0">
              <a:solidFill>
                <a:srgbClr val="65A1BD"/>
              </a:solidFill>
              <a:ea typeface="Elsie" panose="02000000000000000000" charset="0"/>
            </a:endParaRPr>
          </a:p>
        </p:txBody>
      </p:sp>
      <p:sp>
        <p:nvSpPr>
          <p:cNvPr id="18" name="Rectangle 1"/>
          <p:cNvSpPr>
            <a:spLocks noChangeArrowheads="1"/>
          </p:cNvSpPr>
          <p:nvPr/>
        </p:nvSpPr>
        <p:spPr bwMode="auto">
          <a:xfrm>
            <a:off x="685060" y="1426603"/>
            <a:ext cx="74654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vi-VN"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Sơ đồ Use-Case</a:t>
            </a:r>
            <a:r>
              <a:rPr kumimoji="0" lang="en-US"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a:t>
            </a:r>
            <a:endParaRPr kumimoji="0" lang="en-US" altLang="en-US" sz="2000" b="0" i="0" u="none" strike="noStrike" cap="none" normalizeH="0" baseline="0">
              <a:ln>
                <a:noFill/>
              </a:ln>
              <a:solidFill>
                <a:schemeClr val="tx1"/>
              </a:solidFill>
              <a:effectLst/>
            </a:endParaRPr>
          </a:p>
        </p:txBody>
      </p:sp>
      <p:pic>
        <p:nvPicPr>
          <p:cNvPr id="3" name="Picture 2" descr="A blue line with a white background&#10;&#10;Description automatically generated">
            <a:extLst>
              <a:ext uri="{FF2B5EF4-FFF2-40B4-BE49-F238E27FC236}">
                <a16:creationId xmlns:a16="http://schemas.microsoft.com/office/drawing/2014/main" xmlns="" id="{CF48A38D-EABD-DD2F-318E-DBDD9BEEF818}"/>
              </a:ext>
            </a:extLst>
          </p:cNvPr>
          <p:cNvPicPr>
            <a:picLocks noChangeAspect="1"/>
          </p:cNvPicPr>
          <p:nvPr/>
        </p:nvPicPr>
        <p:blipFill>
          <a:blip r:embed="rId4"/>
          <a:stretch>
            <a:fillRect/>
          </a:stretch>
        </p:blipFill>
        <p:spPr>
          <a:xfrm>
            <a:off x="2850777" y="1550636"/>
            <a:ext cx="7718610" cy="2851290"/>
          </a:xfrm>
          <a:prstGeom prst="rect">
            <a:avLst/>
          </a:prstGeom>
        </p:spPr>
      </p:pic>
    </p:spTree>
    <p:extLst>
      <p:ext uri="{BB962C8B-B14F-4D97-AF65-F5344CB8AC3E}">
        <p14:creationId xmlns:p14="http://schemas.microsoft.com/office/powerpoint/2010/main" val="10499689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750"/>
                                        <p:tgtEl>
                                          <p:spTgt spid="16">
                                            <p:txEl>
                                              <p:pRg st="0" end="0"/>
                                            </p:txEl>
                                          </p:spTgt>
                                        </p:tgtEl>
                                      </p:cBhvr>
                                    </p:animEffect>
                                    <p:anim calcmode="lin" valueType="num">
                                      <p:cBhvr>
                                        <p:cTn id="14" dur="75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9">
            <a:extLst>
              <a:ext uri="{FF2B5EF4-FFF2-40B4-BE49-F238E27FC236}">
                <a16:creationId xmlns:a16="http://schemas.microsoft.com/office/drawing/2014/main" xmlns="" id="{29CA2F77-11E5-7A9D-D5BF-CE2D02A0BA4D}"/>
              </a:ext>
            </a:extLst>
          </p:cNvPr>
          <p:cNvGrpSpPr/>
          <p:nvPr/>
        </p:nvGrpSpPr>
        <p:grpSpPr>
          <a:xfrm>
            <a:off x="-1" y="0"/>
            <a:ext cx="12192002" cy="6858000"/>
            <a:chOff x="-1" y="0"/>
            <a:chExt cx="12192002" cy="6858000"/>
          </a:xfrm>
        </p:grpSpPr>
        <p:grpSp>
          <p:nvGrpSpPr>
            <p:cNvPr id="3" name="组合 10">
              <a:extLst>
                <a:ext uri="{FF2B5EF4-FFF2-40B4-BE49-F238E27FC236}">
                  <a16:creationId xmlns:a16="http://schemas.microsoft.com/office/drawing/2014/main" xmlns="" id="{85C15C23-2E97-E13F-4101-03B36AFF5782}"/>
                </a:ext>
              </a:extLst>
            </p:cNvPr>
            <p:cNvGrpSpPr/>
            <p:nvPr/>
          </p:nvGrpSpPr>
          <p:grpSpPr>
            <a:xfrm>
              <a:off x="-1" y="0"/>
              <a:ext cx="12192002" cy="6858000"/>
              <a:chOff x="-1" y="0"/>
              <a:chExt cx="12192002" cy="6858000"/>
            </a:xfrm>
          </p:grpSpPr>
          <p:pic>
            <p:nvPicPr>
              <p:cNvPr id="5" name="图片 12">
                <a:extLst>
                  <a:ext uri="{FF2B5EF4-FFF2-40B4-BE49-F238E27FC236}">
                    <a16:creationId xmlns:a16="http://schemas.microsoft.com/office/drawing/2014/main" xmlns="" id="{58E57DE1-A23B-1713-7C4A-435A0371D623}"/>
                  </a:ext>
                </a:extLst>
              </p:cNvPr>
              <p:cNvPicPr>
                <a:picLocks noChangeAspect="1"/>
              </p:cNvPicPr>
              <p:nvPr/>
            </p:nvPicPr>
            <p:blipFill rotWithShape="1">
              <a:blip r:embed="rId2">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6" name="矩形 13">
                <a:extLst>
                  <a:ext uri="{FF2B5EF4-FFF2-40B4-BE49-F238E27FC236}">
                    <a16:creationId xmlns:a16="http://schemas.microsoft.com/office/drawing/2014/main" xmlns="" id="{3EDC5D07-48CA-8F6E-7F7D-3D3454AD08DA}"/>
                  </a:ext>
                </a:extLst>
              </p:cNvPr>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 name="直接连接符 11">
              <a:extLst>
                <a:ext uri="{FF2B5EF4-FFF2-40B4-BE49-F238E27FC236}">
                  <a16:creationId xmlns:a16="http://schemas.microsoft.com/office/drawing/2014/main" xmlns="" id="{6AA81A98-A885-4393-5B98-00E96E82B177}"/>
                </a:ext>
              </a:extLst>
            </p:cNvPr>
            <p:cNvCxnSpPr/>
            <p:nvPr/>
          </p:nvCxnSpPr>
          <p:spPr>
            <a:xfrm>
              <a:off x="-1" y="1003757"/>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sp>
        <p:nvSpPr>
          <p:cNvPr id="7" name="矩形 1">
            <a:extLst>
              <a:ext uri="{FF2B5EF4-FFF2-40B4-BE49-F238E27FC236}">
                <a16:creationId xmlns:a16="http://schemas.microsoft.com/office/drawing/2014/main" xmlns="" id="{E5787A26-D42D-EF7B-B974-3BAABA03ABAD}"/>
              </a:ext>
            </a:extLst>
          </p:cNvPr>
          <p:cNvSpPr/>
          <p:nvPr/>
        </p:nvSpPr>
        <p:spPr>
          <a:xfrm>
            <a:off x="3368276" y="178713"/>
            <a:ext cx="5455446" cy="646331"/>
          </a:xfrm>
          <a:prstGeom prst="rect">
            <a:avLst/>
          </a:prstGeom>
        </p:spPr>
        <p:txBody>
          <a:bodyPr wrap="square">
            <a:spAutoFit/>
          </a:bodyPr>
          <a:lstStyle/>
          <a:p>
            <a:pPr algn="ctr"/>
            <a:r>
              <a:rPr kumimoji="1" lang="vi-VN" altLang="zh-CN" sz="3600" spc="600">
                <a:solidFill>
                  <a:srgbClr val="65A1BD"/>
                </a:solidFill>
                <a:ea typeface="Elsie" panose="02000000000000000000" charset="0"/>
              </a:rPr>
              <a:t>Nhân viên kho</a:t>
            </a:r>
            <a:endParaRPr kumimoji="1" lang="en-US" altLang="zh-CN" sz="3600" spc="600">
              <a:solidFill>
                <a:srgbClr val="65A1BD"/>
              </a:solidFill>
              <a:ea typeface="Elsie" panose="02000000000000000000" charset="0"/>
            </a:endParaRPr>
          </a:p>
        </p:txBody>
      </p:sp>
      <p:graphicFrame>
        <p:nvGraphicFramePr>
          <p:cNvPr id="8" name="Table 7">
            <a:extLst>
              <a:ext uri="{FF2B5EF4-FFF2-40B4-BE49-F238E27FC236}">
                <a16:creationId xmlns:a16="http://schemas.microsoft.com/office/drawing/2014/main" xmlns="" id="{68C2063D-FBFB-9891-8B1F-B3EF70693340}"/>
              </a:ext>
            </a:extLst>
          </p:cNvPr>
          <p:cNvGraphicFramePr>
            <a:graphicFrameLocks noGrp="1"/>
          </p:cNvGraphicFramePr>
          <p:nvPr>
            <p:extLst>
              <p:ext uri="{D42A27DB-BD31-4B8C-83A1-F6EECF244321}">
                <p14:modId xmlns:p14="http://schemas.microsoft.com/office/powerpoint/2010/main" val="1418521033"/>
              </p:ext>
            </p:extLst>
          </p:nvPr>
        </p:nvGraphicFramePr>
        <p:xfrm>
          <a:off x="498764" y="1080539"/>
          <a:ext cx="11380123" cy="5584782"/>
        </p:xfrm>
        <a:graphic>
          <a:graphicData uri="http://schemas.openxmlformats.org/drawingml/2006/table">
            <a:tbl>
              <a:tblPr firstRow="1" firstCol="1" bandRow="1">
                <a:tableStyleId>{2D5ABB26-0587-4C30-8999-92F81FD0307C}</a:tableStyleId>
              </a:tblPr>
              <a:tblGrid>
                <a:gridCol w="1596131">
                  <a:extLst>
                    <a:ext uri="{9D8B030D-6E8A-4147-A177-3AD203B41FA5}">
                      <a16:colId xmlns:a16="http://schemas.microsoft.com/office/drawing/2014/main" xmlns="" val="3110754217"/>
                    </a:ext>
                  </a:extLst>
                </a:gridCol>
                <a:gridCol w="9783992">
                  <a:extLst>
                    <a:ext uri="{9D8B030D-6E8A-4147-A177-3AD203B41FA5}">
                      <a16:colId xmlns:a16="http://schemas.microsoft.com/office/drawing/2014/main" xmlns="" val="3819897009"/>
                    </a:ext>
                  </a:extLst>
                </a:gridCol>
              </a:tblGrid>
              <a:tr h="142589">
                <a:tc>
                  <a:txBody>
                    <a:bodyPr/>
                    <a:lstStyle/>
                    <a:p>
                      <a:pPr algn="ctr">
                        <a:lnSpc>
                          <a:spcPct val="107000"/>
                        </a:lnSpc>
                        <a:spcAft>
                          <a:spcPts val="800"/>
                        </a:spcAft>
                      </a:pPr>
                      <a:r>
                        <a:rPr lang="vi-VN" sz="1400" kern="100">
                          <a:effectLst/>
                        </a:rPr>
                        <a:t>Use-Case</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vi-VN" sz="1400" kern="100">
                          <a:effectLst/>
                        </a:rPr>
                        <a:t>Nội Dung</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886906582"/>
                  </a:ext>
                </a:extLst>
              </a:tr>
              <a:tr h="292724">
                <a:tc>
                  <a:txBody>
                    <a:bodyPr/>
                    <a:lstStyle/>
                    <a:p>
                      <a:pPr algn="ctr">
                        <a:lnSpc>
                          <a:spcPct val="107000"/>
                        </a:lnSpc>
                        <a:spcAft>
                          <a:spcPts val="800"/>
                        </a:spcAft>
                      </a:pPr>
                      <a:r>
                        <a:rPr lang="vi-VN" sz="1400" kern="100">
                          <a:effectLst/>
                        </a:rPr>
                        <a:t>Tên Use_Case</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400" kern="100">
                          <a:effectLst/>
                        </a:rPr>
                        <a:t>Đăng nhập </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48738680"/>
                  </a:ext>
                </a:extLst>
              </a:tr>
              <a:tr h="292724">
                <a:tc>
                  <a:txBody>
                    <a:bodyPr/>
                    <a:lstStyle/>
                    <a:p>
                      <a:pPr algn="ctr">
                        <a:lnSpc>
                          <a:spcPct val="107000"/>
                        </a:lnSpc>
                        <a:spcAft>
                          <a:spcPts val="800"/>
                        </a:spcAft>
                      </a:pPr>
                      <a:r>
                        <a:rPr lang="vi-VN" sz="1400" kern="100">
                          <a:effectLst/>
                        </a:rPr>
                        <a:t>Mô tả</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400" kern="100">
                          <a:effectLst/>
                        </a:rPr>
                        <a:t>Use-Case cho phép nhân viên đăng nhập vào hệ thống để thực hiện những chức năng của mình</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195738065"/>
                  </a:ext>
                </a:extLst>
              </a:tr>
              <a:tr h="292724">
                <a:tc>
                  <a:txBody>
                    <a:bodyPr/>
                    <a:lstStyle/>
                    <a:p>
                      <a:pPr algn="ctr">
                        <a:lnSpc>
                          <a:spcPct val="107000"/>
                        </a:lnSpc>
                        <a:spcAft>
                          <a:spcPts val="800"/>
                        </a:spcAft>
                      </a:pPr>
                      <a:r>
                        <a:rPr lang="vi-VN" sz="1400" kern="100">
                          <a:effectLst/>
                        </a:rPr>
                        <a:t>Điều kiện kích hoạt</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400" kern="100">
                          <a:effectLst/>
                        </a:rPr>
                        <a:t>Khi nhân viên đăng nhập vào hệ thống bằng tài khoảng công ty hoặc người có thẩm quyền cung cấp.</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925663601"/>
                  </a:ext>
                </a:extLst>
              </a:tr>
              <a:tr h="292724">
                <a:tc>
                  <a:txBody>
                    <a:bodyPr/>
                    <a:lstStyle/>
                    <a:p>
                      <a:pPr algn="ctr">
                        <a:lnSpc>
                          <a:spcPct val="107000"/>
                        </a:lnSpc>
                        <a:spcAft>
                          <a:spcPts val="800"/>
                        </a:spcAft>
                      </a:pPr>
                      <a:r>
                        <a:rPr lang="vi-VN" sz="1400" kern="100">
                          <a:effectLst/>
                        </a:rPr>
                        <a:t>Tiền điều kiện</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400" kern="100">
                          <a:effectLst/>
                        </a:rPr>
                        <a:t>Nhân viên phải có tài khoản hệ thống</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384119778"/>
                  </a:ext>
                </a:extLst>
              </a:tr>
              <a:tr h="292724">
                <a:tc>
                  <a:txBody>
                    <a:bodyPr/>
                    <a:lstStyle/>
                    <a:p>
                      <a:pPr algn="ctr">
                        <a:lnSpc>
                          <a:spcPct val="107000"/>
                        </a:lnSpc>
                        <a:spcAft>
                          <a:spcPts val="800"/>
                        </a:spcAft>
                      </a:pPr>
                      <a:r>
                        <a:rPr lang="vi-VN" sz="1400" kern="100">
                          <a:effectLst/>
                        </a:rPr>
                        <a:t>Hậu điều kiện</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400" kern="100">
                          <a:effectLst/>
                        </a:rPr>
                        <a:t>Nhân viên đăng nhập thành công</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103536062"/>
                  </a:ext>
                </a:extLst>
              </a:tr>
              <a:tr h="978295">
                <a:tc>
                  <a:txBody>
                    <a:bodyPr/>
                    <a:lstStyle/>
                    <a:p>
                      <a:pPr algn="ctr">
                        <a:lnSpc>
                          <a:spcPct val="107000"/>
                        </a:lnSpc>
                        <a:spcAft>
                          <a:spcPts val="800"/>
                        </a:spcAft>
                      </a:pPr>
                      <a:r>
                        <a:rPr lang="vi-VN" sz="1400" kern="100">
                          <a:effectLst/>
                        </a:rPr>
                        <a:t>Luồng sự kiện chính</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lvl="0" indent="-342900">
                        <a:lnSpc>
                          <a:spcPct val="107000"/>
                        </a:lnSpc>
                        <a:buFont typeface="+mj-lt"/>
                        <a:buAutoNum type="arabicPeriod"/>
                      </a:pPr>
                      <a:r>
                        <a:rPr lang="vi-VN" sz="1400" kern="100">
                          <a:effectLst/>
                        </a:rPr>
                        <a:t>Hệ thống hiển thị màn hình đăng nhập.</a:t>
                      </a:r>
                      <a:endParaRPr lang="en-US" sz="1400" kern="100">
                        <a:effectLst/>
                      </a:endParaRPr>
                    </a:p>
                    <a:p>
                      <a:pPr marL="342900" lvl="0" indent="-342900">
                        <a:lnSpc>
                          <a:spcPct val="107000"/>
                        </a:lnSpc>
                        <a:buFont typeface="+mj-lt"/>
                        <a:buAutoNum type="arabicPeriod"/>
                      </a:pPr>
                      <a:r>
                        <a:rPr lang="vi-VN" sz="1400" kern="100">
                          <a:effectLst/>
                        </a:rPr>
                        <a:t>Nhân viên nhập tên và mật khẩu.</a:t>
                      </a:r>
                      <a:endParaRPr lang="en-US" sz="1400" kern="100">
                        <a:effectLst/>
                      </a:endParaRPr>
                    </a:p>
                    <a:p>
                      <a:pPr marL="342900" lvl="0" indent="-342900">
                        <a:lnSpc>
                          <a:spcPct val="107000"/>
                        </a:lnSpc>
                        <a:buFont typeface="+mj-lt"/>
                        <a:buAutoNum type="arabicPeriod"/>
                      </a:pPr>
                      <a:r>
                        <a:rPr lang="vi-VN" sz="1400" kern="100">
                          <a:effectLst/>
                        </a:rPr>
                        <a:t>Hệ thống kiểm tra thông tin đăng nhập.</a:t>
                      </a:r>
                      <a:endParaRPr lang="en-US" sz="1400" kern="100">
                        <a:effectLst/>
                      </a:endParaRPr>
                    </a:p>
                    <a:p>
                      <a:pPr marL="342900" lvl="0" indent="-342900">
                        <a:lnSpc>
                          <a:spcPct val="107000"/>
                        </a:lnSpc>
                        <a:buFont typeface="+mj-lt"/>
                        <a:buAutoNum type="arabicPeriod"/>
                      </a:pPr>
                      <a:r>
                        <a:rPr lang="vi-VN" sz="1400" kern="100">
                          <a:effectLst/>
                        </a:rPr>
                        <a:t>Nếu thành công thì hệ thống sẽ chuyển màn hình sang màn hình trang chủ.</a:t>
                      </a:r>
                      <a:endParaRPr lang="en-US" sz="1400" kern="100">
                        <a:effectLst/>
                      </a:endParaRPr>
                    </a:p>
                    <a:p>
                      <a:pPr marL="342900" lvl="0" indent="-342900">
                        <a:lnSpc>
                          <a:spcPct val="107000"/>
                        </a:lnSpc>
                        <a:spcAft>
                          <a:spcPts val="800"/>
                        </a:spcAft>
                        <a:buFont typeface="+mj-lt"/>
                        <a:buAutoNum type="arabicPeriod"/>
                      </a:pPr>
                      <a:r>
                        <a:rPr lang="vi-VN" sz="1400" kern="100">
                          <a:effectLst/>
                        </a:rPr>
                        <a:t>Kết thúc Use-Case</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86289538"/>
                  </a:ext>
                </a:extLst>
              </a:tr>
              <a:tr h="1341866">
                <a:tc>
                  <a:txBody>
                    <a:bodyPr/>
                    <a:lstStyle/>
                    <a:p>
                      <a:pPr algn="ctr">
                        <a:lnSpc>
                          <a:spcPct val="107000"/>
                        </a:lnSpc>
                        <a:spcAft>
                          <a:spcPts val="800"/>
                        </a:spcAft>
                      </a:pPr>
                      <a:r>
                        <a:rPr lang="vi-VN" sz="1400" kern="100">
                          <a:effectLst/>
                        </a:rPr>
                        <a:t>Luồng sự kiện phụ</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400" kern="100">
                          <a:effectLst/>
                        </a:rPr>
                        <a:t>A1 – Mật khẩu không hợp lệ: Khi nhân viên nhập sai tên đăng nhập và mật khẩu:</a:t>
                      </a:r>
                      <a:endParaRPr lang="en-US" sz="1400" kern="100">
                        <a:effectLst/>
                      </a:endParaRPr>
                    </a:p>
                    <a:p>
                      <a:pPr marL="342900" lvl="0" indent="-342900">
                        <a:lnSpc>
                          <a:spcPct val="107000"/>
                        </a:lnSpc>
                        <a:buFont typeface="+mj-lt"/>
                        <a:buAutoNum type="arabicPeriod"/>
                      </a:pPr>
                      <a:r>
                        <a:rPr lang="vi-VN" sz="1400" kern="100">
                          <a:effectLst/>
                        </a:rPr>
                        <a:t>Hệ thống hiển thị lại màn hình đăng nhập để nhân viên nhập lại thông tin kèm theo thông báo tên đăng nhập và mật khẩu bị sai.</a:t>
                      </a:r>
                      <a:endParaRPr lang="en-US" sz="1400" kern="100">
                        <a:effectLst/>
                      </a:endParaRPr>
                    </a:p>
                    <a:p>
                      <a:pPr marL="342900" lvl="0" indent="-342900">
                        <a:lnSpc>
                          <a:spcPct val="107000"/>
                        </a:lnSpc>
                        <a:spcAft>
                          <a:spcPts val="800"/>
                        </a:spcAft>
                        <a:buFont typeface="+mj-lt"/>
                        <a:buAutoNum type="arabicPeriod"/>
                      </a:pPr>
                      <a:r>
                        <a:rPr lang="vi-VN" sz="1400" kern="100">
                          <a:effectLst/>
                        </a:rPr>
                        <a:t>Quay lại bước 2 trong sự kiện chính.</a:t>
                      </a:r>
                    </a:p>
                    <a:p>
                      <a:pPr marL="342900" lvl="0" indent="-342900">
                        <a:lnSpc>
                          <a:spcPct val="107000"/>
                        </a:lnSpc>
                        <a:spcAft>
                          <a:spcPts val="800"/>
                        </a:spcAft>
                        <a:buFont typeface="+mj-lt"/>
                        <a:buAutoNum type="arabicPeriod"/>
                      </a:pPr>
                      <a:r>
                        <a:rPr lang="vi-VN" sz="1400" kern="100">
                          <a:effectLst/>
                        </a:rPr>
                        <a:t>A2 – Quên mật khẩu: Khi nhân viên chọn chức năng quên mật khẩu trên màn hình đăng nhập.</a:t>
                      </a:r>
                      <a:endParaRPr lang="en-US" sz="1400" kern="100">
                        <a:effectLst/>
                      </a:endParaRPr>
                    </a:p>
                    <a:p>
                      <a:pPr marL="342900" lvl="0" indent="-342900">
                        <a:lnSpc>
                          <a:spcPct val="107000"/>
                        </a:lnSpc>
                        <a:buFont typeface="+mj-lt"/>
                        <a:buAutoNum type="arabicPeriod"/>
                      </a:pPr>
                      <a:r>
                        <a:rPr lang="vi-VN" sz="1400" kern="100">
                          <a:effectLst/>
                        </a:rPr>
                        <a:t>Hệ thống hiển thị màn hình để nhân viên nhập email, hoặc số điện thoại.</a:t>
                      </a:r>
                      <a:endParaRPr lang="en-US" sz="1400" kern="100">
                        <a:effectLst/>
                      </a:endParaRPr>
                    </a:p>
                    <a:p>
                      <a:pPr marL="342900" lvl="0" indent="-342900">
                        <a:lnSpc>
                          <a:spcPct val="107000"/>
                        </a:lnSpc>
                        <a:buFont typeface="+mj-lt"/>
                        <a:buAutoNum type="arabicPeriod"/>
                      </a:pPr>
                      <a:r>
                        <a:rPr lang="vi-VN" sz="1400" kern="100">
                          <a:effectLst/>
                        </a:rPr>
                        <a:t>nhân viên nhập email hoặc số điện thoại.</a:t>
                      </a:r>
                      <a:endParaRPr lang="en-US" sz="1400" kern="100">
                        <a:effectLst/>
                      </a:endParaRPr>
                    </a:p>
                    <a:p>
                      <a:pPr marL="342900" lvl="0" indent="-342900">
                        <a:lnSpc>
                          <a:spcPct val="107000"/>
                        </a:lnSpc>
                        <a:buFont typeface="+mj-lt"/>
                        <a:buAutoNum type="arabicPeriod"/>
                      </a:pPr>
                      <a:r>
                        <a:rPr lang="vi-VN" sz="1400" kern="100">
                          <a:effectLst/>
                        </a:rPr>
                        <a:t>Hệ thống kiểm tra email hoặc số điện thoại hợp lệ thì gửi mã xác nhận. </a:t>
                      </a:r>
                      <a:endParaRPr lang="en-US" sz="1400" kern="100">
                        <a:effectLst/>
                      </a:endParaRPr>
                    </a:p>
                    <a:p>
                      <a:pPr marL="342900" lvl="0" indent="-342900">
                        <a:lnSpc>
                          <a:spcPct val="107000"/>
                        </a:lnSpc>
                        <a:buFont typeface="+mj-lt"/>
                        <a:buAutoNum type="arabicPeriod"/>
                      </a:pPr>
                      <a:r>
                        <a:rPr lang="vi-VN" sz="1400" kern="100">
                          <a:effectLst/>
                        </a:rPr>
                        <a:t>Nhân viên nhập mã xác nhận thì cho phép sửa lại mật khẩu.</a:t>
                      </a:r>
                      <a:endParaRPr lang="en-US" sz="1400" kern="100">
                        <a:effectLst/>
                      </a:endParaRPr>
                    </a:p>
                    <a:p>
                      <a:pPr marL="342900" lvl="0" indent="-342900">
                        <a:lnSpc>
                          <a:spcPct val="107000"/>
                        </a:lnSpc>
                        <a:spcAft>
                          <a:spcPts val="800"/>
                        </a:spcAft>
                        <a:buFont typeface="+mj-lt"/>
                        <a:buAutoNum type="arabicPeriod"/>
                      </a:pPr>
                      <a:r>
                        <a:rPr lang="vi-VN" sz="1400" kern="100">
                          <a:effectLst/>
                        </a:rPr>
                        <a:t>Hệ thống hiển thị màn hình thông báo thành công và kêt thúc Use-Case.</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578538031"/>
                  </a:ext>
                </a:extLst>
              </a:tr>
            </a:tbl>
          </a:graphicData>
        </a:graphic>
      </p:graphicFrame>
    </p:spTree>
    <p:extLst>
      <p:ext uri="{BB962C8B-B14F-4D97-AF65-F5344CB8AC3E}">
        <p14:creationId xmlns:p14="http://schemas.microsoft.com/office/powerpoint/2010/main" val="25557927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750"/>
                                        <p:tgtEl>
                                          <p:spTgt spid="7">
                                            <p:txEl>
                                              <p:pRg st="0" end="0"/>
                                            </p:txEl>
                                          </p:spTgt>
                                        </p:tgtEl>
                                      </p:cBhvr>
                                    </p:animEffect>
                                    <p:anim calcmode="lin" valueType="num">
                                      <p:cBhvr>
                                        <p:cTn id="8" dur="75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75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502024" y="-430306"/>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14" name="矩形 13"/>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254977" y="1252294"/>
            <a:ext cx="11605846" cy="5086960"/>
            <a:chOff x="6459260" y="1628712"/>
            <a:chExt cx="5022149" cy="4695583"/>
          </a:xfrm>
        </p:grpSpPr>
        <p:sp>
          <p:nvSpPr>
            <p:cNvPr id="6" name="Freeform 12"/>
            <p:cNvSpPr/>
            <p:nvPr/>
          </p:nvSpPr>
          <p:spPr bwMode="auto">
            <a:xfrm>
              <a:off x="6459260" y="162871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sp>
          <p:nvSpPr>
            <p:cNvPr id="7" name="Freeform 12"/>
            <p:cNvSpPr/>
            <p:nvPr/>
          </p:nvSpPr>
          <p:spPr bwMode="auto">
            <a:xfrm flipH="1" flipV="1">
              <a:off x="10952771" y="579407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grpSp>
      <p:sp>
        <p:nvSpPr>
          <p:cNvPr id="16" name="矩形 1"/>
          <p:cNvSpPr/>
          <p:nvPr/>
        </p:nvSpPr>
        <p:spPr>
          <a:xfrm>
            <a:off x="3368276" y="71470"/>
            <a:ext cx="5455446" cy="646331"/>
          </a:xfrm>
          <a:prstGeom prst="rect">
            <a:avLst/>
          </a:prstGeom>
        </p:spPr>
        <p:txBody>
          <a:bodyPr wrap="square">
            <a:spAutoFit/>
          </a:bodyPr>
          <a:lstStyle/>
          <a:p>
            <a:r>
              <a:rPr kumimoji="1" lang="vi-VN" altLang="zh-CN" sz="3600" spc="600" dirty="0">
                <a:solidFill>
                  <a:srgbClr val="65A1BD"/>
                </a:solidFill>
                <a:ea typeface="Elsie" panose="02000000000000000000" charset="0"/>
              </a:rPr>
              <a:t>Nhân viên kho</a:t>
            </a:r>
            <a:endParaRPr kumimoji="1" lang="en-US" altLang="zh-CN" sz="3600" spc="600" dirty="0">
              <a:solidFill>
                <a:srgbClr val="65A1BD"/>
              </a:solidFill>
              <a:ea typeface="Elsie" panose="02000000000000000000" charset="0"/>
            </a:endParaRPr>
          </a:p>
        </p:txBody>
      </p:sp>
      <p:sp>
        <p:nvSpPr>
          <p:cNvPr id="18" name="Rectangle 1"/>
          <p:cNvSpPr>
            <a:spLocks noChangeArrowheads="1"/>
          </p:cNvSpPr>
          <p:nvPr/>
        </p:nvSpPr>
        <p:spPr bwMode="auto">
          <a:xfrm>
            <a:off x="685060" y="1426603"/>
            <a:ext cx="74654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vi-VN"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Sơ đồ Use-Case</a:t>
            </a:r>
            <a:r>
              <a:rPr kumimoji="0" lang="en-US"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a:t>
            </a:r>
            <a:endParaRPr kumimoji="0" lang="en-US" altLang="en-US" sz="2000" b="0" i="0" u="none" strike="noStrike" cap="none" normalizeH="0" baseline="0">
              <a:ln>
                <a:noFill/>
              </a:ln>
              <a:solidFill>
                <a:schemeClr val="tx1"/>
              </a:solidFill>
              <a:effectLst/>
            </a:endParaRPr>
          </a:p>
        </p:txBody>
      </p:sp>
      <p:pic>
        <p:nvPicPr>
          <p:cNvPr id="2" name="Picture 1" descr="A diagram of a flowchart&#10;&#10;Description automatically generated">
            <a:extLst>
              <a:ext uri="{FF2B5EF4-FFF2-40B4-BE49-F238E27FC236}">
                <a16:creationId xmlns:a16="http://schemas.microsoft.com/office/drawing/2014/main" xmlns="" id="{045C77BE-7CFE-A75E-5E7A-A63933ED789F}"/>
              </a:ext>
            </a:extLst>
          </p:cNvPr>
          <p:cNvPicPr>
            <a:picLocks noChangeAspect="1"/>
          </p:cNvPicPr>
          <p:nvPr/>
        </p:nvPicPr>
        <p:blipFill>
          <a:blip r:embed="rId4"/>
          <a:stretch>
            <a:fillRect/>
          </a:stretch>
        </p:blipFill>
        <p:spPr>
          <a:xfrm>
            <a:off x="2770094" y="1305121"/>
            <a:ext cx="7431741" cy="4695992"/>
          </a:xfrm>
          <a:prstGeom prst="rect">
            <a:avLst/>
          </a:prstGeom>
        </p:spPr>
      </p:pic>
    </p:spTree>
    <p:extLst>
      <p:ext uri="{BB962C8B-B14F-4D97-AF65-F5344CB8AC3E}">
        <p14:creationId xmlns:p14="http://schemas.microsoft.com/office/powerpoint/2010/main" val="42341727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750"/>
                                        <p:tgtEl>
                                          <p:spTgt spid="16">
                                            <p:txEl>
                                              <p:pRg st="0" end="0"/>
                                            </p:txEl>
                                          </p:spTgt>
                                        </p:tgtEl>
                                      </p:cBhvr>
                                    </p:animEffect>
                                    <p:anim calcmode="lin" valueType="num">
                                      <p:cBhvr>
                                        <p:cTn id="14" dur="75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9">
            <a:extLst>
              <a:ext uri="{FF2B5EF4-FFF2-40B4-BE49-F238E27FC236}">
                <a16:creationId xmlns:a16="http://schemas.microsoft.com/office/drawing/2014/main" xmlns="" id="{C40E25D4-8BD9-AC11-499C-612A4BA9A7F0}"/>
              </a:ext>
            </a:extLst>
          </p:cNvPr>
          <p:cNvGrpSpPr/>
          <p:nvPr/>
        </p:nvGrpSpPr>
        <p:grpSpPr>
          <a:xfrm>
            <a:off x="-1" y="0"/>
            <a:ext cx="12192002" cy="6858000"/>
            <a:chOff x="-1" y="0"/>
            <a:chExt cx="12192002" cy="6858000"/>
          </a:xfrm>
        </p:grpSpPr>
        <p:grpSp>
          <p:nvGrpSpPr>
            <p:cNvPr id="3" name="组合 10">
              <a:extLst>
                <a:ext uri="{FF2B5EF4-FFF2-40B4-BE49-F238E27FC236}">
                  <a16:creationId xmlns:a16="http://schemas.microsoft.com/office/drawing/2014/main" xmlns="" id="{C3E72002-0064-3C8C-B920-A6E6F71B1BEE}"/>
                </a:ext>
              </a:extLst>
            </p:cNvPr>
            <p:cNvGrpSpPr/>
            <p:nvPr/>
          </p:nvGrpSpPr>
          <p:grpSpPr>
            <a:xfrm>
              <a:off x="-1" y="0"/>
              <a:ext cx="12192002" cy="6858000"/>
              <a:chOff x="-1" y="0"/>
              <a:chExt cx="12192002" cy="6858000"/>
            </a:xfrm>
          </p:grpSpPr>
          <p:pic>
            <p:nvPicPr>
              <p:cNvPr id="5" name="图片 12">
                <a:extLst>
                  <a:ext uri="{FF2B5EF4-FFF2-40B4-BE49-F238E27FC236}">
                    <a16:creationId xmlns:a16="http://schemas.microsoft.com/office/drawing/2014/main" xmlns="" id="{1ABF5A79-B300-CC36-E0BD-4A11715AB7A6}"/>
                  </a:ext>
                </a:extLst>
              </p:cNvPr>
              <p:cNvPicPr>
                <a:picLocks noChangeAspect="1"/>
              </p:cNvPicPr>
              <p:nvPr/>
            </p:nvPicPr>
            <p:blipFill rotWithShape="1">
              <a:blip r:embed="rId2">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6" name="矩形 13">
                <a:extLst>
                  <a:ext uri="{FF2B5EF4-FFF2-40B4-BE49-F238E27FC236}">
                    <a16:creationId xmlns:a16="http://schemas.microsoft.com/office/drawing/2014/main" xmlns="" id="{448CE645-B24E-E2A8-58B2-08BDD48041D0}"/>
                  </a:ext>
                </a:extLst>
              </p:cNvPr>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 name="直接连接符 11">
              <a:extLst>
                <a:ext uri="{FF2B5EF4-FFF2-40B4-BE49-F238E27FC236}">
                  <a16:creationId xmlns:a16="http://schemas.microsoft.com/office/drawing/2014/main" xmlns="" id="{2A32D58D-06B8-2FB8-954F-8EB74A3A30EF}"/>
                </a:ext>
              </a:extLst>
            </p:cNvPr>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aphicFrame>
        <p:nvGraphicFramePr>
          <p:cNvPr id="8" name="Table 7">
            <a:extLst>
              <a:ext uri="{FF2B5EF4-FFF2-40B4-BE49-F238E27FC236}">
                <a16:creationId xmlns:a16="http://schemas.microsoft.com/office/drawing/2014/main" xmlns="" id="{7E2ED6B4-9B5C-FA14-9A8A-7FE93F3803BF}"/>
              </a:ext>
            </a:extLst>
          </p:cNvPr>
          <p:cNvGraphicFramePr>
            <a:graphicFrameLocks noGrp="1"/>
          </p:cNvGraphicFramePr>
          <p:nvPr>
            <p:extLst>
              <p:ext uri="{D42A27DB-BD31-4B8C-83A1-F6EECF244321}">
                <p14:modId xmlns:p14="http://schemas.microsoft.com/office/powerpoint/2010/main" val="132540172"/>
              </p:ext>
            </p:extLst>
          </p:nvPr>
        </p:nvGraphicFramePr>
        <p:xfrm>
          <a:off x="623945" y="1261458"/>
          <a:ext cx="10944108" cy="5392396"/>
        </p:xfrm>
        <a:graphic>
          <a:graphicData uri="http://schemas.openxmlformats.org/drawingml/2006/table">
            <a:tbl>
              <a:tblPr firstRow="1" firstCol="1" bandRow="1">
                <a:tableStyleId>{2D5ABB26-0587-4C30-8999-92F81FD0307C}</a:tableStyleId>
              </a:tblPr>
              <a:tblGrid>
                <a:gridCol w="1534976">
                  <a:extLst>
                    <a:ext uri="{9D8B030D-6E8A-4147-A177-3AD203B41FA5}">
                      <a16:colId xmlns:a16="http://schemas.microsoft.com/office/drawing/2014/main" xmlns="" val="3110754217"/>
                    </a:ext>
                  </a:extLst>
                </a:gridCol>
                <a:gridCol w="9409132">
                  <a:extLst>
                    <a:ext uri="{9D8B030D-6E8A-4147-A177-3AD203B41FA5}">
                      <a16:colId xmlns:a16="http://schemas.microsoft.com/office/drawing/2014/main" xmlns="" val="3819897009"/>
                    </a:ext>
                  </a:extLst>
                </a:gridCol>
              </a:tblGrid>
              <a:tr h="216221">
                <a:tc>
                  <a:txBody>
                    <a:bodyPr/>
                    <a:lstStyle/>
                    <a:p>
                      <a:pPr algn="ctr">
                        <a:lnSpc>
                          <a:spcPct val="107000"/>
                        </a:lnSpc>
                        <a:spcAft>
                          <a:spcPts val="800"/>
                        </a:spcAft>
                      </a:pPr>
                      <a:r>
                        <a:rPr lang="vi-VN" sz="1750" kern="100">
                          <a:effectLst/>
                        </a:rPr>
                        <a:t>Use-Case</a:t>
                      </a:r>
                      <a:endParaRPr lang="en-US" sz="175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vi-VN" sz="1750" kern="100">
                          <a:effectLst/>
                        </a:rPr>
                        <a:t>Nội Dung</a:t>
                      </a:r>
                      <a:endParaRPr lang="en-US" sz="175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886906582"/>
                  </a:ext>
                </a:extLst>
              </a:tr>
              <a:tr h="362446">
                <a:tc>
                  <a:txBody>
                    <a:bodyPr/>
                    <a:lstStyle/>
                    <a:p>
                      <a:pPr algn="ctr">
                        <a:lnSpc>
                          <a:spcPct val="107000"/>
                        </a:lnSpc>
                        <a:spcAft>
                          <a:spcPts val="800"/>
                        </a:spcAft>
                      </a:pPr>
                      <a:r>
                        <a:rPr lang="vi-VN" sz="1750" kern="100">
                          <a:effectLst/>
                        </a:rPr>
                        <a:t>Tên Use_Case</a:t>
                      </a:r>
                      <a:endParaRPr lang="en-US" sz="175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750" kern="100">
                          <a:effectLst/>
                        </a:rPr>
                        <a:t>Quản lý kho</a:t>
                      </a:r>
                      <a:endParaRPr lang="en-US" sz="175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48738680"/>
                  </a:ext>
                </a:extLst>
              </a:tr>
              <a:tr h="432442">
                <a:tc>
                  <a:txBody>
                    <a:bodyPr/>
                    <a:lstStyle/>
                    <a:p>
                      <a:pPr algn="ctr">
                        <a:lnSpc>
                          <a:spcPct val="107000"/>
                        </a:lnSpc>
                        <a:spcAft>
                          <a:spcPts val="800"/>
                        </a:spcAft>
                      </a:pPr>
                      <a:r>
                        <a:rPr lang="vi-VN" sz="1750" kern="100">
                          <a:effectLst/>
                        </a:rPr>
                        <a:t>Mô tả</a:t>
                      </a:r>
                      <a:endParaRPr lang="en-US" sz="175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750" kern="100">
                          <a:effectLst/>
                        </a:rPr>
                        <a:t>Use-Case cho phép nhân viên kho sản phẩm, nhập thêm hàng cho các sản phẩm hoặc xuất hóa đơn nhập hàng</a:t>
                      </a:r>
                      <a:endParaRPr lang="en-US" sz="175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195738065"/>
                  </a:ext>
                </a:extLst>
              </a:tr>
              <a:tr h="432442">
                <a:tc>
                  <a:txBody>
                    <a:bodyPr/>
                    <a:lstStyle/>
                    <a:p>
                      <a:pPr algn="ctr">
                        <a:lnSpc>
                          <a:spcPct val="107000"/>
                        </a:lnSpc>
                        <a:spcAft>
                          <a:spcPts val="800"/>
                        </a:spcAft>
                      </a:pPr>
                      <a:r>
                        <a:rPr lang="vi-VN" sz="1750" kern="100">
                          <a:effectLst/>
                        </a:rPr>
                        <a:t>Điều kiện kích hoạt</a:t>
                      </a:r>
                      <a:endParaRPr lang="en-US" sz="175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750" kern="100">
                          <a:effectLst/>
                        </a:rPr>
                        <a:t>Khi nhân viên kho đăng nhập vào hệ thống bằng tài khoảng được cấp riêng cho nhân viên kho.</a:t>
                      </a:r>
                      <a:endParaRPr lang="en-US" sz="175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925663601"/>
                  </a:ext>
                </a:extLst>
              </a:tr>
              <a:tr h="362446">
                <a:tc>
                  <a:txBody>
                    <a:bodyPr/>
                    <a:lstStyle/>
                    <a:p>
                      <a:pPr algn="ctr">
                        <a:lnSpc>
                          <a:spcPct val="107000"/>
                        </a:lnSpc>
                        <a:spcAft>
                          <a:spcPts val="800"/>
                        </a:spcAft>
                      </a:pPr>
                      <a:r>
                        <a:rPr lang="vi-VN" sz="1750" kern="100">
                          <a:effectLst/>
                        </a:rPr>
                        <a:t>Tiền điều kiện</a:t>
                      </a:r>
                      <a:endParaRPr lang="en-US" sz="175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750" kern="100">
                          <a:effectLst/>
                        </a:rPr>
                        <a:t>Nhân viên kho phải có tài khoản hệ thống</a:t>
                      </a:r>
                      <a:endParaRPr lang="en-US" sz="175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384119778"/>
                  </a:ext>
                </a:extLst>
              </a:tr>
              <a:tr h="362446">
                <a:tc>
                  <a:txBody>
                    <a:bodyPr/>
                    <a:lstStyle/>
                    <a:p>
                      <a:pPr algn="ctr">
                        <a:lnSpc>
                          <a:spcPct val="107000"/>
                        </a:lnSpc>
                        <a:spcAft>
                          <a:spcPts val="800"/>
                        </a:spcAft>
                      </a:pPr>
                      <a:r>
                        <a:rPr lang="vi-VN" sz="1750" kern="100">
                          <a:effectLst/>
                        </a:rPr>
                        <a:t>Hậu điều kiện</a:t>
                      </a:r>
                      <a:endParaRPr lang="en-US" sz="175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750" kern="100">
                          <a:effectLst/>
                        </a:rPr>
                        <a:t>Nhân viên đăng nhập thành công</a:t>
                      </a:r>
                      <a:endParaRPr lang="en-US" sz="175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103536062"/>
                  </a:ext>
                </a:extLst>
              </a:tr>
              <a:tr h="1590527">
                <a:tc>
                  <a:txBody>
                    <a:bodyPr/>
                    <a:lstStyle/>
                    <a:p>
                      <a:pPr algn="ctr">
                        <a:lnSpc>
                          <a:spcPct val="107000"/>
                        </a:lnSpc>
                        <a:spcAft>
                          <a:spcPts val="800"/>
                        </a:spcAft>
                      </a:pPr>
                      <a:r>
                        <a:rPr lang="vi-VN" sz="1750" kern="100">
                          <a:effectLst/>
                        </a:rPr>
                        <a:t>Luồng sự kiện chính</a:t>
                      </a:r>
                      <a:endParaRPr lang="en-US" sz="175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750" kern="100">
                          <a:effectLst/>
                        </a:rPr>
                        <a:t>Sau khi nhân viên kho đăng nhập vào hệ thống, giao diện làm việc được hiển thị với các chức năng: Quản lý sản phẩm, Nhập thêm hàng cho sản phẩm và xuất hóa đơn nhập hàng:</a:t>
                      </a:r>
                      <a:endParaRPr lang="en-US" sz="1750" kern="100">
                        <a:effectLst/>
                      </a:endParaRPr>
                    </a:p>
                    <a:p>
                      <a:pPr marL="342900" lvl="0" indent="-342900">
                        <a:lnSpc>
                          <a:spcPct val="107000"/>
                        </a:lnSpc>
                        <a:buFont typeface="+mj-lt"/>
                        <a:buAutoNum type="arabicPeriod"/>
                      </a:pPr>
                      <a:r>
                        <a:rPr lang="vi-VN" sz="1750" kern="100">
                          <a:effectLst/>
                        </a:rPr>
                        <a:t>Nếu chọn Quản lý sản phẩm thì sẽ điều sang màn hình Use-Case Quản lý sản phẩm.</a:t>
                      </a:r>
                      <a:endParaRPr lang="en-US" sz="1750" kern="100">
                        <a:effectLst/>
                      </a:endParaRPr>
                    </a:p>
                    <a:p>
                      <a:pPr marL="342900" lvl="0" indent="-342900">
                        <a:lnSpc>
                          <a:spcPct val="107000"/>
                        </a:lnSpc>
                        <a:buFont typeface="+mj-lt"/>
                        <a:buAutoNum type="arabicPeriod"/>
                      </a:pPr>
                      <a:r>
                        <a:rPr lang="vi-VN" sz="1750" kern="100">
                          <a:effectLst/>
                        </a:rPr>
                        <a:t>Nếu chọn nhập thêm hàng cho sản phẩm thì sẽ hiện giao diện tra cứu sản phẩm để lấy thông tin liên lạc với bên nhà cung ứng.</a:t>
                      </a:r>
                      <a:endParaRPr lang="en-US" sz="1750" kern="100">
                        <a:effectLst/>
                      </a:endParaRPr>
                    </a:p>
                    <a:p>
                      <a:pPr marL="342900" lvl="0" indent="-342900">
                        <a:lnSpc>
                          <a:spcPct val="107000"/>
                        </a:lnSpc>
                        <a:spcAft>
                          <a:spcPts val="800"/>
                        </a:spcAft>
                        <a:buFont typeface="+mj-lt"/>
                        <a:buAutoNum type="arabicPeriod"/>
                      </a:pPr>
                      <a:r>
                        <a:rPr lang="vi-VN" sz="1750" kern="100">
                          <a:effectLst/>
                        </a:rPr>
                        <a:t>Nếu chọn tạo hoặc xuất hóa đơn nhập hàng in ra phiếu hóa đơn online và gửi cho thông báo cho máy in để máy in in ra.</a:t>
                      </a:r>
                      <a:endParaRPr lang="en-US" sz="175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86289538"/>
                  </a:ext>
                </a:extLst>
              </a:tr>
              <a:tr h="432442">
                <a:tc>
                  <a:txBody>
                    <a:bodyPr/>
                    <a:lstStyle/>
                    <a:p>
                      <a:pPr algn="ctr">
                        <a:lnSpc>
                          <a:spcPct val="107000"/>
                        </a:lnSpc>
                        <a:spcAft>
                          <a:spcPts val="800"/>
                        </a:spcAft>
                      </a:pPr>
                      <a:r>
                        <a:rPr lang="vi-VN" sz="1750" kern="100">
                          <a:effectLst/>
                        </a:rPr>
                        <a:t>Luồng sự kiện phụ</a:t>
                      </a:r>
                      <a:endParaRPr lang="en-US" sz="175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750" kern="100">
                          <a:effectLst/>
                        </a:rPr>
                        <a:t>Do tính chất của nhân viên kho là ngày nào cũng phải kiểm sản phẩm đã hết chưa. Nếu nhân viên kho không vào mục Quản lý sản phẩm thì sẽ gửi thông báo nhắc nhở kiểm tra sản phẩm.</a:t>
                      </a:r>
                      <a:endParaRPr lang="en-US" sz="175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578538031"/>
                  </a:ext>
                </a:extLst>
              </a:tr>
            </a:tbl>
          </a:graphicData>
        </a:graphic>
      </p:graphicFrame>
      <p:sp>
        <p:nvSpPr>
          <p:cNvPr id="45" name="矩形 1">
            <a:extLst>
              <a:ext uri="{FF2B5EF4-FFF2-40B4-BE49-F238E27FC236}">
                <a16:creationId xmlns:a16="http://schemas.microsoft.com/office/drawing/2014/main" xmlns="" id="{EC46D8B5-DA86-7598-E7B3-964ABFF036C5}"/>
              </a:ext>
            </a:extLst>
          </p:cNvPr>
          <p:cNvSpPr/>
          <p:nvPr/>
        </p:nvSpPr>
        <p:spPr>
          <a:xfrm>
            <a:off x="3368276" y="367704"/>
            <a:ext cx="5455446" cy="646331"/>
          </a:xfrm>
          <a:prstGeom prst="rect">
            <a:avLst/>
          </a:prstGeom>
        </p:spPr>
        <p:txBody>
          <a:bodyPr wrap="square">
            <a:spAutoFit/>
          </a:bodyPr>
          <a:lstStyle/>
          <a:p>
            <a:pPr algn="ctr"/>
            <a:r>
              <a:rPr kumimoji="1" lang="vi-VN" altLang="zh-CN" sz="3600" spc="600">
                <a:solidFill>
                  <a:srgbClr val="65A1BD"/>
                </a:solidFill>
                <a:ea typeface="Elsie" panose="02000000000000000000" charset="0"/>
              </a:rPr>
              <a:t>Nhân viên kho</a:t>
            </a:r>
            <a:endParaRPr kumimoji="1" lang="en-US" altLang="zh-CN" sz="3600" spc="600">
              <a:solidFill>
                <a:srgbClr val="65A1BD"/>
              </a:solidFill>
              <a:ea typeface="Elsie" panose="02000000000000000000" charset="0"/>
            </a:endParaRPr>
          </a:p>
        </p:txBody>
      </p:sp>
    </p:spTree>
    <p:extLst>
      <p:ext uri="{BB962C8B-B14F-4D97-AF65-F5344CB8AC3E}">
        <p14:creationId xmlns:p14="http://schemas.microsoft.com/office/powerpoint/2010/main" val="20376247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5">
                                            <p:txEl>
                                              <p:pRg st="0" end="0"/>
                                            </p:txEl>
                                          </p:spTgt>
                                        </p:tgtEl>
                                        <p:attrNameLst>
                                          <p:attrName>style.visibility</p:attrName>
                                        </p:attrNameLst>
                                      </p:cBhvr>
                                      <p:to>
                                        <p:strVal val="visible"/>
                                      </p:to>
                                    </p:set>
                                    <p:animEffect transition="in" filter="fade">
                                      <p:cBhvr>
                                        <p:cTn id="7" dur="750"/>
                                        <p:tgtEl>
                                          <p:spTgt spid="45">
                                            <p:txEl>
                                              <p:pRg st="0" end="0"/>
                                            </p:txEl>
                                          </p:spTgt>
                                        </p:tgtEl>
                                      </p:cBhvr>
                                    </p:animEffect>
                                    <p:anim calcmode="lin" valueType="num">
                                      <p:cBhvr>
                                        <p:cTn id="8" dur="75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9" dur="750" fill="hold"/>
                                        <p:tgtEl>
                                          <p:spTgt spid="4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9">
            <a:extLst>
              <a:ext uri="{FF2B5EF4-FFF2-40B4-BE49-F238E27FC236}">
                <a16:creationId xmlns:a16="http://schemas.microsoft.com/office/drawing/2014/main" xmlns="" id="{C40E25D4-8BD9-AC11-499C-612A4BA9A7F0}"/>
              </a:ext>
            </a:extLst>
          </p:cNvPr>
          <p:cNvGrpSpPr/>
          <p:nvPr/>
        </p:nvGrpSpPr>
        <p:grpSpPr>
          <a:xfrm>
            <a:off x="-1" y="0"/>
            <a:ext cx="12192002" cy="6858000"/>
            <a:chOff x="-1" y="0"/>
            <a:chExt cx="12192002" cy="6858000"/>
          </a:xfrm>
        </p:grpSpPr>
        <p:grpSp>
          <p:nvGrpSpPr>
            <p:cNvPr id="3" name="组合 10">
              <a:extLst>
                <a:ext uri="{FF2B5EF4-FFF2-40B4-BE49-F238E27FC236}">
                  <a16:creationId xmlns:a16="http://schemas.microsoft.com/office/drawing/2014/main" xmlns="" id="{C3E72002-0064-3C8C-B920-A6E6F71B1BEE}"/>
                </a:ext>
              </a:extLst>
            </p:cNvPr>
            <p:cNvGrpSpPr/>
            <p:nvPr/>
          </p:nvGrpSpPr>
          <p:grpSpPr>
            <a:xfrm>
              <a:off x="-1" y="0"/>
              <a:ext cx="12192002" cy="6858000"/>
              <a:chOff x="-1" y="0"/>
              <a:chExt cx="12192002" cy="6858000"/>
            </a:xfrm>
          </p:grpSpPr>
          <p:pic>
            <p:nvPicPr>
              <p:cNvPr id="5" name="图片 12">
                <a:extLst>
                  <a:ext uri="{FF2B5EF4-FFF2-40B4-BE49-F238E27FC236}">
                    <a16:creationId xmlns:a16="http://schemas.microsoft.com/office/drawing/2014/main" xmlns="" id="{1ABF5A79-B300-CC36-E0BD-4A11715AB7A6}"/>
                  </a:ext>
                </a:extLst>
              </p:cNvPr>
              <p:cNvPicPr>
                <a:picLocks noChangeAspect="1"/>
              </p:cNvPicPr>
              <p:nvPr/>
            </p:nvPicPr>
            <p:blipFill rotWithShape="1">
              <a:blip r:embed="rId2">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6" name="矩形 13">
                <a:extLst>
                  <a:ext uri="{FF2B5EF4-FFF2-40B4-BE49-F238E27FC236}">
                    <a16:creationId xmlns:a16="http://schemas.microsoft.com/office/drawing/2014/main" xmlns="" id="{448CE645-B24E-E2A8-58B2-08BDD48041D0}"/>
                  </a:ext>
                </a:extLst>
              </p:cNvPr>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 name="直接连接符 11">
              <a:extLst>
                <a:ext uri="{FF2B5EF4-FFF2-40B4-BE49-F238E27FC236}">
                  <a16:creationId xmlns:a16="http://schemas.microsoft.com/office/drawing/2014/main" xmlns="" id="{2A32D58D-06B8-2FB8-954F-8EB74A3A30EF}"/>
                </a:ext>
              </a:extLst>
            </p:cNvPr>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aphicFrame>
        <p:nvGraphicFramePr>
          <p:cNvPr id="8" name="Table 7">
            <a:extLst>
              <a:ext uri="{FF2B5EF4-FFF2-40B4-BE49-F238E27FC236}">
                <a16:creationId xmlns:a16="http://schemas.microsoft.com/office/drawing/2014/main" xmlns="" id="{7E2ED6B4-9B5C-FA14-9A8A-7FE93F3803BF}"/>
              </a:ext>
            </a:extLst>
          </p:cNvPr>
          <p:cNvGraphicFramePr>
            <a:graphicFrameLocks noGrp="1"/>
          </p:cNvGraphicFramePr>
          <p:nvPr>
            <p:extLst>
              <p:ext uri="{D42A27DB-BD31-4B8C-83A1-F6EECF244321}">
                <p14:modId xmlns:p14="http://schemas.microsoft.com/office/powerpoint/2010/main" val="2419304972"/>
              </p:ext>
            </p:extLst>
          </p:nvPr>
        </p:nvGraphicFramePr>
        <p:xfrm>
          <a:off x="275303" y="1170016"/>
          <a:ext cx="11641394" cy="5477602"/>
        </p:xfrm>
        <a:graphic>
          <a:graphicData uri="http://schemas.openxmlformats.org/drawingml/2006/table">
            <a:tbl>
              <a:tblPr firstRow="1" firstCol="1" bandRow="1">
                <a:tableStyleId>{2D5ABB26-0587-4C30-8999-92F81FD0307C}</a:tableStyleId>
              </a:tblPr>
              <a:tblGrid>
                <a:gridCol w="1632775">
                  <a:extLst>
                    <a:ext uri="{9D8B030D-6E8A-4147-A177-3AD203B41FA5}">
                      <a16:colId xmlns:a16="http://schemas.microsoft.com/office/drawing/2014/main" xmlns="" val="3110754217"/>
                    </a:ext>
                  </a:extLst>
                </a:gridCol>
                <a:gridCol w="10008619">
                  <a:extLst>
                    <a:ext uri="{9D8B030D-6E8A-4147-A177-3AD203B41FA5}">
                      <a16:colId xmlns:a16="http://schemas.microsoft.com/office/drawing/2014/main" xmlns="" val="3819897009"/>
                    </a:ext>
                  </a:extLst>
                </a:gridCol>
              </a:tblGrid>
              <a:tr h="311271">
                <a:tc>
                  <a:txBody>
                    <a:bodyPr/>
                    <a:lstStyle/>
                    <a:p>
                      <a:pPr algn="ctr">
                        <a:lnSpc>
                          <a:spcPct val="107000"/>
                        </a:lnSpc>
                        <a:spcAft>
                          <a:spcPts val="800"/>
                        </a:spcAft>
                      </a:pPr>
                      <a:r>
                        <a:rPr lang="vi-VN" sz="1800" kern="100">
                          <a:effectLst/>
                        </a:rPr>
                        <a:t>Use-Case</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vi-VN" sz="1800" kern="100">
                          <a:effectLst/>
                        </a:rPr>
                        <a:t>Nội Dung</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886906582"/>
                  </a:ext>
                </a:extLst>
              </a:tr>
              <a:tr h="456554">
                <a:tc>
                  <a:txBody>
                    <a:bodyPr/>
                    <a:lstStyle/>
                    <a:p>
                      <a:pPr algn="ctr">
                        <a:lnSpc>
                          <a:spcPct val="107000"/>
                        </a:lnSpc>
                        <a:spcAft>
                          <a:spcPts val="800"/>
                        </a:spcAft>
                      </a:pPr>
                      <a:r>
                        <a:rPr lang="vi-VN" sz="1800" kern="100">
                          <a:effectLst/>
                        </a:rPr>
                        <a:t>Tên Use_Case</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800" kern="100">
                          <a:effectLst/>
                        </a:rPr>
                        <a:t>Tạo xuất hóa đơn.</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48738680"/>
                  </a:ext>
                </a:extLst>
              </a:tr>
              <a:tr h="456554">
                <a:tc>
                  <a:txBody>
                    <a:bodyPr/>
                    <a:lstStyle/>
                    <a:p>
                      <a:pPr algn="ctr">
                        <a:lnSpc>
                          <a:spcPct val="107000"/>
                        </a:lnSpc>
                        <a:spcAft>
                          <a:spcPts val="800"/>
                        </a:spcAft>
                      </a:pPr>
                      <a:r>
                        <a:rPr lang="vi-VN" sz="1800" kern="100">
                          <a:effectLst/>
                        </a:rPr>
                        <a:t>Mô tả</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800" kern="100">
                          <a:effectLst/>
                        </a:rPr>
                        <a:t>Use-Case cho phép nhân viên tạo hóa đơn, xuất hóa đơn online và xuất ra máy in.</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195738065"/>
                  </a:ext>
                </a:extLst>
              </a:tr>
              <a:tr h="622541">
                <a:tc>
                  <a:txBody>
                    <a:bodyPr/>
                    <a:lstStyle/>
                    <a:p>
                      <a:pPr algn="ctr">
                        <a:lnSpc>
                          <a:spcPct val="107000"/>
                        </a:lnSpc>
                        <a:spcAft>
                          <a:spcPts val="800"/>
                        </a:spcAft>
                      </a:pPr>
                      <a:r>
                        <a:rPr lang="vi-VN" sz="1800" kern="100">
                          <a:effectLst/>
                        </a:rPr>
                        <a:t>Điều kiện kích hoạt</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800" kern="100">
                          <a:effectLst/>
                        </a:rPr>
                        <a:t>Khi được chọn từ mục Quản lý sản phẩm từ Use-Case Quản lý kho.</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925663601"/>
                  </a:ext>
                </a:extLst>
              </a:tr>
              <a:tr h="456554">
                <a:tc>
                  <a:txBody>
                    <a:bodyPr/>
                    <a:lstStyle/>
                    <a:p>
                      <a:pPr algn="ctr">
                        <a:lnSpc>
                          <a:spcPct val="107000"/>
                        </a:lnSpc>
                        <a:spcAft>
                          <a:spcPts val="800"/>
                        </a:spcAft>
                      </a:pPr>
                      <a:r>
                        <a:rPr lang="vi-VN" sz="1800" kern="100">
                          <a:effectLst/>
                        </a:rPr>
                        <a:t>Tiền điều kiện</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800" kern="100">
                          <a:effectLst/>
                        </a:rPr>
                        <a:t>Được chọn từ mục Quản lý sản phẩm từ Use-Case Quản lý kho.</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384119778"/>
                  </a:ext>
                </a:extLst>
              </a:tr>
              <a:tr h="456554">
                <a:tc>
                  <a:txBody>
                    <a:bodyPr/>
                    <a:lstStyle/>
                    <a:p>
                      <a:pPr algn="ctr">
                        <a:lnSpc>
                          <a:spcPct val="107000"/>
                        </a:lnSpc>
                        <a:spcAft>
                          <a:spcPts val="800"/>
                        </a:spcAft>
                      </a:pPr>
                      <a:r>
                        <a:rPr lang="vi-VN" sz="1800" kern="100">
                          <a:effectLst/>
                        </a:rPr>
                        <a:t>Hậu điều kiện</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800" kern="100">
                          <a:effectLst/>
                        </a:rPr>
                        <a:t> </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103536062"/>
                  </a:ext>
                </a:extLst>
              </a:tr>
              <a:tr h="1964593">
                <a:tc>
                  <a:txBody>
                    <a:bodyPr/>
                    <a:lstStyle/>
                    <a:p>
                      <a:pPr algn="ctr">
                        <a:lnSpc>
                          <a:spcPct val="107000"/>
                        </a:lnSpc>
                        <a:spcAft>
                          <a:spcPts val="800"/>
                        </a:spcAft>
                      </a:pPr>
                      <a:r>
                        <a:rPr lang="vi-VN" sz="1800" kern="100">
                          <a:effectLst/>
                        </a:rPr>
                        <a:t>Luồng sự kiện chính</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800" kern="100">
                          <a:effectLst/>
                        </a:rPr>
                        <a:t>Giao diện làm việc được sẽ hiển thị nút tạo hoặc xuất hóa đơn.</a:t>
                      </a:r>
                      <a:endParaRPr lang="en-US" sz="1800" kern="100">
                        <a:effectLst/>
                      </a:endParaRPr>
                    </a:p>
                    <a:p>
                      <a:pPr marL="342900" lvl="0" indent="-342900">
                        <a:lnSpc>
                          <a:spcPct val="107000"/>
                        </a:lnSpc>
                        <a:buFont typeface="+mj-lt"/>
                        <a:buAutoNum type="arabicPeriod"/>
                      </a:pPr>
                      <a:r>
                        <a:rPr lang="vi-VN" sz="1800" kern="100">
                          <a:effectLst/>
                        </a:rPr>
                        <a:t>Khi ấn nút tạo sẽ hiện thị giao diện các thông tin trống của hóa đơn</a:t>
                      </a:r>
                      <a:endParaRPr lang="en-US" sz="1800" kern="100">
                        <a:effectLst/>
                      </a:endParaRPr>
                    </a:p>
                    <a:p>
                      <a:pPr marL="342900" lvl="0" indent="-342900">
                        <a:lnSpc>
                          <a:spcPct val="107000"/>
                        </a:lnSpc>
                        <a:buFont typeface="+mj-lt"/>
                        <a:buAutoNum type="arabicPeriod"/>
                      </a:pPr>
                      <a:r>
                        <a:rPr lang="vi-VN" sz="1800" kern="100">
                          <a:effectLst/>
                        </a:rPr>
                        <a:t>Khi điền đầy đủ thông tin và ấn nút xuất thì sẽ in ra một hóa đơn online và xuất ra ở máy in, còn không ấn thì thông tin vẫn sẽ ở yên đó.</a:t>
                      </a:r>
                      <a:endParaRPr lang="en-US" sz="1800" kern="100">
                        <a:effectLst/>
                      </a:endParaRPr>
                    </a:p>
                    <a:p>
                      <a:pPr marL="342900" lvl="0" indent="-342900">
                        <a:lnSpc>
                          <a:spcPct val="107000"/>
                        </a:lnSpc>
                        <a:spcAft>
                          <a:spcPts val="800"/>
                        </a:spcAft>
                        <a:buFont typeface="+mj-lt"/>
                        <a:buAutoNum type="arabicPeriod"/>
                      </a:pPr>
                      <a:r>
                        <a:rPr lang="vi-VN" sz="1800" kern="100">
                          <a:effectLst/>
                        </a:rPr>
                        <a:t>Nếu ấn nút xuất mà trước đó chưa tạo hóa đơn nào thì thông báo không có hóa đơn nào để xuất. Còn nếu đã tạo rồi thì sẽ cho phép chọn hóa đơn nào để xuất.</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86289538"/>
                  </a:ext>
                </a:extLst>
              </a:tr>
              <a:tr h="622541">
                <a:tc>
                  <a:txBody>
                    <a:bodyPr/>
                    <a:lstStyle/>
                    <a:p>
                      <a:pPr algn="ctr">
                        <a:lnSpc>
                          <a:spcPct val="107000"/>
                        </a:lnSpc>
                        <a:spcAft>
                          <a:spcPts val="800"/>
                        </a:spcAft>
                      </a:pPr>
                      <a:r>
                        <a:rPr lang="vi-VN" sz="1800" kern="100">
                          <a:effectLst/>
                        </a:rPr>
                        <a:t>Luồng sự kiện phụ</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800" kern="100">
                          <a:effectLst/>
                        </a:rPr>
                        <a:t> </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578538031"/>
                  </a:ext>
                </a:extLst>
              </a:tr>
            </a:tbl>
          </a:graphicData>
        </a:graphic>
      </p:graphicFrame>
      <p:sp>
        <p:nvSpPr>
          <p:cNvPr id="9" name="矩形 1">
            <a:extLst>
              <a:ext uri="{FF2B5EF4-FFF2-40B4-BE49-F238E27FC236}">
                <a16:creationId xmlns:a16="http://schemas.microsoft.com/office/drawing/2014/main" xmlns="" id="{D493F6E9-F6C3-C94A-29DF-CBF13321EF19}"/>
              </a:ext>
            </a:extLst>
          </p:cNvPr>
          <p:cNvSpPr/>
          <p:nvPr/>
        </p:nvSpPr>
        <p:spPr>
          <a:xfrm>
            <a:off x="3368276" y="367704"/>
            <a:ext cx="5455446" cy="646331"/>
          </a:xfrm>
          <a:prstGeom prst="rect">
            <a:avLst/>
          </a:prstGeom>
        </p:spPr>
        <p:txBody>
          <a:bodyPr wrap="square">
            <a:spAutoFit/>
          </a:bodyPr>
          <a:lstStyle/>
          <a:p>
            <a:pPr algn="ctr"/>
            <a:r>
              <a:rPr kumimoji="1" lang="vi-VN" altLang="zh-CN" sz="3600" spc="600">
                <a:solidFill>
                  <a:srgbClr val="65A1BD"/>
                </a:solidFill>
                <a:ea typeface="Elsie" panose="02000000000000000000" charset="0"/>
              </a:rPr>
              <a:t>Nhân viên kho</a:t>
            </a:r>
            <a:endParaRPr kumimoji="1" lang="en-US" altLang="zh-CN" sz="3600" spc="600">
              <a:solidFill>
                <a:srgbClr val="65A1BD"/>
              </a:solidFill>
              <a:ea typeface="Elsie" panose="02000000000000000000" charset="0"/>
            </a:endParaRPr>
          </a:p>
        </p:txBody>
      </p:sp>
    </p:spTree>
    <p:extLst>
      <p:ext uri="{BB962C8B-B14F-4D97-AF65-F5344CB8AC3E}">
        <p14:creationId xmlns:p14="http://schemas.microsoft.com/office/powerpoint/2010/main" val="40099309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750"/>
                                        <p:tgtEl>
                                          <p:spTgt spid="9">
                                            <p:txEl>
                                              <p:pRg st="0" end="0"/>
                                            </p:txEl>
                                          </p:spTgt>
                                        </p:tgtEl>
                                      </p:cBhvr>
                                    </p:animEffect>
                                    <p:anim calcmode="lin" valueType="num">
                                      <p:cBhvr>
                                        <p:cTn id="8" dur="75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75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9">
            <a:extLst>
              <a:ext uri="{FF2B5EF4-FFF2-40B4-BE49-F238E27FC236}">
                <a16:creationId xmlns:a16="http://schemas.microsoft.com/office/drawing/2014/main" xmlns="" id="{C40E25D4-8BD9-AC11-499C-612A4BA9A7F0}"/>
              </a:ext>
            </a:extLst>
          </p:cNvPr>
          <p:cNvGrpSpPr/>
          <p:nvPr/>
        </p:nvGrpSpPr>
        <p:grpSpPr>
          <a:xfrm>
            <a:off x="-1" y="0"/>
            <a:ext cx="12192002" cy="6858000"/>
            <a:chOff x="-1" y="0"/>
            <a:chExt cx="12192002" cy="6858000"/>
          </a:xfrm>
        </p:grpSpPr>
        <p:grpSp>
          <p:nvGrpSpPr>
            <p:cNvPr id="3" name="组合 10">
              <a:extLst>
                <a:ext uri="{FF2B5EF4-FFF2-40B4-BE49-F238E27FC236}">
                  <a16:creationId xmlns:a16="http://schemas.microsoft.com/office/drawing/2014/main" xmlns="" id="{C3E72002-0064-3C8C-B920-A6E6F71B1BEE}"/>
                </a:ext>
              </a:extLst>
            </p:cNvPr>
            <p:cNvGrpSpPr/>
            <p:nvPr/>
          </p:nvGrpSpPr>
          <p:grpSpPr>
            <a:xfrm>
              <a:off x="-1" y="0"/>
              <a:ext cx="12192002" cy="6858000"/>
              <a:chOff x="-1" y="0"/>
              <a:chExt cx="12192002" cy="6858000"/>
            </a:xfrm>
          </p:grpSpPr>
          <p:pic>
            <p:nvPicPr>
              <p:cNvPr id="5" name="图片 12">
                <a:extLst>
                  <a:ext uri="{FF2B5EF4-FFF2-40B4-BE49-F238E27FC236}">
                    <a16:creationId xmlns:a16="http://schemas.microsoft.com/office/drawing/2014/main" xmlns="" id="{1ABF5A79-B300-CC36-E0BD-4A11715AB7A6}"/>
                  </a:ext>
                </a:extLst>
              </p:cNvPr>
              <p:cNvPicPr>
                <a:picLocks noChangeAspect="1"/>
              </p:cNvPicPr>
              <p:nvPr/>
            </p:nvPicPr>
            <p:blipFill rotWithShape="1">
              <a:blip r:embed="rId2">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6" name="矩形 13">
                <a:extLst>
                  <a:ext uri="{FF2B5EF4-FFF2-40B4-BE49-F238E27FC236}">
                    <a16:creationId xmlns:a16="http://schemas.microsoft.com/office/drawing/2014/main" xmlns="" id="{448CE645-B24E-E2A8-58B2-08BDD48041D0}"/>
                  </a:ext>
                </a:extLst>
              </p:cNvPr>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 name="直接连接符 11">
              <a:extLst>
                <a:ext uri="{FF2B5EF4-FFF2-40B4-BE49-F238E27FC236}">
                  <a16:creationId xmlns:a16="http://schemas.microsoft.com/office/drawing/2014/main" xmlns="" id="{2A32D58D-06B8-2FB8-954F-8EB74A3A30EF}"/>
                </a:ext>
              </a:extLst>
            </p:cNvPr>
            <p:cNvCxnSpPr/>
            <p:nvPr/>
          </p:nvCxnSpPr>
          <p:spPr>
            <a:xfrm>
              <a:off x="-1" y="1028700"/>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aphicFrame>
        <p:nvGraphicFramePr>
          <p:cNvPr id="8" name="Table 7">
            <a:extLst>
              <a:ext uri="{FF2B5EF4-FFF2-40B4-BE49-F238E27FC236}">
                <a16:creationId xmlns:a16="http://schemas.microsoft.com/office/drawing/2014/main" xmlns="" id="{7E2ED6B4-9B5C-FA14-9A8A-7FE93F3803BF}"/>
              </a:ext>
            </a:extLst>
          </p:cNvPr>
          <p:cNvGraphicFramePr>
            <a:graphicFrameLocks noGrp="1"/>
          </p:cNvGraphicFramePr>
          <p:nvPr>
            <p:extLst>
              <p:ext uri="{D42A27DB-BD31-4B8C-83A1-F6EECF244321}">
                <p14:modId xmlns:p14="http://schemas.microsoft.com/office/powerpoint/2010/main" val="2494852258"/>
              </p:ext>
            </p:extLst>
          </p:nvPr>
        </p:nvGraphicFramePr>
        <p:xfrm>
          <a:off x="275303" y="1103512"/>
          <a:ext cx="11641394" cy="5545283"/>
        </p:xfrm>
        <a:graphic>
          <a:graphicData uri="http://schemas.openxmlformats.org/drawingml/2006/table">
            <a:tbl>
              <a:tblPr firstRow="1" firstCol="1" bandRow="1">
                <a:tableStyleId>{2D5ABB26-0587-4C30-8999-92F81FD0307C}</a:tableStyleId>
              </a:tblPr>
              <a:tblGrid>
                <a:gridCol w="1632775">
                  <a:extLst>
                    <a:ext uri="{9D8B030D-6E8A-4147-A177-3AD203B41FA5}">
                      <a16:colId xmlns:a16="http://schemas.microsoft.com/office/drawing/2014/main" xmlns="" val="3110754217"/>
                    </a:ext>
                  </a:extLst>
                </a:gridCol>
                <a:gridCol w="10008619">
                  <a:extLst>
                    <a:ext uri="{9D8B030D-6E8A-4147-A177-3AD203B41FA5}">
                      <a16:colId xmlns:a16="http://schemas.microsoft.com/office/drawing/2014/main" xmlns="" val="3819897009"/>
                    </a:ext>
                  </a:extLst>
                </a:gridCol>
              </a:tblGrid>
              <a:tr h="327214">
                <a:tc>
                  <a:txBody>
                    <a:bodyPr/>
                    <a:lstStyle/>
                    <a:p>
                      <a:pPr algn="ctr">
                        <a:lnSpc>
                          <a:spcPct val="107000"/>
                        </a:lnSpc>
                        <a:spcAft>
                          <a:spcPts val="800"/>
                        </a:spcAft>
                      </a:pPr>
                      <a:r>
                        <a:rPr lang="vi-VN" sz="1800" kern="100">
                          <a:effectLst/>
                        </a:rPr>
                        <a:t>Use-Case</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vi-VN" sz="1800" kern="100">
                          <a:effectLst/>
                        </a:rPr>
                        <a:t>Nội Dung</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886906582"/>
                  </a:ext>
                </a:extLst>
              </a:tr>
              <a:tr h="463689">
                <a:tc>
                  <a:txBody>
                    <a:bodyPr/>
                    <a:lstStyle/>
                    <a:p>
                      <a:pPr algn="ctr">
                        <a:lnSpc>
                          <a:spcPct val="107000"/>
                        </a:lnSpc>
                        <a:spcAft>
                          <a:spcPts val="800"/>
                        </a:spcAft>
                      </a:pPr>
                      <a:r>
                        <a:rPr lang="vi-VN" sz="1800" kern="100">
                          <a:effectLst/>
                        </a:rPr>
                        <a:t>Tên Use_Case</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800" kern="100">
                          <a:effectLst/>
                        </a:rPr>
                        <a:t>Tra cứu hóa đơn.</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48738680"/>
                  </a:ext>
                </a:extLst>
              </a:tr>
              <a:tr h="463689">
                <a:tc>
                  <a:txBody>
                    <a:bodyPr/>
                    <a:lstStyle/>
                    <a:p>
                      <a:pPr algn="ctr">
                        <a:lnSpc>
                          <a:spcPct val="107000"/>
                        </a:lnSpc>
                        <a:spcAft>
                          <a:spcPts val="800"/>
                        </a:spcAft>
                      </a:pPr>
                      <a:r>
                        <a:rPr lang="vi-VN" sz="1800" kern="100">
                          <a:effectLst/>
                        </a:rPr>
                        <a:t>Mô tả</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800" kern="100">
                          <a:effectLst/>
                        </a:rPr>
                        <a:t>Use-Case cho phép nhân viên tìm kiếm những hóa đơn đã từng tạo hoặc xuất.</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195738065"/>
                  </a:ext>
                </a:extLst>
              </a:tr>
              <a:tr h="654429">
                <a:tc>
                  <a:txBody>
                    <a:bodyPr/>
                    <a:lstStyle/>
                    <a:p>
                      <a:pPr algn="ctr">
                        <a:lnSpc>
                          <a:spcPct val="107000"/>
                        </a:lnSpc>
                        <a:spcAft>
                          <a:spcPts val="800"/>
                        </a:spcAft>
                      </a:pPr>
                      <a:r>
                        <a:rPr lang="vi-VN" sz="1800" kern="100">
                          <a:effectLst/>
                        </a:rPr>
                        <a:t>Điều kiện kích hoạt</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800" kern="100">
                          <a:effectLst/>
                        </a:rPr>
                        <a:t>Khi được chọn từ mục Tra cứu sản phẩm từ Use-Case Tạo, xuất hóa đơn.</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925663601"/>
                  </a:ext>
                </a:extLst>
              </a:tr>
              <a:tr h="654429">
                <a:tc>
                  <a:txBody>
                    <a:bodyPr/>
                    <a:lstStyle/>
                    <a:p>
                      <a:pPr algn="ctr">
                        <a:lnSpc>
                          <a:spcPct val="107000"/>
                        </a:lnSpc>
                        <a:spcAft>
                          <a:spcPts val="800"/>
                        </a:spcAft>
                      </a:pPr>
                      <a:r>
                        <a:rPr lang="vi-VN" sz="1800" kern="100">
                          <a:effectLst/>
                        </a:rPr>
                        <a:t>Tiền điều kiện</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800" kern="100">
                          <a:effectLst/>
                        </a:rPr>
                        <a:t>Được chọn từ mục Tra cứu sản phẩm từ Use-Case Tạo, xuất hóa đơn.</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384119778"/>
                  </a:ext>
                </a:extLst>
              </a:tr>
              <a:tr h="654429">
                <a:tc>
                  <a:txBody>
                    <a:bodyPr/>
                    <a:lstStyle/>
                    <a:p>
                      <a:pPr algn="ctr">
                        <a:lnSpc>
                          <a:spcPct val="107000"/>
                        </a:lnSpc>
                        <a:spcAft>
                          <a:spcPts val="800"/>
                        </a:spcAft>
                      </a:pPr>
                      <a:r>
                        <a:rPr lang="vi-VN" sz="1800" kern="100">
                          <a:effectLst/>
                        </a:rPr>
                        <a:t>Hậu điều kiện</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800" kern="100">
                          <a:effectLst/>
                        </a:rPr>
                        <a:t> </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103536062"/>
                  </a:ext>
                </a:extLst>
              </a:tr>
              <a:tr h="1549670">
                <a:tc>
                  <a:txBody>
                    <a:bodyPr/>
                    <a:lstStyle/>
                    <a:p>
                      <a:pPr algn="ctr">
                        <a:lnSpc>
                          <a:spcPct val="107000"/>
                        </a:lnSpc>
                        <a:spcAft>
                          <a:spcPts val="800"/>
                        </a:spcAft>
                      </a:pPr>
                      <a:r>
                        <a:rPr lang="vi-VN" sz="1800" kern="100">
                          <a:effectLst/>
                        </a:rPr>
                        <a:t>Luồng sự kiện chính</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800" kern="100">
                          <a:effectLst/>
                        </a:rPr>
                        <a:t>Giao diện làm việc được sẽ hiển thị tên các cột thông tin của hóa đơn.</a:t>
                      </a:r>
                      <a:endParaRPr lang="en-US" sz="1800" kern="100">
                        <a:effectLst/>
                      </a:endParaRPr>
                    </a:p>
                    <a:p>
                      <a:pPr marL="342900" lvl="0" indent="-342900">
                        <a:lnSpc>
                          <a:spcPct val="107000"/>
                        </a:lnSpc>
                        <a:buFont typeface="+mj-lt"/>
                        <a:buAutoNum type="arabicPeriod"/>
                      </a:pPr>
                      <a:r>
                        <a:rPr lang="vi-VN" sz="1800" kern="100">
                          <a:effectLst/>
                        </a:rPr>
                        <a:t>Khi nhập vào dữ liệu của bất kì cột nào và ấn nút tìm kiếm thì sẽ hiện ra danh sách hóa đơn liên quan đến dữ liệu đã nhập. Nếu không tồn tại sẽ hiện ra danh sách rỗng.</a:t>
                      </a:r>
                      <a:endParaRPr lang="en-US" sz="1800" kern="100">
                        <a:effectLst/>
                      </a:endParaRPr>
                    </a:p>
                    <a:p>
                      <a:pPr marL="342900" lvl="0" indent="-342900">
                        <a:lnSpc>
                          <a:spcPct val="107000"/>
                        </a:lnSpc>
                        <a:spcAft>
                          <a:spcPts val="800"/>
                        </a:spcAft>
                        <a:buFont typeface="+mj-lt"/>
                        <a:buAutoNum type="arabicPeriod"/>
                      </a:pPr>
                      <a:r>
                        <a:rPr lang="vi-VN" sz="1800" kern="100">
                          <a:effectLst/>
                        </a:rPr>
                        <a:t>Nếu không nhập dữ liệu mà ấn tìm kiếm thì thông báo yêu cầu nhập thông tin cần thiết.</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86289538"/>
                  </a:ext>
                </a:extLst>
              </a:tr>
              <a:tr h="654429">
                <a:tc>
                  <a:txBody>
                    <a:bodyPr/>
                    <a:lstStyle/>
                    <a:p>
                      <a:pPr algn="ctr">
                        <a:lnSpc>
                          <a:spcPct val="107000"/>
                        </a:lnSpc>
                        <a:spcAft>
                          <a:spcPts val="800"/>
                        </a:spcAft>
                      </a:pPr>
                      <a:r>
                        <a:rPr lang="vi-VN" sz="1800" kern="100">
                          <a:effectLst/>
                        </a:rPr>
                        <a:t>Luồng sự kiện phụ</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800" kern="100">
                          <a:effectLst/>
                        </a:rPr>
                        <a:t> </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578538031"/>
                  </a:ext>
                </a:extLst>
              </a:tr>
            </a:tbl>
          </a:graphicData>
        </a:graphic>
      </p:graphicFrame>
      <p:sp>
        <p:nvSpPr>
          <p:cNvPr id="9" name="矩形 1">
            <a:extLst>
              <a:ext uri="{FF2B5EF4-FFF2-40B4-BE49-F238E27FC236}">
                <a16:creationId xmlns:a16="http://schemas.microsoft.com/office/drawing/2014/main" xmlns="" id="{D493F6E9-F6C3-C94A-29DF-CBF13321EF19}"/>
              </a:ext>
            </a:extLst>
          </p:cNvPr>
          <p:cNvSpPr/>
          <p:nvPr/>
        </p:nvSpPr>
        <p:spPr>
          <a:xfrm>
            <a:off x="3368276" y="367704"/>
            <a:ext cx="5455446" cy="646331"/>
          </a:xfrm>
          <a:prstGeom prst="rect">
            <a:avLst/>
          </a:prstGeom>
        </p:spPr>
        <p:txBody>
          <a:bodyPr wrap="square">
            <a:spAutoFit/>
          </a:bodyPr>
          <a:lstStyle/>
          <a:p>
            <a:pPr algn="ctr"/>
            <a:r>
              <a:rPr kumimoji="1" lang="vi-VN" altLang="zh-CN" sz="3600" spc="600">
                <a:solidFill>
                  <a:srgbClr val="65A1BD"/>
                </a:solidFill>
                <a:ea typeface="Elsie" panose="02000000000000000000" charset="0"/>
              </a:rPr>
              <a:t>Nhân viên kho</a:t>
            </a:r>
            <a:endParaRPr kumimoji="1" lang="en-US" altLang="zh-CN" sz="3600" spc="600">
              <a:solidFill>
                <a:srgbClr val="65A1BD"/>
              </a:solidFill>
              <a:ea typeface="Elsie" panose="02000000000000000000" charset="0"/>
            </a:endParaRPr>
          </a:p>
        </p:txBody>
      </p:sp>
    </p:spTree>
    <p:extLst>
      <p:ext uri="{BB962C8B-B14F-4D97-AF65-F5344CB8AC3E}">
        <p14:creationId xmlns:p14="http://schemas.microsoft.com/office/powerpoint/2010/main" val="8861914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750"/>
                                        <p:tgtEl>
                                          <p:spTgt spid="9">
                                            <p:txEl>
                                              <p:pRg st="0" end="0"/>
                                            </p:txEl>
                                          </p:spTgt>
                                        </p:tgtEl>
                                      </p:cBhvr>
                                    </p:animEffect>
                                    <p:anim calcmode="lin" valueType="num">
                                      <p:cBhvr>
                                        <p:cTn id="8" dur="75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75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502024" y="-430306"/>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14" name="矩形 13"/>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254977" y="1252294"/>
            <a:ext cx="11605846" cy="5086960"/>
            <a:chOff x="6459260" y="1628712"/>
            <a:chExt cx="5022149" cy="4695583"/>
          </a:xfrm>
        </p:grpSpPr>
        <p:sp>
          <p:nvSpPr>
            <p:cNvPr id="6" name="Freeform 12"/>
            <p:cNvSpPr/>
            <p:nvPr/>
          </p:nvSpPr>
          <p:spPr bwMode="auto">
            <a:xfrm>
              <a:off x="6459260" y="162871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sp>
          <p:nvSpPr>
            <p:cNvPr id="7" name="Freeform 12"/>
            <p:cNvSpPr/>
            <p:nvPr/>
          </p:nvSpPr>
          <p:spPr bwMode="auto">
            <a:xfrm flipH="1" flipV="1">
              <a:off x="10952771" y="579407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grpSp>
      <p:sp>
        <p:nvSpPr>
          <p:cNvPr id="16" name="矩形 1"/>
          <p:cNvSpPr/>
          <p:nvPr/>
        </p:nvSpPr>
        <p:spPr>
          <a:xfrm>
            <a:off x="3247506" y="88722"/>
            <a:ext cx="5455446" cy="646331"/>
          </a:xfrm>
          <a:prstGeom prst="rect">
            <a:avLst/>
          </a:prstGeom>
        </p:spPr>
        <p:txBody>
          <a:bodyPr wrap="square">
            <a:spAutoFit/>
          </a:bodyPr>
          <a:lstStyle/>
          <a:p>
            <a:r>
              <a:rPr kumimoji="1" lang="vi-VN" altLang="zh-CN" sz="3600" spc="600" dirty="0">
                <a:solidFill>
                  <a:srgbClr val="65A1BD"/>
                </a:solidFill>
                <a:ea typeface="Elsie" panose="02000000000000000000" charset="0"/>
              </a:rPr>
              <a:t>Nhân viên kho</a:t>
            </a:r>
            <a:endParaRPr kumimoji="1" lang="en-US" altLang="zh-CN" sz="3600" spc="600" dirty="0">
              <a:solidFill>
                <a:srgbClr val="65A1BD"/>
              </a:solidFill>
              <a:ea typeface="Elsie" panose="02000000000000000000" charset="0"/>
            </a:endParaRPr>
          </a:p>
        </p:txBody>
      </p:sp>
      <p:sp>
        <p:nvSpPr>
          <p:cNvPr id="18" name="Rectangle 1"/>
          <p:cNvSpPr>
            <a:spLocks noChangeArrowheads="1"/>
          </p:cNvSpPr>
          <p:nvPr/>
        </p:nvSpPr>
        <p:spPr bwMode="auto">
          <a:xfrm>
            <a:off x="685060" y="1426603"/>
            <a:ext cx="74654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vi-VN"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Sơ đồ Use-Case</a:t>
            </a:r>
            <a:r>
              <a:rPr kumimoji="0" lang="en-US"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a:t>
            </a:r>
            <a:endParaRPr kumimoji="0" lang="en-US" altLang="en-US" sz="2000" b="0" i="0" u="none" strike="noStrike" cap="none" normalizeH="0" baseline="0">
              <a:ln>
                <a:noFill/>
              </a:ln>
              <a:solidFill>
                <a:schemeClr val="tx1"/>
              </a:solidFill>
              <a:effectLst/>
            </a:endParaRPr>
          </a:p>
        </p:txBody>
      </p:sp>
      <p:pic>
        <p:nvPicPr>
          <p:cNvPr id="3" name="Picture 2" descr="A diagram of a person with blue circles and text&#10;&#10;Description automatically generated">
            <a:extLst>
              <a:ext uri="{FF2B5EF4-FFF2-40B4-BE49-F238E27FC236}">
                <a16:creationId xmlns:a16="http://schemas.microsoft.com/office/drawing/2014/main" xmlns="" id="{3C947656-11E6-16E1-EA23-FB642C300763}"/>
              </a:ext>
            </a:extLst>
          </p:cNvPr>
          <p:cNvPicPr>
            <a:picLocks noChangeAspect="1"/>
          </p:cNvPicPr>
          <p:nvPr/>
        </p:nvPicPr>
        <p:blipFill>
          <a:blip r:embed="rId4"/>
          <a:stretch>
            <a:fillRect/>
          </a:stretch>
        </p:blipFill>
        <p:spPr>
          <a:xfrm>
            <a:off x="4419602" y="1059695"/>
            <a:ext cx="5038163" cy="5195810"/>
          </a:xfrm>
          <a:prstGeom prst="rect">
            <a:avLst/>
          </a:prstGeom>
        </p:spPr>
      </p:pic>
    </p:spTree>
    <p:extLst>
      <p:ext uri="{BB962C8B-B14F-4D97-AF65-F5344CB8AC3E}">
        <p14:creationId xmlns:p14="http://schemas.microsoft.com/office/powerpoint/2010/main" val="18005864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750"/>
                                        <p:tgtEl>
                                          <p:spTgt spid="16">
                                            <p:txEl>
                                              <p:pRg st="0" end="0"/>
                                            </p:txEl>
                                          </p:spTgt>
                                        </p:tgtEl>
                                      </p:cBhvr>
                                    </p:animEffect>
                                    <p:anim calcmode="lin" valueType="num">
                                      <p:cBhvr>
                                        <p:cTn id="14" dur="75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2" y="0"/>
            <a:ext cx="12192002" cy="6858000"/>
            <a:chOff x="-1" y="0"/>
            <a:chExt cx="12192002" cy="6858000"/>
          </a:xfrm>
        </p:grpSpPr>
        <p:grpSp>
          <p:nvGrpSpPr>
            <p:cNvPr id="42" name="组合 41"/>
            <p:cNvGrpSpPr/>
            <p:nvPr/>
          </p:nvGrpSpPr>
          <p:grpSpPr>
            <a:xfrm>
              <a:off x="-1" y="0"/>
              <a:ext cx="12192002" cy="6858000"/>
              <a:chOff x="-1" y="0"/>
              <a:chExt cx="12192002" cy="6858000"/>
            </a:xfrm>
          </p:grpSpPr>
          <p:pic>
            <p:nvPicPr>
              <p:cNvPr id="44" name="图片 43"/>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45" name="矩形 44"/>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TextBox 8"/>
              <p:cNvSpPr txBox="1">
                <a:spLocks noChangeArrowheads="1"/>
              </p:cNvSpPr>
              <p:nvPr/>
            </p:nvSpPr>
            <p:spPr bwMode="auto">
              <a:xfrm>
                <a:off x="3340617" y="129183"/>
                <a:ext cx="4067754"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vi-VN" altLang="zh-CN" sz="2800" spc="300">
                    <a:solidFill>
                      <a:srgbClr val="65A1BD"/>
                    </a:solidFill>
                    <a:ea typeface="Elsie" panose="02000000000000000000" charset="0"/>
                    <a:sym typeface="Arial" panose="020B0604020202020204" pitchFamily="34" charset="0"/>
                  </a:rPr>
                  <a:t>Sơ đồ phân cấp chức năng (BFD)</a:t>
                </a:r>
                <a:endParaRPr lang="zh-CN" altLang="en-US" sz="2800" spc="300">
                  <a:solidFill>
                    <a:srgbClr val="65A1BD"/>
                  </a:solidFill>
                  <a:ea typeface="Elsie" panose="02000000000000000000" charset="0"/>
                  <a:sym typeface="Arial" panose="020B0604020202020204" pitchFamily="34" charset="0"/>
                </a:endParaRPr>
              </a:p>
            </p:txBody>
          </p:sp>
        </p:grpSp>
        <p:cxnSp>
          <p:nvCxnSpPr>
            <p:cNvPr id="43" name="直接连接符 42"/>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pic>
        <p:nvPicPr>
          <p:cNvPr id="47" name="Picture 46"/>
          <p:cNvPicPr/>
          <p:nvPr/>
        </p:nvPicPr>
        <p:blipFill>
          <a:blip r:embed="rId4"/>
          <a:stretch>
            <a:fillRect/>
          </a:stretch>
        </p:blipFill>
        <p:spPr>
          <a:xfrm>
            <a:off x="1620459" y="1249322"/>
            <a:ext cx="8951077" cy="4511398"/>
          </a:xfrm>
          <a:prstGeom prst="rect">
            <a:avLst/>
          </a:prstGeom>
        </p:spPr>
      </p:pic>
      <p:grpSp>
        <p:nvGrpSpPr>
          <p:cNvPr id="48" name="组合 40"/>
          <p:cNvGrpSpPr/>
          <p:nvPr/>
        </p:nvGrpSpPr>
        <p:grpSpPr>
          <a:xfrm>
            <a:off x="0" y="0"/>
            <a:ext cx="12192002" cy="6858000"/>
            <a:chOff x="-1" y="0"/>
            <a:chExt cx="12192002" cy="6858000"/>
          </a:xfrm>
        </p:grpSpPr>
        <p:grpSp>
          <p:nvGrpSpPr>
            <p:cNvPr id="49" name="组合 41"/>
            <p:cNvGrpSpPr/>
            <p:nvPr/>
          </p:nvGrpSpPr>
          <p:grpSpPr>
            <a:xfrm>
              <a:off x="-1" y="0"/>
              <a:ext cx="12192002" cy="6858000"/>
              <a:chOff x="-1" y="0"/>
              <a:chExt cx="12192002" cy="6858000"/>
            </a:xfrm>
          </p:grpSpPr>
          <p:pic>
            <p:nvPicPr>
              <p:cNvPr id="51" name="图片 43"/>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52" name="矩形 44"/>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TextBox 8"/>
              <p:cNvSpPr txBox="1">
                <a:spLocks noChangeArrowheads="1"/>
              </p:cNvSpPr>
              <p:nvPr/>
            </p:nvSpPr>
            <p:spPr bwMode="auto">
              <a:xfrm>
                <a:off x="2551002" y="186594"/>
                <a:ext cx="678519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vi-VN" altLang="zh-CN" sz="2800" spc="300">
                    <a:solidFill>
                      <a:srgbClr val="65A1BD"/>
                    </a:solidFill>
                    <a:ea typeface="Elsie" panose="02000000000000000000" charset="0"/>
                    <a:sym typeface="Arial" panose="020B0604020202020204" pitchFamily="34" charset="0"/>
                  </a:rPr>
                  <a:t>Sơ đồ phân cấp chức năng (BFD)</a:t>
                </a:r>
                <a:endParaRPr lang="zh-CN" altLang="en-US" sz="2800" spc="300">
                  <a:solidFill>
                    <a:srgbClr val="65A1BD"/>
                  </a:solidFill>
                  <a:ea typeface="Elsie" panose="02000000000000000000" charset="0"/>
                  <a:sym typeface="Arial" panose="020B0604020202020204" pitchFamily="34" charset="0"/>
                </a:endParaRPr>
              </a:p>
            </p:txBody>
          </p:sp>
        </p:grpSp>
        <p:cxnSp>
          <p:nvCxnSpPr>
            <p:cNvPr id="50" name="直接连接符 42"/>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aphicFrame>
        <p:nvGraphicFramePr>
          <p:cNvPr id="2" name="Table 1"/>
          <p:cNvGraphicFramePr>
            <a:graphicFrameLocks noGrp="1"/>
          </p:cNvGraphicFramePr>
          <p:nvPr>
            <p:extLst>
              <p:ext uri="{D42A27DB-BD31-4B8C-83A1-F6EECF244321}">
                <p14:modId xmlns:p14="http://schemas.microsoft.com/office/powerpoint/2010/main" val="4061957624"/>
              </p:ext>
            </p:extLst>
          </p:nvPr>
        </p:nvGraphicFramePr>
        <p:xfrm>
          <a:off x="1743550" y="1470190"/>
          <a:ext cx="9396303" cy="3962411"/>
        </p:xfrm>
        <a:graphic>
          <a:graphicData uri="http://schemas.openxmlformats.org/drawingml/2006/table">
            <a:tbl>
              <a:tblPr firstRow="1" firstCol="1" bandRow="1">
                <a:tableStyleId>{2D5ABB26-0587-4C30-8999-92F81FD0307C}</a:tableStyleId>
              </a:tblPr>
              <a:tblGrid>
                <a:gridCol w="2166006">
                  <a:extLst>
                    <a:ext uri="{9D8B030D-6E8A-4147-A177-3AD203B41FA5}">
                      <a16:colId xmlns:a16="http://schemas.microsoft.com/office/drawing/2014/main" xmlns="" val="20000"/>
                    </a:ext>
                  </a:extLst>
                </a:gridCol>
                <a:gridCol w="6008167">
                  <a:extLst>
                    <a:ext uri="{9D8B030D-6E8A-4147-A177-3AD203B41FA5}">
                      <a16:colId xmlns:a16="http://schemas.microsoft.com/office/drawing/2014/main" xmlns="" val="20001"/>
                    </a:ext>
                  </a:extLst>
                </a:gridCol>
                <a:gridCol w="1222130">
                  <a:extLst>
                    <a:ext uri="{9D8B030D-6E8A-4147-A177-3AD203B41FA5}">
                      <a16:colId xmlns:a16="http://schemas.microsoft.com/office/drawing/2014/main" xmlns="" val="20002"/>
                    </a:ext>
                  </a:extLst>
                </a:gridCol>
              </a:tblGrid>
              <a:tr h="516178">
                <a:tc>
                  <a:txBody>
                    <a:bodyPr/>
                    <a:lstStyle/>
                    <a:p>
                      <a:pPr marL="180340" algn="ctr">
                        <a:lnSpc>
                          <a:spcPct val="150000"/>
                        </a:lnSpc>
                        <a:spcAft>
                          <a:spcPts val="0"/>
                        </a:spcAft>
                      </a:pPr>
                      <a:r>
                        <a:rPr lang="en-US" sz="1300" err="1">
                          <a:effectLst/>
                        </a:rPr>
                        <a:t>Tên</a:t>
                      </a:r>
                      <a:r>
                        <a:rPr lang="en-US" sz="1300">
                          <a:effectLst/>
                        </a:rPr>
                        <a:t> </a:t>
                      </a:r>
                      <a:r>
                        <a:rPr lang="en-US" sz="1300" err="1">
                          <a:effectLst/>
                        </a:rPr>
                        <a:t>chức</a:t>
                      </a:r>
                      <a:r>
                        <a:rPr lang="en-US" sz="1300">
                          <a:effectLst/>
                        </a:rPr>
                        <a:t> </a:t>
                      </a:r>
                      <a:r>
                        <a:rPr lang="en-US" sz="1300" err="1">
                          <a:effectLst/>
                        </a:rPr>
                        <a:t>năng</a:t>
                      </a:r>
                      <a:endParaRPr lang="vi-VN" sz="1200">
                        <a:effectLst/>
                        <a:latin typeface="Times New Roman" panose="02020603050405020304" pitchFamily="18" charset="0"/>
                        <a:ea typeface="Arial" panose="020B0604020202020204" pitchFamily="34" charset="0"/>
                        <a:cs typeface="Arial" panose="020B0604020202020204" pitchFamily="34" charset="0"/>
                      </a:endParaRPr>
                    </a:p>
                  </a:txBody>
                  <a:tcPr marL="62162" marR="621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80340" algn="ctr">
                        <a:lnSpc>
                          <a:spcPct val="150000"/>
                        </a:lnSpc>
                        <a:spcAft>
                          <a:spcPts val="0"/>
                        </a:spcAft>
                      </a:pPr>
                      <a:r>
                        <a:rPr lang="en-US" sz="1300" err="1">
                          <a:effectLst/>
                        </a:rPr>
                        <a:t>Mô</a:t>
                      </a:r>
                      <a:r>
                        <a:rPr lang="en-US" sz="1300">
                          <a:effectLst/>
                        </a:rPr>
                        <a:t> </a:t>
                      </a:r>
                      <a:r>
                        <a:rPr lang="en-US" sz="1300" err="1">
                          <a:effectLst/>
                        </a:rPr>
                        <a:t>tả</a:t>
                      </a:r>
                      <a:endParaRPr lang="vi-VN" sz="1200">
                        <a:effectLst/>
                        <a:latin typeface="Times New Roman" panose="02020603050405020304" pitchFamily="18" charset="0"/>
                        <a:ea typeface="Arial" panose="020B0604020202020204" pitchFamily="34" charset="0"/>
                        <a:cs typeface="Arial" panose="020B0604020202020204" pitchFamily="34" charset="0"/>
                      </a:endParaRPr>
                    </a:p>
                  </a:txBody>
                  <a:tcPr marL="62162" marR="621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80340" algn="ctr">
                        <a:lnSpc>
                          <a:spcPct val="150000"/>
                        </a:lnSpc>
                        <a:spcAft>
                          <a:spcPts val="0"/>
                        </a:spcAft>
                      </a:pPr>
                      <a:r>
                        <a:rPr lang="en-US" sz="1300" err="1">
                          <a:effectLst/>
                        </a:rPr>
                        <a:t>Đánh</a:t>
                      </a:r>
                      <a:r>
                        <a:rPr lang="en-US" sz="1300">
                          <a:effectLst/>
                        </a:rPr>
                        <a:t> </a:t>
                      </a:r>
                      <a:r>
                        <a:rPr lang="en-US" sz="1300" err="1">
                          <a:effectLst/>
                        </a:rPr>
                        <a:t>giá</a:t>
                      </a:r>
                      <a:r>
                        <a:rPr lang="en-US" sz="1300">
                          <a:effectLst/>
                        </a:rPr>
                        <a:t> </a:t>
                      </a:r>
                      <a:r>
                        <a:rPr lang="en-US" sz="1300" err="1">
                          <a:effectLst/>
                        </a:rPr>
                        <a:t>khả</a:t>
                      </a:r>
                      <a:r>
                        <a:rPr lang="en-US" sz="1300">
                          <a:effectLst/>
                        </a:rPr>
                        <a:t> </a:t>
                      </a:r>
                      <a:r>
                        <a:rPr lang="en-US" sz="1300" err="1">
                          <a:effectLst/>
                        </a:rPr>
                        <a:t>năng</a:t>
                      </a:r>
                      <a:r>
                        <a:rPr lang="en-US" sz="1300">
                          <a:effectLst/>
                        </a:rPr>
                        <a:t> </a:t>
                      </a:r>
                      <a:r>
                        <a:rPr lang="en-US" sz="1300" err="1">
                          <a:effectLst/>
                        </a:rPr>
                        <a:t>thực</a:t>
                      </a:r>
                      <a:r>
                        <a:rPr lang="en-US" sz="1300">
                          <a:effectLst/>
                        </a:rPr>
                        <a:t> </a:t>
                      </a:r>
                      <a:r>
                        <a:rPr lang="en-US" sz="1300" err="1">
                          <a:effectLst/>
                        </a:rPr>
                        <a:t>hiện</a:t>
                      </a:r>
                      <a:endParaRPr lang="vi-VN" sz="1200">
                        <a:effectLst/>
                        <a:latin typeface="Times New Roman" panose="02020603050405020304" pitchFamily="18" charset="0"/>
                        <a:ea typeface="Arial" panose="020B0604020202020204" pitchFamily="34" charset="0"/>
                        <a:cs typeface="Arial" panose="020B0604020202020204" pitchFamily="34" charset="0"/>
                      </a:endParaRPr>
                    </a:p>
                  </a:txBody>
                  <a:tcPr marL="62162" marR="621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731521">
                <a:tc>
                  <a:txBody>
                    <a:bodyPr/>
                    <a:lstStyle/>
                    <a:p>
                      <a:pPr marL="180340" algn="ctr">
                        <a:lnSpc>
                          <a:spcPct val="150000"/>
                        </a:lnSpc>
                        <a:spcAft>
                          <a:spcPts val="0"/>
                        </a:spcAft>
                      </a:pPr>
                      <a:r>
                        <a:rPr lang="en-US" sz="1300" err="1">
                          <a:effectLst/>
                        </a:rPr>
                        <a:t>Quản</a:t>
                      </a:r>
                      <a:r>
                        <a:rPr lang="en-US" sz="1300">
                          <a:effectLst/>
                        </a:rPr>
                        <a:t> </a:t>
                      </a:r>
                      <a:r>
                        <a:rPr lang="en-US" sz="1300" err="1">
                          <a:effectLst/>
                        </a:rPr>
                        <a:t>lý</a:t>
                      </a:r>
                      <a:endParaRPr lang="vi-VN" sz="1200">
                        <a:effectLst/>
                        <a:latin typeface="Times New Roman" panose="02020603050405020304" pitchFamily="18" charset="0"/>
                        <a:ea typeface="Arial" panose="020B0604020202020204" pitchFamily="34" charset="0"/>
                        <a:cs typeface="Arial" panose="020B0604020202020204" pitchFamily="34" charset="0"/>
                      </a:endParaRPr>
                    </a:p>
                  </a:txBody>
                  <a:tcPr marL="62162" marR="621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80340" algn="l">
                        <a:lnSpc>
                          <a:spcPct val="150000"/>
                        </a:lnSpc>
                        <a:spcAft>
                          <a:spcPts val="0"/>
                        </a:spcAft>
                      </a:pPr>
                      <a:r>
                        <a:rPr lang="en-US" sz="1300" err="1">
                          <a:effectLst/>
                        </a:rPr>
                        <a:t>Quản</a:t>
                      </a:r>
                      <a:r>
                        <a:rPr lang="en-US" sz="1300">
                          <a:effectLst/>
                        </a:rPr>
                        <a:t> </a:t>
                      </a:r>
                      <a:r>
                        <a:rPr lang="en-US" sz="1300" err="1">
                          <a:effectLst/>
                        </a:rPr>
                        <a:t>lý</a:t>
                      </a:r>
                      <a:r>
                        <a:rPr lang="en-US" sz="1300">
                          <a:effectLst/>
                        </a:rPr>
                        <a:t> </a:t>
                      </a:r>
                      <a:r>
                        <a:rPr lang="en-US" sz="1300" err="1">
                          <a:effectLst/>
                        </a:rPr>
                        <a:t>sản</a:t>
                      </a:r>
                      <a:r>
                        <a:rPr lang="en-US" sz="1300">
                          <a:effectLst/>
                        </a:rPr>
                        <a:t> </a:t>
                      </a:r>
                      <a:r>
                        <a:rPr lang="en-US" sz="1300" err="1">
                          <a:effectLst/>
                        </a:rPr>
                        <a:t>phẩm</a:t>
                      </a:r>
                      <a:r>
                        <a:rPr lang="en-US" sz="1300">
                          <a:effectLst/>
                        </a:rPr>
                        <a:t>, </a:t>
                      </a:r>
                      <a:r>
                        <a:rPr lang="en-US" sz="1300" err="1">
                          <a:effectLst/>
                        </a:rPr>
                        <a:t>quản</a:t>
                      </a:r>
                      <a:r>
                        <a:rPr lang="en-US" sz="1300">
                          <a:effectLst/>
                        </a:rPr>
                        <a:t> </a:t>
                      </a:r>
                      <a:r>
                        <a:rPr lang="en-US" sz="1300" err="1">
                          <a:effectLst/>
                        </a:rPr>
                        <a:t>lý</a:t>
                      </a:r>
                      <a:r>
                        <a:rPr lang="en-US" sz="1300">
                          <a:effectLst/>
                        </a:rPr>
                        <a:t> </a:t>
                      </a:r>
                      <a:r>
                        <a:rPr lang="en-US" sz="1300" err="1">
                          <a:effectLst/>
                        </a:rPr>
                        <a:t>doanh</a:t>
                      </a:r>
                      <a:r>
                        <a:rPr lang="en-US" sz="1300">
                          <a:effectLst/>
                        </a:rPr>
                        <a:t> </a:t>
                      </a:r>
                      <a:r>
                        <a:rPr lang="en-US" sz="1300" err="1">
                          <a:effectLst/>
                        </a:rPr>
                        <a:t>thu</a:t>
                      </a:r>
                      <a:r>
                        <a:rPr lang="en-US" sz="1300">
                          <a:effectLst/>
                        </a:rPr>
                        <a:t> </a:t>
                      </a:r>
                      <a:r>
                        <a:rPr lang="en-US" sz="1300" err="1">
                          <a:effectLst/>
                        </a:rPr>
                        <a:t>cửa</a:t>
                      </a:r>
                      <a:r>
                        <a:rPr lang="en-US" sz="1300">
                          <a:effectLst/>
                        </a:rPr>
                        <a:t> </a:t>
                      </a:r>
                      <a:r>
                        <a:rPr lang="en-US" sz="1300" err="1">
                          <a:effectLst/>
                        </a:rPr>
                        <a:t>hàng</a:t>
                      </a:r>
                      <a:r>
                        <a:rPr lang="en-US" sz="1300">
                          <a:effectLst/>
                        </a:rPr>
                        <a:t>, </a:t>
                      </a:r>
                      <a:r>
                        <a:rPr lang="en-US" sz="1300" err="1">
                          <a:effectLst/>
                        </a:rPr>
                        <a:t>liên</a:t>
                      </a:r>
                      <a:r>
                        <a:rPr lang="en-US" sz="1300">
                          <a:effectLst/>
                        </a:rPr>
                        <a:t> </a:t>
                      </a:r>
                      <a:r>
                        <a:rPr lang="en-US" sz="1300" err="1">
                          <a:effectLst/>
                        </a:rPr>
                        <a:t>hệ</a:t>
                      </a:r>
                      <a:r>
                        <a:rPr lang="en-US" sz="1300">
                          <a:effectLst/>
                        </a:rPr>
                        <a:t> </a:t>
                      </a:r>
                      <a:r>
                        <a:rPr lang="en-US" sz="1300" err="1">
                          <a:effectLst/>
                        </a:rPr>
                        <a:t>đơn</a:t>
                      </a:r>
                      <a:r>
                        <a:rPr lang="en-US" sz="1300">
                          <a:effectLst/>
                        </a:rPr>
                        <a:t> </a:t>
                      </a:r>
                      <a:r>
                        <a:rPr lang="en-US" sz="1300" err="1">
                          <a:effectLst/>
                        </a:rPr>
                        <a:t>vị</a:t>
                      </a:r>
                      <a:r>
                        <a:rPr lang="en-US" sz="1300">
                          <a:effectLst/>
                        </a:rPr>
                        <a:t> </a:t>
                      </a:r>
                      <a:r>
                        <a:rPr lang="en-US" sz="1300" err="1">
                          <a:effectLst/>
                        </a:rPr>
                        <a:t>vận</a:t>
                      </a:r>
                      <a:r>
                        <a:rPr lang="en-US" sz="1300">
                          <a:effectLst/>
                        </a:rPr>
                        <a:t> </a:t>
                      </a:r>
                      <a:r>
                        <a:rPr lang="en-US" sz="1300" err="1">
                          <a:effectLst/>
                        </a:rPr>
                        <a:t>chuyển</a:t>
                      </a:r>
                      <a:r>
                        <a:rPr lang="en-US" sz="1300">
                          <a:effectLst/>
                        </a:rPr>
                        <a:t>, </a:t>
                      </a:r>
                      <a:r>
                        <a:rPr lang="en-US" sz="1300" err="1">
                          <a:effectLst/>
                        </a:rPr>
                        <a:t>hỗ</a:t>
                      </a:r>
                      <a:r>
                        <a:rPr lang="en-US" sz="1300">
                          <a:effectLst/>
                        </a:rPr>
                        <a:t> </a:t>
                      </a:r>
                      <a:r>
                        <a:rPr lang="en-US" sz="1300" err="1">
                          <a:effectLst/>
                        </a:rPr>
                        <a:t>trợ</a:t>
                      </a:r>
                      <a:r>
                        <a:rPr lang="en-US" sz="1300">
                          <a:effectLst/>
                        </a:rPr>
                        <a:t> </a:t>
                      </a:r>
                      <a:r>
                        <a:rPr lang="en-US" sz="1300" err="1">
                          <a:effectLst/>
                        </a:rPr>
                        <a:t>khách</a:t>
                      </a:r>
                      <a:r>
                        <a:rPr lang="en-US" sz="1300">
                          <a:effectLst/>
                        </a:rPr>
                        <a:t> </a:t>
                      </a:r>
                      <a:r>
                        <a:rPr lang="en-US" sz="1300" err="1">
                          <a:effectLst/>
                        </a:rPr>
                        <a:t>hàng</a:t>
                      </a:r>
                      <a:r>
                        <a:rPr lang="en-US" sz="1300">
                          <a:effectLst/>
                        </a:rPr>
                        <a:t>, </a:t>
                      </a:r>
                      <a:r>
                        <a:rPr lang="en-US" sz="1300" err="1">
                          <a:effectLst/>
                        </a:rPr>
                        <a:t>quản</a:t>
                      </a:r>
                      <a:r>
                        <a:rPr lang="en-US" sz="1300">
                          <a:effectLst/>
                        </a:rPr>
                        <a:t> </a:t>
                      </a:r>
                      <a:r>
                        <a:rPr lang="en-US" sz="1300" err="1">
                          <a:effectLst/>
                        </a:rPr>
                        <a:t>lý</a:t>
                      </a:r>
                      <a:r>
                        <a:rPr lang="en-US" sz="1300">
                          <a:effectLst/>
                        </a:rPr>
                        <a:t> </a:t>
                      </a:r>
                      <a:r>
                        <a:rPr lang="en-US" sz="1300" err="1">
                          <a:effectLst/>
                        </a:rPr>
                        <a:t>kho</a:t>
                      </a:r>
                      <a:endParaRPr lang="vi-VN" sz="1200">
                        <a:effectLst/>
                        <a:latin typeface="Times New Roman" panose="02020603050405020304" pitchFamily="18" charset="0"/>
                        <a:ea typeface="Arial" panose="020B0604020202020204" pitchFamily="34" charset="0"/>
                        <a:cs typeface="Arial" panose="020B0604020202020204" pitchFamily="34" charset="0"/>
                      </a:endParaRPr>
                    </a:p>
                  </a:txBody>
                  <a:tcPr marL="62162" marR="621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80340" algn="ctr">
                        <a:lnSpc>
                          <a:spcPct val="150000"/>
                        </a:lnSpc>
                        <a:spcAft>
                          <a:spcPts val="0"/>
                        </a:spcAft>
                      </a:pPr>
                      <a:r>
                        <a:rPr lang="en-US" sz="1300">
                          <a:effectLst/>
                        </a:rPr>
                        <a:t>Cao</a:t>
                      </a:r>
                      <a:endParaRPr lang="vi-VN" sz="1200">
                        <a:effectLst/>
                        <a:latin typeface="Times New Roman" panose="02020603050405020304" pitchFamily="18" charset="0"/>
                        <a:ea typeface="Arial" panose="020B0604020202020204" pitchFamily="34" charset="0"/>
                        <a:cs typeface="Arial" panose="020B0604020202020204" pitchFamily="34" charset="0"/>
                      </a:endParaRPr>
                    </a:p>
                  </a:txBody>
                  <a:tcPr marL="62162" marR="621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516178">
                <a:tc>
                  <a:txBody>
                    <a:bodyPr/>
                    <a:lstStyle/>
                    <a:p>
                      <a:pPr marL="180340" algn="ctr">
                        <a:lnSpc>
                          <a:spcPct val="150000"/>
                        </a:lnSpc>
                        <a:spcAft>
                          <a:spcPts val="0"/>
                        </a:spcAft>
                      </a:pPr>
                      <a:r>
                        <a:rPr lang="en-US" sz="1300" err="1">
                          <a:effectLst/>
                        </a:rPr>
                        <a:t>Nhân</a:t>
                      </a:r>
                      <a:r>
                        <a:rPr lang="en-US" sz="1300">
                          <a:effectLst/>
                        </a:rPr>
                        <a:t> </a:t>
                      </a:r>
                      <a:r>
                        <a:rPr lang="en-US" sz="1300" err="1">
                          <a:effectLst/>
                        </a:rPr>
                        <a:t>viên</a:t>
                      </a:r>
                      <a:r>
                        <a:rPr lang="en-US" sz="1300">
                          <a:effectLst/>
                        </a:rPr>
                        <a:t> </a:t>
                      </a:r>
                      <a:r>
                        <a:rPr lang="en-US" sz="1300" err="1">
                          <a:effectLst/>
                        </a:rPr>
                        <a:t>bán</a:t>
                      </a:r>
                      <a:r>
                        <a:rPr lang="en-US" sz="1300">
                          <a:effectLst/>
                        </a:rPr>
                        <a:t> </a:t>
                      </a:r>
                      <a:r>
                        <a:rPr lang="en-US" sz="1300" err="1">
                          <a:effectLst/>
                        </a:rPr>
                        <a:t>hàng</a:t>
                      </a:r>
                      <a:endParaRPr lang="vi-VN" sz="1200">
                        <a:effectLst/>
                        <a:latin typeface="Times New Roman" panose="02020603050405020304" pitchFamily="18" charset="0"/>
                        <a:ea typeface="Arial" panose="020B0604020202020204" pitchFamily="34" charset="0"/>
                        <a:cs typeface="Arial" panose="020B0604020202020204" pitchFamily="34" charset="0"/>
                      </a:endParaRPr>
                    </a:p>
                  </a:txBody>
                  <a:tcPr marL="62162" marR="621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80340" algn="l">
                        <a:lnSpc>
                          <a:spcPct val="150000"/>
                        </a:lnSpc>
                        <a:spcAft>
                          <a:spcPts val="0"/>
                        </a:spcAft>
                      </a:pPr>
                      <a:r>
                        <a:rPr lang="en-US" sz="1300" err="1">
                          <a:effectLst/>
                        </a:rPr>
                        <a:t>Tạo</a:t>
                      </a:r>
                      <a:r>
                        <a:rPr lang="en-US" sz="1300">
                          <a:effectLst/>
                        </a:rPr>
                        <a:t> </a:t>
                      </a:r>
                      <a:r>
                        <a:rPr lang="en-US" sz="1300" err="1">
                          <a:effectLst/>
                        </a:rPr>
                        <a:t>xuất</a:t>
                      </a:r>
                      <a:r>
                        <a:rPr lang="en-US" sz="1300">
                          <a:effectLst/>
                        </a:rPr>
                        <a:t> </a:t>
                      </a:r>
                      <a:r>
                        <a:rPr lang="en-US" sz="1300" err="1">
                          <a:effectLst/>
                        </a:rPr>
                        <a:t>hóa</a:t>
                      </a:r>
                      <a:r>
                        <a:rPr lang="en-US" sz="1300">
                          <a:effectLst/>
                        </a:rPr>
                        <a:t> </a:t>
                      </a:r>
                      <a:r>
                        <a:rPr lang="en-US" sz="1300" err="1">
                          <a:effectLst/>
                        </a:rPr>
                        <a:t>đơn</a:t>
                      </a:r>
                      <a:r>
                        <a:rPr lang="en-US" sz="1300">
                          <a:effectLst/>
                        </a:rPr>
                        <a:t>, </a:t>
                      </a:r>
                      <a:r>
                        <a:rPr lang="en-US" sz="1300" err="1">
                          <a:effectLst/>
                        </a:rPr>
                        <a:t>cập</a:t>
                      </a:r>
                      <a:r>
                        <a:rPr lang="en-US" sz="1300">
                          <a:effectLst/>
                        </a:rPr>
                        <a:t> </a:t>
                      </a:r>
                      <a:r>
                        <a:rPr lang="en-US" sz="1300" err="1">
                          <a:effectLst/>
                        </a:rPr>
                        <a:t>nhật</a:t>
                      </a:r>
                      <a:r>
                        <a:rPr lang="en-US" sz="1300">
                          <a:effectLst/>
                        </a:rPr>
                        <a:t> </a:t>
                      </a:r>
                      <a:r>
                        <a:rPr lang="en-US" sz="1300" err="1">
                          <a:effectLst/>
                        </a:rPr>
                        <a:t>sản</a:t>
                      </a:r>
                      <a:r>
                        <a:rPr lang="en-US" sz="1300">
                          <a:effectLst/>
                        </a:rPr>
                        <a:t> </a:t>
                      </a:r>
                      <a:r>
                        <a:rPr lang="en-US" sz="1300" err="1">
                          <a:effectLst/>
                        </a:rPr>
                        <a:t>phẩm</a:t>
                      </a:r>
                      <a:r>
                        <a:rPr lang="en-US" sz="1300">
                          <a:effectLst/>
                        </a:rPr>
                        <a:t>, </a:t>
                      </a:r>
                      <a:r>
                        <a:rPr lang="en-US" sz="1300" err="1">
                          <a:effectLst/>
                        </a:rPr>
                        <a:t>tra</a:t>
                      </a:r>
                      <a:r>
                        <a:rPr lang="en-US" sz="1300">
                          <a:effectLst/>
                        </a:rPr>
                        <a:t> </a:t>
                      </a:r>
                      <a:r>
                        <a:rPr lang="en-US" sz="1300" err="1">
                          <a:effectLst/>
                        </a:rPr>
                        <a:t>cứu</a:t>
                      </a:r>
                      <a:r>
                        <a:rPr lang="en-US" sz="1300">
                          <a:effectLst/>
                        </a:rPr>
                        <a:t> </a:t>
                      </a:r>
                      <a:r>
                        <a:rPr lang="en-US" sz="1300" err="1">
                          <a:effectLst/>
                        </a:rPr>
                        <a:t>sản</a:t>
                      </a:r>
                      <a:r>
                        <a:rPr lang="en-US" sz="1300">
                          <a:effectLst/>
                        </a:rPr>
                        <a:t> </a:t>
                      </a:r>
                      <a:r>
                        <a:rPr lang="en-US" sz="1300" err="1">
                          <a:effectLst/>
                        </a:rPr>
                        <a:t>phẩm</a:t>
                      </a:r>
                      <a:r>
                        <a:rPr lang="en-US" sz="1300">
                          <a:effectLst/>
                        </a:rPr>
                        <a:t> - </a:t>
                      </a:r>
                      <a:r>
                        <a:rPr lang="en-US" sz="1300" err="1">
                          <a:effectLst/>
                        </a:rPr>
                        <a:t>hóa</a:t>
                      </a:r>
                      <a:r>
                        <a:rPr lang="en-US" sz="1300">
                          <a:effectLst/>
                        </a:rPr>
                        <a:t> </a:t>
                      </a:r>
                      <a:r>
                        <a:rPr lang="en-US" sz="1300" err="1">
                          <a:effectLst/>
                        </a:rPr>
                        <a:t>đơn</a:t>
                      </a:r>
                      <a:endParaRPr lang="vi-VN" sz="1200">
                        <a:effectLst/>
                        <a:latin typeface="Times New Roman" panose="02020603050405020304" pitchFamily="18" charset="0"/>
                        <a:ea typeface="Arial" panose="020B0604020202020204" pitchFamily="34" charset="0"/>
                        <a:cs typeface="Arial" panose="020B0604020202020204" pitchFamily="34" charset="0"/>
                      </a:endParaRPr>
                    </a:p>
                  </a:txBody>
                  <a:tcPr marL="62162" marR="621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80340" algn="ctr">
                        <a:lnSpc>
                          <a:spcPct val="150000"/>
                        </a:lnSpc>
                        <a:spcAft>
                          <a:spcPts val="0"/>
                        </a:spcAft>
                      </a:pPr>
                      <a:r>
                        <a:rPr lang="en-US" sz="1300">
                          <a:effectLst/>
                        </a:rPr>
                        <a:t>Cao</a:t>
                      </a:r>
                      <a:endParaRPr lang="vi-VN" sz="1200">
                        <a:effectLst/>
                        <a:latin typeface="Times New Roman" panose="02020603050405020304" pitchFamily="18" charset="0"/>
                        <a:ea typeface="Arial" panose="020B0604020202020204" pitchFamily="34" charset="0"/>
                        <a:cs typeface="Arial" panose="020B0604020202020204" pitchFamily="34" charset="0"/>
                      </a:endParaRPr>
                    </a:p>
                  </a:txBody>
                  <a:tcPr marL="62162" marR="621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790816">
                <a:tc>
                  <a:txBody>
                    <a:bodyPr/>
                    <a:lstStyle/>
                    <a:p>
                      <a:pPr marL="180340" algn="ctr">
                        <a:lnSpc>
                          <a:spcPct val="150000"/>
                        </a:lnSpc>
                        <a:spcAft>
                          <a:spcPts val="0"/>
                        </a:spcAft>
                      </a:pPr>
                      <a:r>
                        <a:rPr lang="en-US" sz="1300" err="1">
                          <a:effectLst/>
                        </a:rPr>
                        <a:t>Nhân</a:t>
                      </a:r>
                      <a:r>
                        <a:rPr lang="en-US" sz="1300">
                          <a:effectLst/>
                        </a:rPr>
                        <a:t> </a:t>
                      </a:r>
                      <a:r>
                        <a:rPr lang="en-US" sz="1300" err="1">
                          <a:effectLst/>
                        </a:rPr>
                        <a:t>viên</a:t>
                      </a:r>
                      <a:r>
                        <a:rPr lang="en-US" sz="1300">
                          <a:effectLst/>
                        </a:rPr>
                        <a:t> </a:t>
                      </a:r>
                      <a:r>
                        <a:rPr lang="en-US" sz="1300" err="1">
                          <a:effectLst/>
                        </a:rPr>
                        <a:t>kho</a:t>
                      </a:r>
                      <a:endParaRPr lang="vi-VN" sz="1200">
                        <a:effectLst/>
                        <a:latin typeface="Times New Roman" panose="02020603050405020304" pitchFamily="18" charset="0"/>
                        <a:ea typeface="Arial" panose="020B0604020202020204" pitchFamily="34" charset="0"/>
                        <a:cs typeface="Arial" panose="020B0604020202020204" pitchFamily="34" charset="0"/>
                      </a:endParaRPr>
                    </a:p>
                  </a:txBody>
                  <a:tcPr marL="62162" marR="621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80340" algn="l">
                        <a:lnSpc>
                          <a:spcPct val="150000"/>
                        </a:lnSpc>
                        <a:spcAft>
                          <a:spcPts val="0"/>
                        </a:spcAft>
                      </a:pPr>
                      <a:r>
                        <a:rPr lang="en-US" sz="1300" err="1">
                          <a:effectLst/>
                        </a:rPr>
                        <a:t>Tạo</a:t>
                      </a:r>
                      <a:r>
                        <a:rPr lang="en-US" sz="1300">
                          <a:effectLst/>
                        </a:rPr>
                        <a:t> </a:t>
                      </a:r>
                      <a:r>
                        <a:rPr lang="en-US" sz="1300" err="1">
                          <a:effectLst/>
                        </a:rPr>
                        <a:t>xuất</a:t>
                      </a:r>
                      <a:r>
                        <a:rPr lang="en-US" sz="1300">
                          <a:effectLst/>
                        </a:rPr>
                        <a:t> </a:t>
                      </a:r>
                      <a:r>
                        <a:rPr lang="en-US" sz="1300" err="1">
                          <a:effectLst/>
                        </a:rPr>
                        <a:t>hóa</a:t>
                      </a:r>
                      <a:r>
                        <a:rPr lang="en-US" sz="1300">
                          <a:effectLst/>
                        </a:rPr>
                        <a:t> </a:t>
                      </a:r>
                      <a:r>
                        <a:rPr lang="en-US" sz="1300" err="1">
                          <a:effectLst/>
                        </a:rPr>
                        <a:t>đơn</a:t>
                      </a:r>
                      <a:r>
                        <a:rPr lang="en-US" sz="1300">
                          <a:effectLst/>
                        </a:rPr>
                        <a:t> </a:t>
                      </a:r>
                      <a:r>
                        <a:rPr lang="en-US" sz="1300" err="1">
                          <a:effectLst/>
                        </a:rPr>
                        <a:t>kho</a:t>
                      </a:r>
                      <a:r>
                        <a:rPr lang="en-US" sz="1300">
                          <a:effectLst/>
                        </a:rPr>
                        <a:t>, </a:t>
                      </a:r>
                      <a:r>
                        <a:rPr lang="en-US" sz="1300" err="1">
                          <a:effectLst/>
                        </a:rPr>
                        <a:t>cập</a:t>
                      </a:r>
                      <a:r>
                        <a:rPr lang="en-US" sz="1300">
                          <a:effectLst/>
                        </a:rPr>
                        <a:t> </a:t>
                      </a:r>
                      <a:r>
                        <a:rPr lang="en-US" sz="1300" err="1">
                          <a:effectLst/>
                        </a:rPr>
                        <a:t>nhậtdữ</a:t>
                      </a:r>
                      <a:r>
                        <a:rPr lang="en-US" sz="1300">
                          <a:effectLst/>
                        </a:rPr>
                        <a:t> </a:t>
                      </a:r>
                      <a:r>
                        <a:rPr lang="en-US" sz="1300" err="1">
                          <a:effectLst/>
                        </a:rPr>
                        <a:t>liệu</a:t>
                      </a:r>
                      <a:r>
                        <a:rPr lang="en-US" sz="1300">
                          <a:effectLst/>
                        </a:rPr>
                        <a:t> </a:t>
                      </a:r>
                      <a:r>
                        <a:rPr lang="en-US" sz="1300" err="1">
                          <a:effectLst/>
                        </a:rPr>
                        <a:t>kho</a:t>
                      </a:r>
                      <a:r>
                        <a:rPr lang="en-US" sz="1300">
                          <a:effectLst/>
                        </a:rPr>
                        <a:t>, </a:t>
                      </a:r>
                      <a:r>
                        <a:rPr lang="en-US" sz="1300" err="1">
                          <a:effectLst/>
                        </a:rPr>
                        <a:t>tra</a:t>
                      </a:r>
                      <a:r>
                        <a:rPr lang="en-US" sz="1300">
                          <a:effectLst/>
                        </a:rPr>
                        <a:t> </a:t>
                      </a:r>
                      <a:r>
                        <a:rPr lang="en-US" sz="1300" err="1">
                          <a:effectLst/>
                        </a:rPr>
                        <a:t>cứu</a:t>
                      </a:r>
                      <a:r>
                        <a:rPr lang="en-US" sz="1300">
                          <a:effectLst/>
                        </a:rPr>
                        <a:t> </a:t>
                      </a:r>
                      <a:r>
                        <a:rPr lang="en-US" sz="1300" err="1">
                          <a:effectLst/>
                        </a:rPr>
                        <a:t>sản</a:t>
                      </a:r>
                      <a:r>
                        <a:rPr lang="en-US" sz="1300">
                          <a:effectLst/>
                        </a:rPr>
                        <a:t> </a:t>
                      </a:r>
                      <a:r>
                        <a:rPr lang="en-US" sz="1300" err="1">
                          <a:effectLst/>
                        </a:rPr>
                        <a:t>phẩm</a:t>
                      </a:r>
                      <a:r>
                        <a:rPr lang="en-US" sz="1300">
                          <a:effectLst/>
                        </a:rPr>
                        <a:t> - </a:t>
                      </a:r>
                      <a:r>
                        <a:rPr lang="en-US" sz="1300" err="1">
                          <a:effectLst/>
                        </a:rPr>
                        <a:t>hóa</a:t>
                      </a:r>
                      <a:r>
                        <a:rPr lang="en-US" sz="1300">
                          <a:effectLst/>
                        </a:rPr>
                        <a:t> </a:t>
                      </a:r>
                      <a:r>
                        <a:rPr lang="en-US" sz="1300" err="1">
                          <a:effectLst/>
                        </a:rPr>
                        <a:t>đơn</a:t>
                      </a:r>
                      <a:r>
                        <a:rPr lang="en-US" sz="1300">
                          <a:effectLst/>
                        </a:rPr>
                        <a:t> </a:t>
                      </a:r>
                      <a:r>
                        <a:rPr lang="en-US" sz="1300" err="1">
                          <a:effectLst/>
                        </a:rPr>
                        <a:t>trong</a:t>
                      </a:r>
                      <a:r>
                        <a:rPr lang="en-US" sz="1300">
                          <a:effectLst/>
                        </a:rPr>
                        <a:t> </a:t>
                      </a:r>
                      <a:r>
                        <a:rPr lang="en-US" sz="1300" err="1">
                          <a:effectLst/>
                        </a:rPr>
                        <a:t>kho</a:t>
                      </a:r>
                      <a:endParaRPr lang="vi-VN" sz="1200">
                        <a:effectLst/>
                        <a:latin typeface="Times New Roman" panose="02020603050405020304" pitchFamily="18" charset="0"/>
                        <a:ea typeface="Arial" panose="020B0604020202020204" pitchFamily="34" charset="0"/>
                        <a:cs typeface="Arial" panose="020B0604020202020204" pitchFamily="34" charset="0"/>
                      </a:endParaRPr>
                    </a:p>
                  </a:txBody>
                  <a:tcPr marL="62162" marR="621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80340" algn="ctr">
                        <a:lnSpc>
                          <a:spcPct val="150000"/>
                        </a:lnSpc>
                        <a:spcAft>
                          <a:spcPts val="0"/>
                        </a:spcAft>
                      </a:pPr>
                      <a:r>
                        <a:rPr lang="en-US" sz="1300">
                          <a:effectLst/>
                        </a:rPr>
                        <a:t>Cao</a:t>
                      </a:r>
                      <a:endParaRPr lang="vi-VN" sz="1200">
                        <a:effectLst/>
                        <a:latin typeface="Times New Roman" panose="02020603050405020304" pitchFamily="18" charset="0"/>
                        <a:ea typeface="Arial" panose="020B0604020202020204" pitchFamily="34" charset="0"/>
                        <a:cs typeface="Arial" panose="020B0604020202020204" pitchFamily="34" charset="0"/>
                      </a:endParaRPr>
                    </a:p>
                  </a:txBody>
                  <a:tcPr marL="62162" marR="621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r h="516178">
                <a:tc>
                  <a:txBody>
                    <a:bodyPr/>
                    <a:lstStyle/>
                    <a:p>
                      <a:pPr marL="180340" algn="ctr">
                        <a:lnSpc>
                          <a:spcPct val="150000"/>
                        </a:lnSpc>
                        <a:spcAft>
                          <a:spcPts val="0"/>
                        </a:spcAft>
                      </a:pPr>
                      <a:r>
                        <a:rPr lang="en-US" sz="1300" err="1">
                          <a:effectLst/>
                        </a:rPr>
                        <a:t>Khách</a:t>
                      </a:r>
                      <a:r>
                        <a:rPr lang="en-US" sz="1300">
                          <a:effectLst/>
                        </a:rPr>
                        <a:t> </a:t>
                      </a:r>
                      <a:r>
                        <a:rPr lang="en-US" sz="1300" err="1">
                          <a:effectLst/>
                        </a:rPr>
                        <a:t>hàng</a:t>
                      </a:r>
                      <a:endParaRPr lang="vi-VN" sz="1200">
                        <a:effectLst/>
                        <a:latin typeface="Times New Roman" panose="02020603050405020304" pitchFamily="18" charset="0"/>
                        <a:ea typeface="Arial" panose="020B0604020202020204" pitchFamily="34" charset="0"/>
                        <a:cs typeface="Arial" panose="020B0604020202020204" pitchFamily="34" charset="0"/>
                      </a:endParaRPr>
                    </a:p>
                  </a:txBody>
                  <a:tcPr marL="62162" marR="621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80340" algn="l">
                        <a:lnSpc>
                          <a:spcPct val="150000"/>
                        </a:lnSpc>
                        <a:spcAft>
                          <a:spcPts val="0"/>
                        </a:spcAft>
                      </a:pPr>
                      <a:r>
                        <a:rPr lang="en-US" sz="1300" err="1">
                          <a:effectLst/>
                        </a:rPr>
                        <a:t>Quản</a:t>
                      </a:r>
                      <a:r>
                        <a:rPr lang="en-US" sz="1300">
                          <a:effectLst/>
                        </a:rPr>
                        <a:t> </a:t>
                      </a:r>
                      <a:r>
                        <a:rPr lang="en-US" sz="1300" err="1">
                          <a:effectLst/>
                        </a:rPr>
                        <a:t>lí</a:t>
                      </a:r>
                      <a:r>
                        <a:rPr lang="en-US" sz="1300">
                          <a:effectLst/>
                        </a:rPr>
                        <a:t> </a:t>
                      </a:r>
                      <a:r>
                        <a:rPr lang="en-US" sz="1300" err="1">
                          <a:effectLst/>
                        </a:rPr>
                        <a:t>sản</a:t>
                      </a:r>
                      <a:r>
                        <a:rPr lang="en-US" sz="1300">
                          <a:effectLst/>
                        </a:rPr>
                        <a:t> </a:t>
                      </a:r>
                      <a:r>
                        <a:rPr lang="en-US" sz="1300" err="1">
                          <a:effectLst/>
                        </a:rPr>
                        <a:t>phẩm</a:t>
                      </a:r>
                      <a:r>
                        <a:rPr lang="en-US" sz="1300">
                          <a:effectLst/>
                        </a:rPr>
                        <a:t>, </a:t>
                      </a:r>
                      <a:r>
                        <a:rPr lang="en-US" sz="1300" err="1">
                          <a:effectLst/>
                        </a:rPr>
                        <a:t>mua</a:t>
                      </a:r>
                      <a:r>
                        <a:rPr lang="en-US" sz="1300">
                          <a:effectLst/>
                        </a:rPr>
                        <a:t> </a:t>
                      </a:r>
                      <a:r>
                        <a:rPr lang="en-US" sz="1300" err="1">
                          <a:effectLst/>
                        </a:rPr>
                        <a:t>sản</a:t>
                      </a:r>
                      <a:r>
                        <a:rPr lang="en-US" sz="1300">
                          <a:effectLst/>
                        </a:rPr>
                        <a:t> </a:t>
                      </a:r>
                      <a:r>
                        <a:rPr lang="en-US" sz="1300" err="1">
                          <a:effectLst/>
                        </a:rPr>
                        <a:t>phẩm</a:t>
                      </a:r>
                      <a:r>
                        <a:rPr lang="en-US" sz="1300">
                          <a:effectLst/>
                        </a:rPr>
                        <a:t>, </a:t>
                      </a:r>
                      <a:r>
                        <a:rPr lang="en-US" sz="1300" err="1">
                          <a:effectLst/>
                        </a:rPr>
                        <a:t>Tìm</a:t>
                      </a:r>
                      <a:r>
                        <a:rPr lang="en-US" sz="1300">
                          <a:effectLst/>
                        </a:rPr>
                        <a:t> </a:t>
                      </a:r>
                      <a:r>
                        <a:rPr lang="en-US" sz="1300" err="1">
                          <a:effectLst/>
                        </a:rPr>
                        <a:t>kiếm</a:t>
                      </a:r>
                      <a:r>
                        <a:rPr lang="en-US" sz="1300">
                          <a:effectLst/>
                        </a:rPr>
                        <a:t> </a:t>
                      </a:r>
                      <a:r>
                        <a:rPr lang="en-US" sz="1300" err="1">
                          <a:effectLst/>
                        </a:rPr>
                        <a:t>sản</a:t>
                      </a:r>
                      <a:r>
                        <a:rPr lang="en-US" sz="1300">
                          <a:effectLst/>
                        </a:rPr>
                        <a:t> </a:t>
                      </a:r>
                      <a:r>
                        <a:rPr lang="en-US" sz="1300" err="1">
                          <a:effectLst/>
                        </a:rPr>
                        <a:t>phẩm</a:t>
                      </a:r>
                      <a:r>
                        <a:rPr lang="en-US" sz="1300">
                          <a:effectLst/>
                        </a:rPr>
                        <a:t>…</a:t>
                      </a:r>
                      <a:endParaRPr lang="vi-VN" sz="1200">
                        <a:effectLst/>
                        <a:latin typeface="Times New Roman" panose="02020603050405020304" pitchFamily="18" charset="0"/>
                        <a:ea typeface="Arial" panose="020B0604020202020204" pitchFamily="34" charset="0"/>
                        <a:cs typeface="Arial" panose="020B0604020202020204" pitchFamily="34" charset="0"/>
                      </a:endParaRPr>
                    </a:p>
                  </a:txBody>
                  <a:tcPr marL="62162" marR="621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80340" algn="ctr">
                        <a:lnSpc>
                          <a:spcPct val="150000"/>
                        </a:lnSpc>
                        <a:spcAft>
                          <a:spcPts val="0"/>
                        </a:spcAft>
                      </a:pPr>
                      <a:r>
                        <a:rPr lang="en-US" sz="1300">
                          <a:effectLst/>
                        </a:rPr>
                        <a:t>Cao</a:t>
                      </a:r>
                      <a:endParaRPr lang="vi-VN" sz="1200">
                        <a:effectLst/>
                        <a:latin typeface="Times New Roman" panose="02020603050405020304" pitchFamily="18" charset="0"/>
                        <a:ea typeface="Arial" panose="020B0604020202020204" pitchFamily="34" charset="0"/>
                        <a:cs typeface="Arial" panose="020B0604020202020204" pitchFamily="34" charset="0"/>
                      </a:endParaRPr>
                    </a:p>
                  </a:txBody>
                  <a:tcPr marL="62162" marR="621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5"/>
                  </a:ext>
                </a:extLst>
              </a:tr>
              <a:tr h="516178">
                <a:tc>
                  <a:txBody>
                    <a:bodyPr/>
                    <a:lstStyle/>
                    <a:p>
                      <a:pPr marL="180340" algn="ctr">
                        <a:lnSpc>
                          <a:spcPct val="150000"/>
                        </a:lnSpc>
                        <a:spcAft>
                          <a:spcPts val="0"/>
                        </a:spcAft>
                      </a:pPr>
                      <a:r>
                        <a:rPr lang="en-US" sz="1300" err="1">
                          <a:effectLst/>
                        </a:rPr>
                        <a:t>Đơn</a:t>
                      </a:r>
                      <a:r>
                        <a:rPr lang="en-US" sz="1300">
                          <a:effectLst/>
                        </a:rPr>
                        <a:t> </a:t>
                      </a:r>
                      <a:r>
                        <a:rPr lang="en-US" sz="1300" err="1">
                          <a:effectLst/>
                        </a:rPr>
                        <a:t>vị</a:t>
                      </a:r>
                      <a:r>
                        <a:rPr lang="en-US" sz="1300">
                          <a:effectLst/>
                        </a:rPr>
                        <a:t> </a:t>
                      </a:r>
                      <a:r>
                        <a:rPr lang="en-US" sz="1300" err="1">
                          <a:effectLst/>
                        </a:rPr>
                        <a:t>vận</a:t>
                      </a:r>
                      <a:r>
                        <a:rPr lang="en-US" sz="1300">
                          <a:effectLst/>
                        </a:rPr>
                        <a:t> </a:t>
                      </a:r>
                      <a:r>
                        <a:rPr lang="en-US" sz="1300" err="1">
                          <a:effectLst/>
                        </a:rPr>
                        <a:t>chuyển</a:t>
                      </a:r>
                      <a:endParaRPr lang="vi-VN" sz="1200">
                        <a:effectLst/>
                        <a:latin typeface="Times New Roman" panose="02020603050405020304" pitchFamily="18" charset="0"/>
                        <a:ea typeface="Arial" panose="020B0604020202020204" pitchFamily="34" charset="0"/>
                        <a:cs typeface="Arial" panose="020B0604020202020204" pitchFamily="34" charset="0"/>
                      </a:endParaRPr>
                    </a:p>
                  </a:txBody>
                  <a:tcPr marL="62162" marR="621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80340" algn="l">
                        <a:lnSpc>
                          <a:spcPct val="150000"/>
                        </a:lnSpc>
                        <a:spcAft>
                          <a:spcPts val="0"/>
                        </a:spcAft>
                      </a:pPr>
                      <a:r>
                        <a:rPr lang="en-US" sz="1300" err="1">
                          <a:effectLst/>
                        </a:rPr>
                        <a:t>Cập</a:t>
                      </a:r>
                      <a:r>
                        <a:rPr lang="en-US" sz="1300">
                          <a:effectLst/>
                        </a:rPr>
                        <a:t> </a:t>
                      </a:r>
                      <a:r>
                        <a:rPr lang="en-US" sz="1300" err="1">
                          <a:effectLst/>
                        </a:rPr>
                        <a:t>nhật</a:t>
                      </a:r>
                      <a:r>
                        <a:rPr lang="en-US" sz="1300">
                          <a:effectLst/>
                        </a:rPr>
                        <a:t> </a:t>
                      </a:r>
                      <a:r>
                        <a:rPr lang="en-US" sz="1300" err="1">
                          <a:effectLst/>
                        </a:rPr>
                        <a:t>tình</a:t>
                      </a:r>
                      <a:r>
                        <a:rPr lang="en-US" sz="1300">
                          <a:effectLst/>
                        </a:rPr>
                        <a:t> </a:t>
                      </a:r>
                      <a:r>
                        <a:rPr lang="en-US" sz="1300" err="1">
                          <a:effectLst/>
                        </a:rPr>
                        <a:t>trạng</a:t>
                      </a:r>
                      <a:r>
                        <a:rPr lang="en-US" sz="1300">
                          <a:effectLst/>
                        </a:rPr>
                        <a:t> </a:t>
                      </a:r>
                      <a:r>
                        <a:rPr lang="en-US" sz="1300" err="1">
                          <a:effectLst/>
                        </a:rPr>
                        <a:t>đơn</a:t>
                      </a:r>
                      <a:r>
                        <a:rPr lang="en-US" sz="1300">
                          <a:effectLst/>
                        </a:rPr>
                        <a:t> </a:t>
                      </a:r>
                      <a:r>
                        <a:rPr lang="en-US" sz="1300" err="1">
                          <a:effectLst/>
                        </a:rPr>
                        <a:t>hàng</a:t>
                      </a:r>
                      <a:endParaRPr lang="vi-VN" sz="1200">
                        <a:effectLst/>
                        <a:latin typeface="Times New Roman" panose="02020603050405020304" pitchFamily="18" charset="0"/>
                        <a:ea typeface="Arial" panose="020B0604020202020204" pitchFamily="34" charset="0"/>
                        <a:cs typeface="Arial" panose="020B0604020202020204" pitchFamily="34" charset="0"/>
                      </a:endParaRPr>
                    </a:p>
                  </a:txBody>
                  <a:tcPr marL="62162" marR="621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80340" algn="ctr">
                        <a:lnSpc>
                          <a:spcPct val="150000"/>
                        </a:lnSpc>
                        <a:spcAft>
                          <a:spcPts val="0"/>
                        </a:spcAft>
                      </a:pPr>
                      <a:r>
                        <a:rPr lang="en-US" sz="1300">
                          <a:effectLst/>
                        </a:rPr>
                        <a:t>Cao</a:t>
                      </a:r>
                      <a:endParaRPr lang="vi-VN" sz="1200">
                        <a:effectLst/>
                        <a:latin typeface="Times New Roman" panose="02020603050405020304" pitchFamily="18" charset="0"/>
                        <a:ea typeface="Arial" panose="020B0604020202020204" pitchFamily="34" charset="0"/>
                        <a:cs typeface="Arial" panose="020B0604020202020204" pitchFamily="34" charset="0"/>
                      </a:endParaRPr>
                    </a:p>
                  </a:txBody>
                  <a:tcPr marL="62162" marR="621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1445542650"/>
      </p:ext>
    </p:extLst>
  </p:cSld>
  <p:clrMapOvr>
    <a:masterClrMapping/>
  </p:clrMapOvr>
  <p:transition spd="slow">
    <p:push dir="u"/>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9">
            <a:extLst>
              <a:ext uri="{FF2B5EF4-FFF2-40B4-BE49-F238E27FC236}">
                <a16:creationId xmlns:a16="http://schemas.microsoft.com/office/drawing/2014/main" xmlns="" id="{C40E25D4-8BD9-AC11-499C-612A4BA9A7F0}"/>
              </a:ext>
            </a:extLst>
          </p:cNvPr>
          <p:cNvGrpSpPr/>
          <p:nvPr/>
        </p:nvGrpSpPr>
        <p:grpSpPr>
          <a:xfrm>
            <a:off x="-1" y="0"/>
            <a:ext cx="12192002" cy="6858000"/>
            <a:chOff x="-1" y="0"/>
            <a:chExt cx="12192002" cy="6858000"/>
          </a:xfrm>
        </p:grpSpPr>
        <p:grpSp>
          <p:nvGrpSpPr>
            <p:cNvPr id="3" name="组合 10">
              <a:extLst>
                <a:ext uri="{FF2B5EF4-FFF2-40B4-BE49-F238E27FC236}">
                  <a16:creationId xmlns:a16="http://schemas.microsoft.com/office/drawing/2014/main" xmlns="" id="{C3E72002-0064-3C8C-B920-A6E6F71B1BEE}"/>
                </a:ext>
              </a:extLst>
            </p:cNvPr>
            <p:cNvGrpSpPr/>
            <p:nvPr/>
          </p:nvGrpSpPr>
          <p:grpSpPr>
            <a:xfrm>
              <a:off x="-1" y="0"/>
              <a:ext cx="12192002" cy="6858000"/>
              <a:chOff x="-1" y="0"/>
              <a:chExt cx="12192002" cy="6858000"/>
            </a:xfrm>
          </p:grpSpPr>
          <p:pic>
            <p:nvPicPr>
              <p:cNvPr id="5" name="图片 12">
                <a:extLst>
                  <a:ext uri="{FF2B5EF4-FFF2-40B4-BE49-F238E27FC236}">
                    <a16:creationId xmlns:a16="http://schemas.microsoft.com/office/drawing/2014/main" xmlns="" id="{1ABF5A79-B300-CC36-E0BD-4A11715AB7A6}"/>
                  </a:ext>
                </a:extLst>
              </p:cNvPr>
              <p:cNvPicPr>
                <a:picLocks noChangeAspect="1"/>
              </p:cNvPicPr>
              <p:nvPr/>
            </p:nvPicPr>
            <p:blipFill rotWithShape="1">
              <a:blip r:embed="rId2">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6" name="矩形 13">
                <a:extLst>
                  <a:ext uri="{FF2B5EF4-FFF2-40B4-BE49-F238E27FC236}">
                    <a16:creationId xmlns:a16="http://schemas.microsoft.com/office/drawing/2014/main" xmlns="" id="{448CE645-B24E-E2A8-58B2-08BDD48041D0}"/>
                  </a:ext>
                </a:extLst>
              </p:cNvPr>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 name="直接连接符 11">
              <a:extLst>
                <a:ext uri="{FF2B5EF4-FFF2-40B4-BE49-F238E27FC236}">
                  <a16:creationId xmlns:a16="http://schemas.microsoft.com/office/drawing/2014/main" xmlns="" id="{2A32D58D-06B8-2FB8-954F-8EB74A3A30EF}"/>
                </a:ext>
              </a:extLst>
            </p:cNvPr>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aphicFrame>
        <p:nvGraphicFramePr>
          <p:cNvPr id="8" name="Table 7">
            <a:extLst>
              <a:ext uri="{FF2B5EF4-FFF2-40B4-BE49-F238E27FC236}">
                <a16:creationId xmlns:a16="http://schemas.microsoft.com/office/drawing/2014/main" xmlns="" id="{7E2ED6B4-9B5C-FA14-9A8A-7FE93F3803BF}"/>
              </a:ext>
            </a:extLst>
          </p:cNvPr>
          <p:cNvGraphicFramePr>
            <a:graphicFrameLocks noGrp="1"/>
          </p:cNvGraphicFramePr>
          <p:nvPr>
            <p:extLst>
              <p:ext uri="{D42A27DB-BD31-4B8C-83A1-F6EECF244321}">
                <p14:modId xmlns:p14="http://schemas.microsoft.com/office/powerpoint/2010/main" val="1908966750"/>
              </p:ext>
            </p:extLst>
          </p:nvPr>
        </p:nvGraphicFramePr>
        <p:xfrm>
          <a:off x="806335" y="1508638"/>
          <a:ext cx="10420406" cy="4889574"/>
        </p:xfrm>
        <a:graphic>
          <a:graphicData uri="http://schemas.openxmlformats.org/drawingml/2006/table">
            <a:tbl>
              <a:tblPr firstRow="1" firstCol="1" bandRow="1">
                <a:tableStyleId>{2D5ABB26-0587-4C30-8999-92F81FD0307C}</a:tableStyleId>
              </a:tblPr>
              <a:tblGrid>
                <a:gridCol w="1461524">
                  <a:extLst>
                    <a:ext uri="{9D8B030D-6E8A-4147-A177-3AD203B41FA5}">
                      <a16:colId xmlns:a16="http://schemas.microsoft.com/office/drawing/2014/main" xmlns="" val="3110754217"/>
                    </a:ext>
                  </a:extLst>
                </a:gridCol>
                <a:gridCol w="8958882">
                  <a:extLst>
                    <a:ext uri="{9D8B030D-6E8A-4147-A177-3AD203B41FA5}">
                      <a16:colId xmlns:a16="http://schemas.microsoft.com/office/drawing/2014/main" xmlns="" val="3819897009"/>
                    </a:ext>
                  </a:extLst>
                </a:gridCol>
              </a:tblGrid>
              <a:tr h="269966">
                <a:tc>
                  <a:txBody>
                    <a:bodyPr/>
                    <a:lstStyle/>
                    <a:p>
                      <a:pPr algn="ctr">
                        <a:lnSpc>
                          <a:spcPct val="107000"/>
                        </a:lnSpc>
                        <a:spcAft>
                          <a:spcPts val="800"/>
                        </a:spcAft>
                      </a:pPr>
                      <a:r>
                        <a:rPr lang="vi-VN" sz="1800" kern="100">
                          <a:effectLst/>
                        </a:rPr>
                        <a:t>Use-Case</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vi-VN" sz="1800" kern="100">
                          <a:effectLst/>
                        </a:rPr>
                        <a:t>Nội Dung</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886906582"/>
                  </a:ext>
                </a:extLst>
              </a:tr>
              <a:tr h="382563">
                <a:tc>
                  <a:txBody>
                    <a:bodyPr/>
                    <a:lstStyle/>
                    <a:p>
                      <a:pPr algn="ctr">
                        <a:lnSpc>
                          <a:spcPct val="107000"/>
                        </a:lnSpc>
                        <a:spcAft>
                          <a:spcPts val="800"/>
                        </a:spcAft>
                      </a:pPr>
                      <a:r>
                        <a:rPr lang="vi-VN" sz="1800" kern="100">
                          <a:effectLst/>
                        </a:rPr>
                        <a:t>Tên Use_Case</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800" kern="100">
                          <a:effectLst/>
                        </a:rPr>
                        <a:t>Quản lý sản phẩm</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48738680"/>
                  </a:ext>
                </a:extLst>
              </a:tr>
              <a:tr h="382563">
                <a:tc>
                  <a:txBody>
                    <a:bodyPr/>
                    <a:lstStyle/>
                    <a:p>
                      <a:pPr algn="ctr">
                        <a:lnSpc>
                          <a:spcPct val="107000"/>
                        </a:lnSpc>
                        <a:spcAft>
                          <a:spcPts val="800"/>
                        </a:spcAft>
                      </a:pPr>
                      <a:r>
                        <a:rPr lang="vi-VN" sz="1800" kern="100">
                          <a:effectLst/>
                        </a:rPr>
                        <a:t>Mô tả</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800" kern="100">
                          <a:effectLst/>
                        </a:rPr>
                        <a:t>Use-Case cho phép nhân viên kho cập nhập(thêm, xóa, sửa) và tra cứu sản phẩm </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195738065"/>
                  </a:ext>
                </a:extLst>
              </a:tr>
              <a:tr h="539932">
                <a:tc>
                  <a:txBody>
                    <a:bodyPr/>
                    <a:lstStyle/>
                    <a:p>
                      <a:pPr algn="ctr">
                        <a:lnSpc>
                          <a:spcPct val="107000"/>
                        </a:lnSpc>
                        <a:spcAft>
                          <a:spcPts val="800"/>
                        </a:spcAft>
                      </a:pPr>
                      <a:r>
                        <a:rPr lang="vi-VN" sz="1800" kern="100">
                          <a:effectLst/>
                        </a:rPr>
                        <a:t>Điều kiện kích hoạt</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800" kern="100">
                          <a:effectLst/>
                        </a:rPr>
                        <a:t>Khi được chọn từ mục Quản lý sản phẩm từ Use-Case Quản lý kho.</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925663601"/>
                  </a:ext>
                </a:extLst>
              </a:tr>
              <a:tr h="539932">
                <a:tc>
                  <a:txBody>
                    <a:bodyPr/>
                    <a:lstStyle/>
                    <a:p>
                      <a:pPr algn="ctr">
                        <a:lnSpc>
                          <a:spcPct val="107000"/>
                        </a:lnSpc>
                        <a:spcAft>
                          <a:spcPts val="800"/>
                        </a:spcAft>
                      </a:pPr>
                      <a:r>
                        <a:rPr lang="vi-VN" sz="1800" kern="100">
                          <a:effectLst/>
                        </a:rPr>
                        <a:t>Tiền điều kiện</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800" kern="100">
                          <a:effectLst/>
                        </a:rPr>
                        <a:t>Được chọn từ mục Quản lý sản phẩm từ Use-Case Quản lý kho.</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384119778"/>
                  </a:ext>
                </a:extLst>
              </a:tr>
              <a:tr h="539932">
                <a:tc>
                  <a:txBody>
                    <a:bodyPr/>
                    <a:lstStyle/>
                    <a:p>
                      <a:pPr algn="ctr">
                        <a:lnSpc>
                          <a:spcPct val="107000"/>
                        </a:lnSpc>
                        <a:spcAft>
                          <a:spcPts val="800"/>
                        </a:spcAft>
                      </a:pPr>
                      <a:r>
                        <a:rPr lang="vi-VN" sz="1800" kern="100">
                          <a:effectLst/>
                        </a:rPr>
                        <a:t>Hậu điều kiện</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800" kern="100">
                          <a:effectLst/>
                        </a:rPr>
                        <a:t> </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103536062"/>
                  </a:ext>
                </a:extLst>
              </a:tr>
              <a:tr h="1278544">
                <a:tc>
                  <a:txBody>
                    <a:bodyPr/>
                    <a:lstStyle/>
                    <a:p>
                      <a:pPr algn="ctr">
                        <a:lnSpc>
                          <a:spcPct val="107000"/>
                        </a:lnSpc>
                        <a:spcAft>
                          <a:spcPts val="800"/>
                        </a:spcAft>
                      </a:pPr>
                      <a:r>
                        <a:rPr lang="vi-VN" sz="1800" kern="100">
                          <a:effectLst/>
                        </a:rPr>
                        <a:t>Luồng sự kiện chính</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800" kern="100">
                          <a:effectLst/>
                        </a:rPr>
                        <a:t>Giao diện làm việc được sẽ hiển thị với các chức năng: Cập nhập sản phẩm, Tra cứu sản phẩm:</a:t>
                      </a:r>
                      <a:endParaRPr lang="en-US" sz="1800" kern="100">
                        <a:effectLst/>
                      </a:endParaRPr>
                    </a:p>
                    <a:p>
                      <a:pPr marL="342900" lvl="0" indent="-342900">
                        <a:lnSpc>
                          <a:spcPct val="107000"/>
                        </a:lnSpc>
                        <a:buFont typeface="+mj-lt"/>
                        <a:buAutoNum type="arabicPeriod"/>
                      </a:pPr>
                      <a:r>
                        <a:rPr lang="vi-VN" sz="1800" kern="100">
                          <a:effectLst/>
                        </a:rPr>
                        <a:t>Nếu chọn cập nhập sản phẩm thì sẽ điều hiện giao diện thông tin sản phẩm.</a:t>
                      </a:r>
                      <a:endParaRPr lang="en-US" sz="1800" kern="100">
                        <a:effectLst/>
                      </a:endParaRPr>
                    </a:p>
                    <a:p>
                      <a:pPr marL="342900" lvl="0" indent="-342900">
                        <a:lnSpc>
                          <a:spcPct val="107000"/>
                        </a:lnSpc>
                        <a:spcAft>
                          <a:spcPts val="800"/>
                        </a:spcAft>
                        <a:buFont typeface="+mj-lt"/>
                        <a:buAutoNum type="arabicPeriod"/>
                      </a:pPr>
                      <a:r>
                        <a:rPr lang="vi-VN" sz="1800" kern="100">
                          <a:effectLst/>
                        </a:rPr>
                        <a:t>Nếu chọn tra cứu sản phẩm thì sẽ hiện giao diện tra cứu thông tin sản phẩm.</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86289538"/>
                  </a:ext>
                </a:extLst>
              </a:tr>
              <a:tr h="539932">
                <a:tc>
                  <a:txBody>
                    <a:bodyPr/>
                    <a:lstStyle/>
                    <a:p>
                      <a:pPr algn="ctr">
                        <a:lnSpc>
                          <a:spcPct val="107000"/>
                        </a:lnSpc>
                        <a:spcAft>
                          <a:spcPts val="800"/>
                        </a:spcAft>
                      </a:pPr>
                      <a:r>
                        <a:rPr lang="vi-VN" sz="1800" kern="100">
                          <a:effectLst/>
                        </a:rPr>
                        <a:t>Luồng sự kiện phụ</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800" kern="100">
                          <a:effectLst/>
                        </a:rPr>
                        <a:t> </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578538031"/>
                  </a:ext>
                </a:extLst>
              </a:tr>
            </a:tbl>
          </a:graphicData>
        </a:graphic>
      </p:graphicFrame>
      <p:sp>
        <p:nvSpPr>
          <p:cNvPr id="9" name="矩形 1">
            <a:extLst>
              <a:ext uri="{FF2B5EF4-FFF2-40B4-BE49-F238E27FC236}">
                <a16:creationId xmlns:a16="http://schemas.microsoft.com/office/drawing/2014/main" xmlns="" id="{61053894-5724-A4F9-4FE5-D2C9A37C84C9}"/>
              </a:ext>
            </a:extLst>
          </p:cNvPr>
          <p:cNvSpPr/>
          <p:nvPr/>
        </p:nvSpPr>
        <p:spPr>
          <a:xfrm>
            <a:off x="3368276" y="367704"/>
            <a:ext cx="5455446" cy="646331"/>
          </a:xfrm>
          <a:prstGeom prst="rect">
            <a:avLst/>
          </a:prstGeom>
        </p:spPr>
        <p:txBody>
          <a:bodyPr wrap="square">
            <a:spAutoFit/>
          </a:bodyPr>
          <a:lstStyle/>
          <a:p>
            <a:pPr algn="ctr"/>
            <a:r>
              <a:rPr kumimoji="1" lang="vi-VN" altLang="zh-CN" sz="3600" spc="600">
                <a:solidFill>
                  <a:srgbClr val="65A1BD"/>
                </a:solidFill>
                <a:ea typeface="Elsie" panose="02000000000000000000" charset="0"/>
              </a:rPr>
              <a:t>Nhân viên kho</a:t>
            </a:r>
            <a:endParaRPr kumimoji="1" lang="en-US" altLang="zh-CN" sz="3600" spc="600">
              <a:solidFill>
                <a:srgbClr val="65A1BD"/>
              </a:solidFill>
              <a:ea typeface="Elsie" panose="02000000000000000000" charset="0"/>
            </a:endParaRPr>
          </a:p>
        </p:txBody>
      </p:sp>
    </p:spTree>
    <p:extLst>
      <p:ext uri="{BB962C8B-B14F-4D97-AF65-F5344CB8AC3E}">
        <p14:creationId xmlns:p14="http://schemas.microsoft.com/office/powerpoint/2010/main" val="4860090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750"/>
                                        <p:tgtEl>
                                          <p:spTgt spid="9">
                                            <p:txEl>
                                              <p:pRg st="0" end="0"/>
                                            </p:txEl>
                                          </p:spTgt>
                                        </p:tgtEl>
                                      </p:cBhvr>
                                    </p:animEffect>
                                    <p:anim calcmode="lin" valueType="num">
                                      <p:cBhvr>
                                        <p:cTn id="8" dur="75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75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9">
            <a:extLst>
              <a:ext uri="{FF2B5EF4-FFF2-40B4-BE49-F238E27FC236}">
                <a16:creationId xmlns:a16="http://schemas.microsoft.com/office/drawing/2014/main" xmlns="" id="{C40E25D4-8BD9-AC11-499C-612A4BA9A7F0}"/>
              </a:ext>
            </a:extLst>
          </p:cNvPr>
          <p:cNvGrpSpPr/>
          <p:nvPr/>
        </p:nvGrpSpPr>
        <p:grpSpPr>
          <a:xfrm>
            <a:off x="0" y="-20788"/>
            <a:ext cx="12192002" cy="6858000"/>
            <a:chOff x="-1" y="0"/>
            <a:chExt cx="12192002" cy="6858000"/>
          </a:xfrm>
        </p:grpSpPr>
        <p:grpSp>
          <p:nvGrpSpPr>
            <p:cNvPr id="3" name="组合 10">
              <a:extLst>
                <a:ext uri="{FF2B5EF4-FFF2-40B4-BE49-F238E27FC236}">
                  <a16:creationId xmlns:a16="http://schemas.microsoft.com/office/drawing/2014/main" xmlns="" id="{C3E72002-0064-3C8C-B920-A6E6F71B1BEE}"/>
                </a:ext>
              </a:extLst>
            </p:cNvPr>
            <p:cNvGrpSpPr/>
            <p:nvPr/>
          </p:nvGrpSpPr>
          <p:grpSpPr>
            <a:xfrm>
              <a:off x="-1" y="0"/>
              <a:ext cx="12192002" cy="6858000"/>
              <a:chOff x="-1" y="0"/>
              <a:chExt cx="12192002" cy="6858000"/>
            </a:xfrm>
          </p:grpSpPr>
          <p:pic>
            <p:nvPicPr>
              <p:cNvPr id="5" name="图片 12">
                <a:extLst>
                  <a:ext uri="{FF2B5EF4-FFF2-40B4-BE49-F238E27FC236}">
                    <a16:creationId xmlns:a16="http://schemas.microsoft.com/office/drawing/2014/main" xmlns="" id="{1ABF5A79-B300-CC36-E0BD-4A11715AB7A6}"/>
                  </a:ext>
                </a:extLst>
              </p:cNvPr>
              <p:cNvPicPr>
                <a:picLocks noChangeAspect="1"/>
              </p:cNvPicPr>
              <p:nvPr/>
            </p:nvPicPr>
            <p:blipFill rotWithShape="1">
              <a:blip r:embed="rId2">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6" name="矩形 13">
                <a:extLst>
                  <a:ext uri="{FF2B5EF4-FFF2-40B4-BE49-F238E27FC236}">
                    <a16:creationId xmlns:a16="http://schemas.microsoft.com/office/drawing/2014/main" xmlns="" id="{448CE645-B24E-E2A8-58B2-08BDD48041D0}"/>
                  </a:ext>
                </a:extLst>
              </p:cNvPr>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 name="直接连接符 11">
              <a:extLst>
                <a:ext uri="{FF2B5EF4-FFF2-40B4-BE49-F238E27FC236}">
                  <a16:creationId xmlns:a16="http://schemas.microsoft.com/office/drawing/2014/main" xmlns="" id="{2A32D58D-06B8-2FB8-954F-8EB74A3A30EF}"/>
                </a:ext>
              </a:extLst>
            </p:cNvPr>
            <p:cNvCxnSpPr/>
            <p:nvPr/>
          </p:nvCxnSpPr>
          <p:spPr>
            <a:xfrm>
              <a:off x="-1" y="970514"/>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aphicFrame>
        <p:nvGraphicFramePr>
          <p:cNvPr id="8" name="Table 7">
            <a:extLst>
              <a:ext uri="{FF2B5EF4-FFF2-40B4-BE49-F238E27FC236}">
                <a16:creationId xmlns:a16="http://schemas.microsoft.com/office/drawing/2014/main" xmlns="" id="{7E2ED6B4-9B5C-FA14-9A8A-7FE93F3803BF}"/>
              </a:ext>
            </a:extLst>
          </p:cNvPr>
          <p:cNvGraphicFramePr>
            <a:graphicFrameLocks noGrp="1"/>
          </p:cNvGraphicFramePr>
          <p:nvPr>
            <p:extLst>
              <p:ext uri="{D42A27DB-BD31-4B8C-83A1-F6EECF244321}">
                <p14:modId xmlns:p14="http://schemas.microsoft.com/office/powerpoint/2010/main" val="700005829"/>
              </p:ext>
            </p:extLst>
          </p:nvPr>
        </p:nvGraphicFramePr>
        <p:xfrm>
          <a:off x="275303" y="1003760"/>
          <a:ext cx="11641394" cy="5667934"/>
        </p:xfrm>
        <a:graphic>
          <a:graphicData uri="http://schemas.openxmlformats.org/drawingml/2006/table">
            <a:tbl>
              <a:tblPr firstRow="1" firstCol="1" bandRow="1">
                <a:tableStyleId>{2D5ABB26-0587-4C30-8999-92F81FD0307C}</a:tableStyleId>
              </a:tblPr>
              <a:tblGrid>
                <a:gridCol w="1632775">
                  <a:extLst>
                    <a:ext uri="{9D8B030D-6E8A-4147-A177-3AD203B41FA5}">
                      <a16:colId xmlns:a16="http://schemas.microsoft.com/office/drawing/2014/main" xmlns="" val="3110754217"/>
                    </a:ext>
                  </a:extLst>
                </a:gridCol>
                <a:gridCol w="10008619">
                  <a:extLst>
                    <a:ext uri="{9D8B030D-6E8A-4147-A177-3AD203B41FA5}">
                      <a16:colId xmlns:a16="http://schemas.microsoft.com/office/drawing/2014/main" xmlns="" val="3819897009"/>
                    </a:ext>
                  </a:extLst>
                </a:gridCol>
              </a:tblGrid>
              <a:tr h="233014">
                <a:tc>
                  <a:txBody>
                    <a:bodyPr/>
                    <a:lstStyle/>
                    <a:p>
                      <a:pPr algn="ctr">
                        <a:lnSpc>
                          <a:spcPct val="107000"/>
                        </a:lnSpc>
                        <a:spcAft>
                          <a:spcPts val="800"/>
                        </a:spcAft>
                      </a:pPr>
                      <a:r>
                        <a:rPr lang="vi-VN" sz="1600" kern="100">
                          <a:effectLst/>
                        </a:rPr>
                        <a:t>Use-Case</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vi-VN" sz="1600" kern="100">
                          <a:effectLst/>
                        </a:rPr>
                        <a:t>Nội Dung</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886906582"/>
                  </a:ext>
                </a:extLst>
              </a:tr>
              <a:tr h="478358">
                <a:tc>
                  <a:txBody>
                    <a:bodyPr/>
                    <a:lstStyle/>
                    <a:p>
                      <a:pPr algn="ctr">
                        <a:lnSpc>
                          <a:spcPct val="107000"/>
                        </a:lnSpc>
                        <a:spcAft>
                          <a:spcPts val="800"/>
                        </a:spcAft>
                      </a:pPr>
                      <a:r>
                        <a:rPr lang="vi-VN" sz="1600" kern="100">
                          <a:effectLst/>
                        </a:rPr>
                        <a:t>Tên Use_Case</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600" kern="100">
                          <a:effectLst/>
                        </a:rPr>
                        <a:t>Cập nhập sản phẩm</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48738680"/>
                  </a:ext>
                </a:extLst>
              </a:tr>
              <a:tr h="478358">
                <a:tc>
                  <a:txBody>
                    <a:bodyPr/>
                    <a:lstStyle/>
                    <a:p>
                      <a:pPr algn="ctr">
                        <a:lnSpc>
                          <a:spcPct val="107000"/>
                        </a:lnSpc>
                        <a:spcAft>
                          <a:spcPts val="800"/>
                        </a:spcAft>
                      </a:pPr>
                      <a:r>
                        <a:rPr lang="vi-VN" sz="1600" kern="100">
                          <a:effectLst/>
                        </a:rPr>
                        <a:t>Mô tả</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600" kern="100">
                          <a:effectLst/>
                        </a:rPr>
                        <a:t>Use-Case cho phép nhân viên kho thêm, xóa, sửa sản phẩm. </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195738065"/>
                  </a:ext>
                </a:extLst>
              </a:tr>
              <a:tr h="478358">
                <a:tc>
                  <a:txBody>
                    <a:bodyPr/>
                    <a:lstStyle/>
                    <a:p>
                      <a:pPr algn="ctr">
                        <a:lnSpc>
                          <a:spcPct val="107000"/>
                        </a:lnSpc>
                        <a:spcAft>
                          <a:spcPts val="800"/>
                        </a:spcAft>
                      </a:pPr>
                      <a:r>
                        <a:rPr lang="vi-VN" sz="1600" kern="100">
                          <a:effectLst/>
                        </a:rPr>
                        <a:t>Điều kiện kích hoạt</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600" kern="100">
                          <a:effectLst/>
                        </a:rPr>
                        <a:t>Khi được chọn từ mục Cập nhập sản phẩm từ Use-Case Quản lý sản phẩm.</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925663601"/>
                  </a:ext>
                </a:extLst>
              </a:tr>
              <a:tr h="478358">
                <a:tc>
                  <a:txBody>
                    <a:bodyPr/>
                    <a:lstStyle/>
                    <a:p>
                      <a:pPr algn="ctr">
                        <a:lnSpc>
                          <a:spcPct val="107000"/>
                        </a:lnSpc>
                        <a:spcAft>
                          <a:spcPts val="800"/>
                        </a:spcAft>
                      </a:pPr>
                      <a:r>
                        <a:rPr lang="vi-VN" sz="1600" kern="100">
                          <a:effectLst/>
                        </a:rPr>
                        <a:t>Tiền điều kiện</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600" kern="100">
                          <a:effectLst/>
                        </a:rPr>
                        <a:t>Được chọn từ mục Cập nhập sản phẩm từ Use-Case Quản lý sản phẩm.</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384119778"/>
                  </a:ext>
                </a:extLst>
              </a:tr>
              <a:tr h="478358">
                <a:tc>
                  <a:txBody>
                    <a:bodyPr/>
                    <a:lstStyle/>
                    <a:p>
                      <a:pPr algn="ctr">
                        <a:lnSpc>
                          <a:spcPct val="107000"/>
                        </a:lnSpc>
                        <a:spcAft>
                          <a:spcPts val="800"/>
                        </a:spcAft>
                      </a:pPr>
                      <a:r>
                        <a:rPr lang="vi-VN" sz="1600" kern="100">
                          <a:effectLst/>
                        </a:rPr>
                        <a:t>Hậu điều kiện</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600" kern="100">
                          <a:effectLst/>
                        </a:rPr>
                        <a:t> </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103536062"/>
                  </a:ext>
                </a:extLst>
              </a:tr>
              <a:tr h="1598694">
                <a:tc>
                  <a:txBody>
                    <a:bodyPr/>
                    <a:lstStyle/>
                    <a:p>
                      <a:pPr algn="ctr">
                        <a:lnSpc>
                          <a:spcPct val="107000"/>
                        </a:lnSpc>
                        <a:spcAft>
                          <a:spcPts val="800"/>
                        </a:spcAft>
                      </a:pPr>
                      <a:r>
                        <a:rPr lang="vi-VN" sz="1600" kern="100">
                          <a:effectLst/>
                        </a:rPr>
                        <a:t>Luồng sự kiện chính</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600" kern="100">
                          <a:effectLst/>
                        </a:rPr>
                        <a:t>Giao diện làm việc được sẽ hiển thị thông tin sản phẩm cũng như là nút tìm kiếm sản phẩm.</a:t>
                      </a:r>
                      <a:endParaRPr lang="en-US" sz="1600" kern="100">
                        <a:effectLst/>
                      </a:endParaRPr>
                    </a:p>
                    <a:p>
                      <a:pPr marL="342900" lvl="0" indent="-342900">
                        <a:lnSpc>
                          <a:spcPct val="107000"/>
                        </a:lnSpc>
                        <a:buFont typeface="+mj-lt"/>
                        <a:buAutoNum type="arabicPeriod"/>
                      </a:pPr>
                      <a:r>
                        <a:rPr lang="vi-VN" sz="1600" kern="100">
                          <a:effectLst/>
                        </a:rPr>
                        <a:t>Khi ta muốn thêm một sản phẩm sẽ bấm vào nút thêm, khi nhập đầy đủ thông tin thì sẽ thông báo thành công.</a:t>
                      </a:r>
                      <a:endParaRPr lang="en-US" sz="1600" kern="100">
                        <a:effectLst/>
                      </a:endParaRPr>
                    </a:p>
                    <a:p>
                      <a:pPr marL="342900" lvl="0" indent="-342900">
                        <a:lnSpc>
                          <a:spcPct val="107000"/>
                        </a:lnSpc>
                        <a:buFont typeface="+mj-lt"/>
                        <a:buAutoNum type="arabicPeriod"/>
                      </a:pPr>
                      <a:r>
                        <a:rPr lang="vi-VN" sz="1600" kern="100">
                          <a:effectLst/>
                        </a:rPr>
                        <a:t>Khi chúng ta tích vào một hoặc nhiều sản phẩm sẽ hiện lên hai nút bao gồm xóa, sửa.</a:t>
                      </a:r>
                      <a:endParaRPr lang="en-US" sz="1600" kern="100">
                        <a:effectLst/>
                      </a:endParaRPr>
                    </a:p>
                    <a:p>
                      <a:pPr marL="342900" lvl="0" indent="-342900">
                        <a:lnSpc>
                          <a:spcPct val="107000"/>
                        </a:lnSpc>
                        <a:buFont typeface="+mj-lt"/>
                        <a:buAutoNum type="arabicPeriod"/>
                      </a:pPr>
                      <a:r>
                        <a:rPr lang="vi-VN" sz="1600" kern="100">
                          <a:effectLst/>
                        </a:rPr>
                        <a:t>Khi chọn xóa sẽ hiện lên thông báo xác nhận, nếu đồng ý thì sẽ xóa và thông báo thành công và sẽ trả về màn hình cũ nếu không đồng ý.</a:t>
                      </a:r>
                      <a:endParaRPr lang="en-US" sz="1600" kern="100">
                        <a:effectLst/>
                      </a:endParaRPr>
                    </a:p>
                    <a:p>
                      <a:pPr marL="342900" lvl="0" indent="-342900">
                        <a:lnSpc>
                          <a:spcPct val="107000"/>
                        </a:lnSpc>
                        <a:buFont typeface="+mj-lt"/>
                        <a:buAutoNum type="arabicPeriod"/>
                      </a:pPr>
                      <a:r>
                        <a:rPr lang="vi-VN" sz="1600" kern="100">
                          <a:effectLst/>
                        </a:rPr>
                        <a:t>Khi chọn sửa thì ta sẽ cho phép sửa từng thông tin của sản phẩm và thông báo thành công.</a:t>
                      </a:r>
                      <a:endParaRPr lang="en-US" sz="1600" kern="100">
                        <a:effectLst/>
                      </a:endParaRPr>
                    </a:p>
                    <a:p>
                      <a:pPr marL="342900" lvl="0" indent="-342900">
                        <a:lnSpc>
                          <a:spcPct val="107000"/>
                        </a:lnSpc>
                        <a:spcAft>
                          <a:spcPts val="800"/>
                        </a:spcAft>
                        <a:buFont typeface="+mj-lt"/>
                        <a:buAutoNum type="arabicPeriod"/>
                      </a:pPr>
                      <a:r>
                        <a:rPr lang="vi-VN" sz="1600" kern="100">
                          <a:effectLst/>
                        </a:rPr>
                        <a:t>Khi nhập vào thông tin trên nút tìm kiếm sản phẩm thì sẽ hiện ra thông tin sản phẩm nếu không tìm thấy sẽ thông báo không tìm thấy.</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86289538"/>
                  </a:ext>
                </a:extLst>
              </a:tr>
              <a:tr h="478358">
                <a:tc>
                  <a:txBody>
                    <a:bodyPr/>
                    <a:lstStyle/>
                    <a:p>
                      <a:pPr algn="ctr">
                        <a:lnSpc>
                          <a:spcPct val="107000"/>
                        </a:lnSpc>
                        <a:spcAft>
                          <a:spcPts val="800"/>
                        </a:spcAft>
                      </a:pPr>
                      <a:r>
                        <a:rPr lang="vi-VN" sz="1600" kern="100">
                          <a:effectLst/>
                        </a:rPr>
                        <a:t>Luồng sự kiện phụ</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600" kern="100">
                          <a:effectLst/>
                        </a:rPr>
                        <a:t> </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578538031"/>
                  </a:ext>
                </a:extLst>
              </a:tr>
            </a:tbl>
          </a:graphicData>
        </a:graphic>
      </p:graphicFrame>
      <p:sp>
        <p:nvSpPr>
          <p:cNvPr id="9" name="矩形 1">
            <a:extLst>
              <a:ext uri="{FF2B5EF4-FFF2-40B4-BE49-F238E27FC236}">
                <a16:creationId xmlns:a16="http://schemas.microsoft.com/office/drawing/2014/main" xmlns="" id="{777F0717-9AA8-8B33-E362-25D110741CE9}"/>
              </a:ext>
            </a:extLst>
          </p:cNvPr>
          <p:cNvSpPr/>
          <p:nvPr/>
        </p:nvSpPr>
        <p:spPr>
          <a:xfrm>
            <a:off x="3368277" y="75715"/>
            <a:ext cx="5455446" cy="646331"/>
          </a:xfrm>
          <a:prstGeom prst="rect">
            <a:avLst/>
          </a:prstGeom>
        </p:spPr>
        <p:txBody>
          <a:bodyPr wrap="square">
            <a:spAutoFit/>
          </a:bodyPr>
          <a:lstStyle/>
          <a:p>
            <a:pPr algn="ctr"/>
            <a:r>
              <a:rPr kumimoji="1" lang="vi-VN" altLang="zh-CN" sz="3600" spc="600">
                <a:solidFill>
                  <a:srgbClr val="65A1BD"/>
                </a:solidFill>
                <a:ea typeface="Elsie" panose="02000000000000000000" charset="0"/>
              </a:rPr>
              <a:t>Nhân viên kho</a:t>
            </a:r>
            <a:endParaRPr kumimoji="1" lang="en-US" altLang="zh-CN" sz="3600" spc="600">
              <a:solidFill>
                <a:srgbClr val="65A1BD"/>
              </a:solidFill>
              <a:ea typeface="Elsie" panose="02000000000000000000" charset="0"/>
            </a:endParaRPr>
          </a:p>
        </p:txBody>
      </p:sp>
    </p:spTree>
    <p:extLst>
      <p:ext uri="{BB962C8B-B14F-4D97-AF65-F5344CB8AC3E}">
        <p14:creationId xmlns:p14="http://schemas.microsoft.com/office/powerpoint/2010/main" val="33224850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750"/>
                                        <p:tgtEl>
                                          <p:spTgt spid="9">
                                            <p:txEl>
                                              <p:pRg st="0" end="0"/>
                                            </p:txEl>
                                          </p:spTgt>
                                        </p:tgtEl>
                                      </p:cBhvr>
                                    </p:animEffect>
                                    <p:anim calcmode="lin" valueType="num">
                                      <p:cBhvr>
                                        <p:cTn id="8" dur="75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75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502024" y="-430306"/>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14" name="矩形 13"/>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254977" y="1252294"/>
            <a:ext cx="11605846" cy="5086960"/>
            <a:chOff x="6459260" y="1628712"/>
            <a:chExt cx="5022149" cy="4695583"/>
          </a:xfrm>
        </p:grpSpPr>
        <p:sp>
          <p:nvSpPr>
            <p:cNvPr id="6" name="Freeform 12"/>
            <p:cNvSpPr/>
            <p:nvPr/>
          </p:nvSpPr>
          <p:spPr bwMode="auto">
            <a:xfrm>
              <a:off x="6459260" y="162871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sp>
          <p:nvSpPr>
            <p:cNvPr id="7" name="Freeform 12"/>
            <p:cNvSpPr/>
            <p:nvPr/>
          </p:nvSpPr>
          <p:spPr bwMode="auto">
            <a:xfrm flipH="1" flipV="1">
              <a:off x="10952771" y="579407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grpSp>
      <p:sp>
        <p:nvSpPr>
          <p:cNvPr id="16" name="矩形 1"/>
          <p:cNvSpPr/>
          <p:nvPr/>
        </p:nvSpPr>
        <p:spPr>
          <a:xfrm>
            <a:off x="3333770" y="135557"/>
            <a:ext cx="5455446" cy="646331"/>
          </a:xfrm>
          <a:prstGeom prst="rect">
            <a:avLst/>
          </a:prstGeom>
        </p:spPr>
        <p:txBody>
          <a:bodyPr wrap="square">
            <a:spAutoFit/>
          </a:bodyPr>
          <a:lstStyle/>
          <a:p>
            <a:r>
              <a:rPr kumimoji="1" lang="vi-VN" altLang="zh-CN" sz="3600" spc="600" dirty="0">
                <a:solidFill>
                  <a:srgbClr val="65A1BD"/>
                </a:solidFill>
                <a:ea typeface="Elsie" panose="02000000000000000000" charset="0"/>
              </a:rPr>
              <a:t>Nhân viên kho</a:t>
            </a:r>
            <a:endParaRPr kumimoji="1" lang="en-US" altLang="zh-CN" sz="3600" spc="600" dirty="0">
              <a:solidFill>
                <a:srgbClr val="65A1BD"/>
              </a:solidFill>
              <a:ea typeface="Elsie" panose="02000000000000000000" charset="0"/>
            </a:endParaRPr>
          </a:p>
        </p:txBody>
      </p:sp>
      <p:sp>
        <p:nvSpPr>
          <p:cNvPr id="18" name="Rectangle 1"/>
          <p:cNvSpPr>
            <a:spLocks noChangeArrowheads="1"/>
          </p:cNvSpPr>
          <p:nvPr/>
        </p:nvSpPr>
        <p:spPr bwMode="auto">
          <a:xfrm>
            <a:off x="685060" y="1426603"/>
            <a:ext cx="74654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vi-VN"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Sơ đồ Use-Case</a:t>
            </a:r>
            <a:r>
              <a:rPr kumimoji="0" lang="en-US"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a:t>
            </a:r>
            <a:endParaRPr kumimoji="0" lang="en-US" altLang="en-US" sz="2000" b="0" i="0" u="none" strike="noStrike" cap="none" normalizeH="0" baseline="0">
              <a:ln>
                <a:noFill/>
              </a:ln>
              <a:solidFill>
                <a:schemeClr val="tx1"/>
              </a:solidFill>
              <a:effectLst/>
            </a:endParaRPr>
          </a:p>
        </p:txBody>
      </p:sp>
      <p:pic>
        <p:nvPicPr>
          <p:cNvPr id="2" name="Picture 1" descr="A diagram of a flowchart&#10;&#10;Description automatically generated">
            <a:extLst>
              <a:ext uri="{FF2B5EF4-FFF2-40B4-BE49-F238E27FC236}">
                <a16:creationId xmlns:a16="http://schemas.microsoft.com/office/drawing/2014/main" xmlns="" id="{FD042202-66A3-AB10-73D9-F7BF76244230}"/>
              </a:ext>
            </a:extLst>
          </p:cNvPr>
          <p:cNvPicPr>
            <a:picLocks noChangeAspect="1"/>
          </p:cNvPicPr>
          <p:nvPr/>
        </p:nvPicPr>
        <p:blipFill>
          <a:blip r:embed="rId4"/>
          <a:stretch>
            <a:fillRect/>
          </a:stretch>
        </p:blipFill>
        <p:spPr>
          <a:xfrm>
            <a:off x="2716307" y="884417"/>
            <a:ext cx="7467599" cy="5259495"/>
          </a:xfrm>
          <a:prstGeom prst="rect">
            <a:avLst/>
          </a:prstGeom>
        </p:spPr>
      </p:pic>
    </p:spTree>
    <p:extLst>
      <p:ext uri="{BB962C8B-B14F-4D97-AF65-F5344CB8AC3E}">
        <p14:creationId xmlns:p14="http://schemas.microsoft.com/office/powerpoint/2010/main" val="26618338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750"/>
                                        <p:tgtEl>
                                          <p:spTgt spid="16">
                                            <p:txEl>
                                              <p:pRg st="0" end="0"/>
                                            </p:txEl>
                                          </p:spTgt>
                                        </p:tgtEl>
                                      </p:cBhvr>
                                    </p:animEffect>
                                    <p:anim calcmode="lin" valueType="num">
                                      <p:cBhvr>
                                        <p:cTn id="14" dur="75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9">
            <a:extLst>
              <a:ext uri="{FF2B5EF4-FFF2-40B4-BE49-F238E27FC236}">
                <a16:creationId xmlns:a16="http://schemas.microsoft.com/office/drawing/2014/main" xmlns="" id="{C40E25D4-8BD9-AC11-499C-612A4BA9A7F0}"/>
              </a:ext>
            </a:extLst>
          </p:cNvPr>
          <p:cNvGrpSpPr/>
          <p:nvPr/>
        </p:nvGrpSpPr>
        <p:grpSpPr>
          <a:xfrm>
            <a:off x="-1" y="0"/>
            <a:ext cx="12192002" cy="6858000"/>
            <a:chOff x="-1" y="0"/>
            <a:chExt cx="12192002" cy="6858000"/>
          </a:xfrm>
        </p:grpSpPr>
        <p:grpSp>
          <p:nvGrpSpPr>
            <p:cNvPr id="3" name="组合 10">
              <a:extLst>
                <a:ext uri="{FF2B5EF4-FFF2-40B4-BE49-F238E27FC236}">
                  <a16:creationId xmlns:a16="http://schemas.microsoft.com/office/drawing/2014/main" xmlns="" id="{C3E72002-0064-3C8C-B920-A6E6F71B1BEE}"/>
                </a:ext>
              </a:extLst>
            </p:cNvPr>
            <p:cNvGrpSpPr/>
            <p:nvPr/>
          </p:nvGrpSpPr>
          <p:grpSpPr>
            <a:xfrm>
              <a:off x="-1" y="0"/>
              <a:ext cx="12192002" cy="6858000"/>
              <a:chOff x="-1" y="0"/>
              <a:chExt cx="12192002" cy="6858000"/>
            </a:xfrm>
          </p:grpSpPr>
          <p:pic>
            <p:nvPicPr>
              <p:cNvPr id="5" name="图片 12">
                <a:extLst>
                  <a:ext uri="{FF2B5EF4-FFF2-40B4-BE49-F238E27FC236}">
                    <a16:creationId xmlns:a16="http://schemas.microsoft.com/office/drawing/2014/main" xmlns="" id="{1ABF5A79-B300-CC36-E0BD-4A11715AB7A6}"/>
                  </a:ext>
                </a:extLst>
              </p:cNvPr>
              <p:cNvPicPr>
                <a:picLocks noChangeAspect="1"/>
              </p:cNvPicPr>
              <p:nvPr/>
            </p:nvPicPr>
            <p:blipFill rotWithShape="1">
              <a:blip r:embed="rId2">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6" name="矩形 13">
                <a:extLst>
                  <a:ext uri="{FF2B5EF4-FFF2-40B4-BE49-F238E27FC236}">
                    <a16:creationId xmlns:a16="http://schemas.microsoft.com/office/drawing/2014/main" xmlns="" id="{448CE645-B24E-E2A8-58B2-08BDD48041D0}"/>
                  </a:ext>
                </a:extLst>
              </p:cNvPr>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 name="直接连接符 11">
              <a:extLst>
                <a:ext uri="{FF2B5EF4-FFF2-40B4-BE49-F238E27FC236}">
                  <a16:creationId xmlns:a16="http://schemas.microsoft.com/office/drawing/2014/main" xmlns="" id="{2A32D58D-06B8-2FB8-954F-8EB74A3A30EF}"/>
                </a:ext>
              </a:extLst>
            </p:cNvPr>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aphicFrame>
        <p:nvGraphicFramePr>
          <p:cNvPr id="8" name="Table 7">
            <a:extLst>
              <a:ext uri="{FF2B5EF4-FFF2-40B4-BE49-F238E27FC236}">
                <a16:creationId xmlns:a16="http://schemas.microsoft.com/office/drawing/2014/main" xmlns="" id="{7E2ED6B4-9B5C-FA14-9A8A-7FE93F3803BF}"/>
              </a:ext>
            </a:extLst>
          </p:cNvPr>
          <p:cNvGraphicFramePr>
            <a:graphicFrameLocks noGrp="1"/>
          </p:cNvGraphicFramePr>
          <p:nvPr>
            <p:extLst>
              <p:ext uri="{D42A27DB-BD31-4B8C-83A1-F6EECF244321}">
                <p14:modId xmlns:p14="http://schemas.microsoft.com/office/powerpoint/2010/main" val="1527792564"/>
              </p:ext>
            </p:extLst>
          </p:nvPr>
        </p:nvGraphicFramePr>
        <p:xfrm>
          <a:off x="241069" y="1232386"/>
          <a:ext cx="11675627" cy="5350553"/>
        </p:xfrm>
        <a:graphic>
          <a:graphicData uri="http://schemas.openxmlformats.org/drawingml/2006/table">
            <a:tbl>
              <a:tblPr firstRow="1" firstCol="1" bandRow="1">
                <a:tableStyleId>{2D5ABB26-0587-4C30-8999-92F81FD0307C}</a:tableStyleId>
              </a:tblPr>
              <a:tblGrid>
                <a:gridCol w="1637576">
                  <a:extLst>
                    <a:ext uri="{9D8B030D-6E8A-4147-A177-3AD203B41FA5}">
                      <a16:colId xmlns:a16="http://schemas.microsoft.com/office/drawing/2014/main" xmlns="" val="3110754217"/>
                    </a:ext>
                  </a:extLst>
                </a:gridCol>
                <a:gridCol w="10038051">
                  <a:extLst>
                    <a:ext uri="{9D8B030D-6E8A-4147-A177-3AD203B41FA5}">
                      <a16:colId xmlns:a16="http://schemas.microsoft.com/office/drawing/2014/main" xmlns="" val="3819897009"/>
                    </a:ext>
                  </a:extLst>
                </a:gridCol>
              </a:tblGrid>
              <a:tr h="314364">
                <a:tc>
                  <a:txBody>
                    <a:bodyPr/>
                    <a:lstStyle/>
                    <a:p>
                      <a:pPr algn="ctr">
                        <a:lnSpc>
                          <a:spcPct val="107000"/>
                        </a:lnSpc>
                        <a:spcAft>
                          <a:spcPts val="800"/>
                        </a:spcAft>
                      </a:pPr>
                      <a:r>
                        <a:rPr lang="vi-VN" sz="1800" kern="100">
                          <a:effectLst/>
                        </a:rPr>
                        <a:t>Use-Case</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vi-VN" sz="1800" kern="100">
                          <a:effectLst/>
                        </a:rPr>
                        <a:t>Nội Dung</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886906582"/>
                  </a:ext>
                </a:extLst>
              </a:tr>
              <a:tr h="445478">
                <a:tc>
                  <a:txBody>
                    <a:bodyPr/>
                    <a:lstStyle/>
                    <a:p>
                      <a:pPr algn="ctr">
                        <a:lnSpc>
                          <a:spcPct val="107000"/>
                        </a:lnSpc>
                        <a:spcAft>
                          <a:spcPts val="800"/>
                        </a:spcAft>
                      </a:pPr>
                      <a:r>
                        <a:rPr lang="vi-VN" sz="1800" kern="100">
                          <a:effectLst/>
                        </a:rPr>
                        <a:t>Tên Use_Case</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800" kern="100">
                          <a:effectLst/>
                        </a:rPr>
                        <a:t>Tra cứu sản phẩm</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48738680"/>
                  </a:ext>
                </a:extLst>
              </a:tr>
              <a:tr h="445478">
                <a:tc>
                  <a:txBody>
                    <a:bodyPr/>
                    <a:lstStyle/>
                    <a:p>
                      <a:pPr algn="ctr">
                        <a:lnSpc>
                          <a:spcPct val="107000"/>
                        </a:lnSpc>
                        <a:spcAft>
                          <a:spcPts val="800"/>
                        </a:spcAft>
                      </a:pPr>
                      <a:r>
                        <a:rPr lang="vi-VN" sz="1800" kern="100">
                          <a:effectLst/>
                        </a:rPr>
                        <a:t>Mô tả</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800" kern="100">
                          <a:effectLst/>
                        </a:rPr>
                        <a:t>Use-Case cho phép nhân viên tìm kiếm sản phẩm mong muốn. </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195738065"/>
                  </a:ext>
                </a:extLst>
              </a:tr>
              <a:tr h="628727">
                <a:tc>
                  <a:txBody>
                    <a:bodyPr/>
                    <a:lstStyle/>
                    <a:p>
                      <a:pPr algn="ctr">
                        <a:lnSpc>
                          <a:spcPct val="107000"/>
                        </a:lnSpc>
                        <a:spcAft>
                          <a:spcPts val="800"/>
                        </a:spcAft>
                      </a:pPr>
                      <a:r>
                        <a:rPr lang="vi-VN" sz="1800" kern="100">
                          <a:effectLst/>
                        </a:rPr>
                        <a:t>Điều kiện kích hoạt</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800" kern="100">
                          <a:effectLst/>
                        </a:rPr>
                        <a:t>Khi được chọn từ mục Tra cứu sản phẩm từ Use-Case Quản lý sản phẩm.</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925663601"/>
                  </a:ext>
                </a:extLst>
              </a:tr>
              <a:tr h="628727">
                <a:tc>
                  <a:txBody>
                    <a:bodyPr/>
                    <a:lstStyle/>
                    <a:p>
                      <a:pPr algn="ctr">
                        <a:lnSpc>
                          <a:spcPct val="107000"/>
                        </a:lnSpc>
                        <a:spcAft>
                          <a:spcPts val="800"/>
                        </a:spcAft>
                      </a:pPr>
                      <a:r>
                        <a:rPr lang="vi-VN" sz="1800" kern="100">
                          <a:effectLst/>
                        </a:rPr>
                        <a:t>Tiền điều kiện</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800" kern="100">
                          <a:effectLst/>
                        </a:rPr>
                        <a:t>Được chọn từ mục Tra cứu sản phẩm từ Use-Case Quản lý sản phẩm.</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384119778"/>
                  </a:ext>
                </a:extLst>
              </a:tr>
              <a:tr h="628727">
                <a:tc>
                  <a:txBody>
                    <a:bodyPr/>
                    <a:lstStyle/>
                    <a:p>
                      <a:pPr algn="ctr">
                        <a:lnSpc>
                          <a:spcPct val="107000"/>
                        </a:lnSpc>
                        <a:spcAft>
                          <a:spcPts val="800"/>
                        </a:spcAft>
                      </a:pPr>
                      <a:r>
                        <a:rPr lang="vi-VN" sz="1800" kern="100">
                          <a:effectLst/>
                        </a:rPr>
                        <a:t>Hậu điều kiện</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800" kern="100">
                          <a:effectLst/>
                        </a:rPr>
                        <a:t> </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103536062"/>
                  </a:ext>
                </a:extLst>
              </a:tr>
              <a:tr h="1488809">
                <a:tc>
                  <a:txBody>
                    <a:bodyPr/>
                    <a:lstStyle/>
                    <a:p>
                      <a:pPr algn="ctr">
                        <a:lnSpc>
                          <a:spcPct val="107000"/>
                        </a:lnSpc>
                        <a:spcAft>
                          <a:spcPts val="800"/>
                        </a:spcAft>
                      </a:pPr>
                      <a:r>
                        <a:rPr lang="vi-VN" sz="1800" kern="100">
                          <a:effectLst/>
                        </a:rPr>
                        <a:t>Luồng sự kiện chính</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800" kern="100">
                          <a:effectLst/>
                        </a:rPr>
                        <a:t>Giao diện làm việc được sẽ hiển thị tên các cột thông tin của sản phẩm.</a:t>
                      </a:r>
                      <a:endParaRPr lang="en-US" sz="1800" kern="100">
                        <a:effectLst/>
                      </a:endParaRPr>
                    </a:p>
                    <a:p>
                      <a:pPr marL="342900" lvl="0" indent="-342900">
                        <a:lnSpc>
                          <a:spcPct val="107000"/>
                        </a:lnSpc>
                        <a:buFont typeface="+mj-lt"/>
                        <a:buAutoNum type="arabicPeriod"/>
                      </a:pPr>
                      <a:r>
                        <a:rPr lang="vi-VN" sz="1800" kern="100">
                          <a:effectLst/>
                        </a:rPr>
                        <a:t>Khi nhập vào dữ liệu của bất kì cột nào và ấn nút tìm kiếm thì sẽ hiện ra danh sách sản phẩm liên quan đến dữ liệu đã nhập. Nếu không tồn tại sẽ hiện ra danh sách rỗng.</a:t>
                      </a:r>
                      <a:endParaRPr lang="en-US" sz="1800" kern="100">
                        <a:effectLst/>
                      </a:endParaRPr>
                    </a:p>
                    <a:p>
                      <a:pPr marL="342900" lvl="0" indent="-342900">
                        <a:lnSpc>
                          <a:spcPct val="107000"/>
                        </a:lnSpc>
                        <a:spcAft>
                          <a:spcPts val="800"/>
                        </a:spcAft>
                        <a:buFont typeface="+mj-lt"/>
                        <a:buAutoNum type="arabicPeriod"/>
                      </a:pPr>
                      <a:r>
                        <a:rPr lang="vi-VN" sz="1800" kern="100">
                          <a:effectLst/>
                        </a:rPr>
                        <a:t>Nếu không nhập dữ liệu mà ấn tìm kiếm thì thông báo yêu cầu nhập thông tin cần thiết.</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86289538"/>
                  </a:ext>
                </a:extLst>
              </a:tr>
              <a:tr h="628727">
                <a:tc>
                  <a:txBody>
                    <a:bodyPr/>
                    <a:lstStyle/>
                    <a:p>
                      <a:pPr algn="ctr">
                        <a:lnSpc>
                          <a:spcPct val="107000"/>
                        </a:lnSpc>
                        <a:spcAft>
                          <a:spcPts val="800"/>
                        </a:spcAft>
                      </a:pPr>
                      <a:r>
                        <a:rPr lang="vi-VN" sz="1800" kern="100">
                          <a:effectLst/>
                        </a:rPr>
                        <a:t>Luồng sự kiện phụ</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800" kern="100">
                          <a:effectLst/>
                        </a:rPr>
                        <a:t> </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578538031"/>
                  </a:ext>
                </a:extLst>
              </a:tr>
            </a:tbl>
          </a:graphicData>
        </a:graphic>
      </p:graphicFrame>
      <p:sp>
        <p:nvSpPr>
          <p:cNvPr id="9" name="矩形 1">
            <a:extLst>
              <a:ext uri="{FF2B5EF4-FFF2-40B4-BE49-F238E27FC236}">
                <a16:creationId xmlns:a16="http://schemas.microsoft.com/office/drawing/2014/main" xmlns="" id="{69F841A0-CC4E-1612-53CE-5A04F85B706B}"/>
              </a:ext>
            </a:extLst>
          </p:cNvPr>
          <p:cNvSpPr/>
          <p:nvPr/>
        </p:nvSpPr>
        <p:spPr>
          <a:xfrm>
            <a:off x="3368276" y="367704"/>
            <a:ext cx="5455446" cy="646331"/>
          </a:xfrm>
          <a:prstGeom prst="rect">
            <a:avLst/>
          </a:prstGeom>
        </p:spPr>
        <p:txBody>
          <a:bodyPr wrap="square">
            <a:spAutoFit/>
          </a:bodyPr>
          <a:lstStyle/>
          <a:p>
            <a:pPr algn="ctr"/>
            <a:r>
              <a:rPr kumimoji="1" lang="vi-VN" altLang="zh-CN" sz="3600" spc="600">
                <a:solidFill>
                  <a:srgbClr val="65A1BD"/>
                </a:solidFill>
                <a:ea typeface="Elsie" panose="02000000000000000000" charset="0"/>
              </a:rPr>
              <a:t>Nhân viên kho</a:t>
            </a:r>
            <a:endParaRPr kumimoji="1" lang="en-US" altLang="zh-CN" sz="3600" spc="600">
              <a:solidFill>
                <a:srgbClr val="65A1BD"/>
              </a:solidFill>
              <a:ea typeface="Elsie" panose="02000000000000000000" charset="0"/>
            </a:endParaRPr>
          </a:p>
        </p:txBody>
      </p:sp>
    </p:spTree>
    <p:extLst>
      <p:ext uri="{BB962C8B-B14F-4D97-AF65-F5344CB8AC3E}">
        <p14:creationId xmlns:p14="http://schemas.microsoft.com/office/powerpoint/2010/main" val="31113417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750"/>
                                        <p:tgtEl>
                                          <p:spTgt spid="9">
                                            <p:txEl>
                                              <p:pRg st="0" end="0"/>
                                            </p:txEl>
                                          </p:spTgt>
                                        </p:tgtEl>
                                      </p:cBhvr>
                                    </p:animEffect>
                                    <p:anim calcmode="lin" valueType="num">
                                      <p:cBhvr>
                                        <p:cTn id="8" dur="75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75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502024" y="-430306"/>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14" name="矩形 13"/>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254977" y="1252294"/>
            <a:ext cx="11605846" cy="5086960"/>
            <a:chOff x="6459260" y="1628712"/>
            <a:chExt cx="5022149" cy="4695583"/>
          </a:xfrm>
        </p:grpSpPr>
        <p:sp>
          <p:nvSpPr>
            <p:cNvPr id="6" name="Freeform 12"/>
            <p:cNvSpPr/>
            <p:nvPr/>
          </p:nvSpPr>
          <p:spPr bwMode="auto">
            <a:xfrm>
              <a:off x="6459260" y="162871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sp>
          <p:nvSpPr>
            <p:cNvPr id="7" name="Freeform 12"/>
            <p:cNvSpPr/>
            <p:nvPr/>
          </p:nvSpPr>
          <p:spPr bwMode="auto">
            <a:xfrm flipH="1" flipV="1">
              <a:off x="10952771" y="579407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grpSp>
      <p:sp>
        <p:nvSpPr>
          <p:cNvPr id="16" name="矩形 1"/>
          <p:cNvSpPr/>
          <p:nvPr/>
        </p:nvSpPr>
        <p:spPr>
          <a:xfrm>
            <a:off x="3282012" y="88722"/>
            <a:ext cx="5455446" cy="646331"/>
          </a:xfrm>
          <a:prstGeom prst="rect">
            <a:avLst/>
          </a:prstGeom>
        </p:spPr>
        <p:txBody>
          <a:bodyPr wrap="square">
            <a:spAutoFit/>
          </a:bodyPr>
          <a:lstStyle/>
          <a:p>
            <a:r>
              <a:rPr kumimoji="1" lang="vi-VN" altLang="zh-CN" sz="3600" spc="600" dirty="0">
                <a:solidFill>
                  <a:srgbClr val="65A1BD"/>
                </a:solidFill>
                <a:ea typeface="Elsie" panose="02000000000000000000" charset="0"/>
              </a:rPr>
              <a:t>Nhân viên kho</a:t>
            </a:r>
            <a:endParaRPr kumimoji="1" lang="en-US" altLang="zh-CN" sz="3600" spc="600" dirty="0">
              <a:solidFill>
                <a:srgbClr val="65A1BD"/>
              </a:solidFill>
              <a:ea typeface="Elsie" panose="02000000000000000000" charset="0"/>
            </a:endParaRPr>
          </a:p>
        </p:txBody>
      </p:sp>
      <p:sp>
        <p:nvSpPr>
          <p:cNvPr id="18" name="Rectangle 1"/>
          <p:cNvSpPr>
            <a:spLocks noChangeArrowheads="1"/>
          </p:cNvSpPr>
          <p:nvPr/>
        </p:nvSpPr>
        <p:spPr bwMode="auto">
          <a:xfrm>
            <a:off x="685060" y="1426603"/>
            <a:ext cx="74654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vi-VN"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Sơ đồ Use-Case</a:t>
            </a:r>
            <a:r>
              <a:rPr kumimoji="0" lang="en-US"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a:t>
            </a:r>
            <a:endParaRPr kumimoji="0" lang="en-US" altLang="en-US" sz="2000" b="0" i="0" u="none" strike="noStrike" cap="none" normalizeH="0" baseline="0">
              <a:ln>
                <a:noFill/>
              </a:ln>
              <a:solidFill>
                <a:schemeClr val="tx1"/>
              </a:solidFill>
              <a:effectLst/>
            </a:endParaRPr>
          </a:p>
        </p:txBody>
      </p:sp>
      <p:pic>
        <p:nvPicPr>
          <p:cNvPr id="3" name="Picture 2" descr="A diagram of a diagram&#10;&#10;Description automatically generated">
            <a:extLst>
              <a:ext uri="{FF2B5EF4-FFF2-40B4-BE49-F238E27FC236}">
                <a16:creationId xmlns:a16="http://schemas.microsoft.com/office/drawing/2014/main" xmlns="" id="{E0C6BEAC-8844-B007-D7A6-7824176EA7BB}"/>
              </a:ext>
            </a:extLst>
          </p:cNvPr>
          <p:cNvPicPr>
            <a:picLocks noChangeAspect="1"/>
          </p:cNvPicPr>
          <p:nvPr/>
        </p:nvPicPr>
        <p:blipFill>
          <a:blip r:embed="rId4"/>
          <a:stretch>
            <a:fillRect/>
          </a:stretch>
        </p:blipFill>
        <p:spPr>
          <a:xfrm>
            <a:off x="2312895" y="1730829"/>
            <a:ext cx="7234517" cy="4131448"/>
          </a:xfrm>
          <a:prstGeom prst="rect">
            <a:avLst/>
          </a:prstGeom>
        </p:spPr>
      </p:pic>
    </p:spTree>
    <p:extLst>
      <p:ext uri="{BB962C8B-B14F-4D97-AF65-F5344CB8AC3E}">
        <p14:creationId xmlns:p14="http://schemas.microsoft.com/office/powerpoint/2010/main" val="9711887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750"/>
                                        <p:tgtEl>
                                          <p:spTgt spid="16">
                                            <p:txEl>
                                              <p:pRg st="0" end="0"/>
                                            </p:txEl>
                                          </p:spTgt>
                                        </p:tgtEl>
                                      </p:cBhvr>
                                    </p:animEffect>
                                    <p:anim calcmode="lin" valueType="num">
                                      <p:cBhvr>
                                        <p:cTn id="14" dur="75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9">
            <a:extLst>
              <a:ext uri="{FF2B5EF4-FFF2-40B4-BE49-F238E27FC236}">
                <a16:creationId xmlns:a16="http://schemas.microsoft.com/office/drawing/2014/main" xmlns="" id="{C40E25D4-8BD9-AC11-499C-612A4BA9A7F0}"/>
              </a:ext>
            </a:extLst>
          </p:cNvPr>
          <p:cNvGrpSpPr/>
          <p:nvPr/>
        </p:nvGrpSpPr>
        <p:grpSpPr>
          <a:xfrm>
            <a:off x="-1" y="0"/>
            <a:ext cx="12192002" cy="6858000"/>
            <a:chOff x="-1" y="0"/>
            <a:chExt cx="12192002" cy="6858000"/>
          </a:xfrm>
        </p:grpSpPr>
        <p:grpSp>
          <p:nvGrpSpPr>
            <p:cNvPr id="3" name="组合 10">
              <a:extLst>
                <a:ext uri="{FF2B5EF4-FFF2-40B4-BE49-F238E27FC236}">
                  <a16:creationId xmlns:a16="http://schemas.microsoft.com/office/drawing/2014/main" xmlns="" id="{C3E72002-0064-3C8C-B920-A6E6F71B1BEE}"/>
                </a:ext>
              </a:extLst>
            </p:cNvPr>
            <p:cNvGrpSpPr/>
            <p:nvPr/>
          </p:nvGrpSpPr>
          <p:grpSpPr>
            <a:xfrm>
              <a:off x="-1" y="0"/>
              <a:ext cx="12192002" cy="6858000"/>
              <a:chOff x="-1" y="0"/>
              <a:chExt cx="12192002" cy="6858000"/>
            </a:xfrm>
          </p:grpSpPr>
          <p:pic>
            <p:nvPicPr>
              <p:cNvPr id="5" name="图片 12">
                <a:extLst>
                  <a:ext uri="{FF2B5EF4-FFF2-40B4-BE49-F238E27FC236}">
                    <a16:creationId xmlns:a16="http://schemas.microsoft.com/office/drawing/2014/main" xmlns="" id="{1ABF5A79-B300-CC36-E0BD-4A11715AB7A6}"/>
                  </a:ext>
                </a:extLst>
              </p:cNvPr>
              <p:cNvPicPr>
                <a:picLocks noChangeAspect="1"/>
              </p:cNvPicPr>
              <p:nvPr/>
            </p:nvPicPr>
            <p:blipFill rotWithShape="1">
              <a:blip r:embed="rId2">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6" name="矩形 13">
                <a:extLst>
                  <a:ext uri="{FF2B5EF4-FFF2-40B4-BE49-F238E27FC236}">
                    <a16:creationId xmlns:a16="http://schemas.microsoft.com/office/drawing/2014/main" xmlns="" id="{448CE645-B24E-E2A8-58B2-08BDD48041D0}"/>
                  </a:ext>
                </a:extLst>
              </p:cNvPr>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 name="直接连接符 11">
              <a:extLst>
                <a:ext uri="{FF2B5EF4-FFF2-40B4-BE49-F238E27FC236}">
                  <a16:creationId xmlns:a16="http://schemas.microsoft.com/office/drawing/2014/main" xmlns="" id="{2A32D58D-06B8-2FB8-954F-8EB74A3A30EF}"/>
                </a:ext>
              </a:extLst>
            </p:cNvPr>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aphicFrame>
        <p:nvGraphicFramePr>
          <p:cNvPr id="8" name="Table 7">
            <a:extLst>
              <a:ext uri="{FF2B5EF4-FFF2-40B4-BE49-F238E27FC236}">
                <a16:creationId xmlns:a16="http://schemas.microsoft.com/office/drawing/2014/main" xmlns="" id="{7E2ED6B4-9B5C-FA14-9A8A-7FE93F3803BF}"/>
              </a:ext>
            </a:extLst>
          </p:cNvPr>
          <p:cNvGraphicFramePr>
            <a:graphicFrameLocks noGrp="1"/>
          </p:cNvGraphicFramePr>
          <p:nvPr>
            <p:extLst>
              <p:ext uri="{D42A27DB-BD31-4B8C-83A1-F6EECF244321}">
                <p14:modId xmlns:p14="http://schemas.microsoft.com/office/powerpoint/2010/main" val="502612960"/>
              </p:ext>
            </p:extLst>
          </p:nvPr>
        </p:nvGraphicFramePr>
        <p:xfrm>
          <a:off x="275303" y="1120138"/>
          <a:ext cx="11641394" cy="5583644"/>
        </p:xfrm>
        <a:graphic>
          <a:graphicData uri="http://schemas.openxmlformats.org/drawingml/2006/table">
            <a:tbl>
              <a:tblPr firstRow="1" firstCol="1" bandRow="1">
                <a:tableStyleId>{2D5ABB26-0587-4C30-8999-92F81FD0307C}</a:tableStyleId>
              </a:tblPr>
              <a:tblGrid>
                <a:gridCol w="1632775">
                  <a:extLst>
                    <a:ext uri="{9D8B030D-6E8A-4147-A177-3AD203B41FA5}">
                      <a16:colId xmlns:a16="http://schemas.microsoft.com/office/drawing/2014/main" xmlns="" val="3110754217"/>
                    </a:ext>
                  </a:extLst>
                </a:gridCol>
                <a:gridCol w="10008619">
                  <a:extLst>
                    <a:ext uri="{9D8B030D-6E8A-4147-A177-3AD203B41FA5}">
                      <a16:colId xmlns:a16="http://schemas.microsoft.com/office/drawing/2014/main" xmlns="" val="3819897009"/>
                    </a:ext>
                  </a:extLst>
                </a:gridCol>
              </a:tblGrid>
              <a:tr h="233014">
                <a:tc>
                  <a:txBody>
                    <a:bodyPr/>
                    <a:lstStyle/>
                    <a:p>
                      <a:pPr algn="ctr">
                        <a:lnSpc>
                          <a:spcPct val="107000"/>
                        </a:lnSpc>
                        <a:spcAft>
                          <a:spcPts val="800"/>
                        </a:spcAft>
                      </a:pPr>
                      <a:r>
                        <a:rPr lang="vi-VN" sz="1850" kern="100">
                          <a:effectLst/>
                        </a:rPr>
                        <a:t>Use-Case</a:t>
                      </a:r>
                      <a:endParaRPr lang="en-US" sz="185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vi-VN" sz="1850" kern="100">
                          <a:effectLst/>
                        </a:rPr>
                        <a:t>Nội Dung</a:t>
                      </a:r>
                      <a:endParaRPr lang="en-US" sz="185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886906582"/>
                  </a:ext>
                </a:extLst>
              </a:tr>
              <a:tr h="478358">
                <a:tc>
                  <a:txBody>
                    <a:bodyPr/>
                    <a:lstStyle/>
                    <a:p>
                      <a:pPr algn="ctr">
                        <a:lnSpc>
                          <a:spcPct val="107000"/>
                        </a:lnSpc>
                        <a:spcAft>
                          <a:spcPts val="800"/>
                        </a:spcAft>
                      </a:pPr>
                      <a:r>
                        <a:rPr lang="vi-VN" sz="1850" kern="100">
                          <a:effectLst/>
                        </a:rPr>
                        <a:t>Tên Use_Case</a:t>
                      </a:r>
                      <a:endParaRPr lang="en-US" sz="185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850" kern="100">
                          <a:effectLst/>
                        </a:rPr>
                        <a:t>Nhập hàng cho sản phẩm</a:t>
                      </a:r>
                      <a:endParaRPr lang="en-US" sz="185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48738680"/>
                  </a:ext>
                </a:extLst>
              </a:tr>
              <a:tr h="478358">
                <a:tc>
                  <a:txBody>
                    <a:bodyPr/>
                    <a:lstStyle/>
                    <a:p>
                      <a:pPr algn="ctr">
                        <a:lnSpc>
                          <a:spcPct val="107000"/>
                        </a:lnSpc>
                        <a:spcAft>
                          <a:spcPts val="800"/>
                        </a:spcAft>
                      </a:pPr>
                      <a:r>
                        <a:rPr lang="vi-VN" sz="1850" kern="100">
                          <a:effectLst/>
                        </a:rPr>
                        <a:t>Mô tả</a:t>
                      </a:r>
                      <a:endParaRPr lang="en-US" sz="185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850" kern="100">
                          <a:effectLst/>
                        </a:rPr>
                        <a:t>Use-Case cho phép nhân viên tìm kiếm và xem thông tin sản phẩm để liên lạc với nhà phân phối khi sản phẩm hết hàng. </a:t>
                      </a:r>
                      <a:endParaRPr lang="en-US" sz="185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195738065"/>
                  </a:ext>
                </a:extLst>
              </a:tr>
              <a:tr h="478358">
                <a:tc>
                  <a:txBody>
                    <a:bodyPr/>
                    <a:lstStyle/>
                    <a:p>
                      <a:pPr algn="ctr">
                        <a:lnSpc>
                          <a:spcPct val="107000"/>
                        </a:lnSpc>
                        <a:spcAft>
                          <a:spcPts val="800"/>
                        </a:spcAft>
                      </a:pPr>
                      <a:r>
                        <a:rPr lang="vi-VN" sz="1850" kern="100">
                          <a:effectLst/>
                        </a:rPr>
                        <a:t>Điều kiện kích hoạt</a:t>
                      </a:r>
                      <a:endParaRPr lang="en-US" sz="185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850" kern="100">
                          <a:effectLst/>
                        </a:rPr>
                        <a:t>Khi được chọn từ mục Quản lý sản phẩm từ Use-Case Quản lý kho.</a:t>
                      </a:r>
                      <a:endParaRPr lang="en-US" sz="185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925663601"/>
                  </a:ext>
                </a:extLst>
              </a:tr>
              <a:tr h="478358">
                <a:tc>
                  <a:txBody>
                    <a:bodyPr/>
                    <a:lstStyle/>
                    <a:p>
                      <a:pPr algn="ctr">
                        <a:lnSpc>
                          <a:spcPct val="107000"/>
                        </a:lnSpc>
                        <a:spcAft>
                          <a:spcPts val="800"/>
                        </a:spcAft>
                      </a:pPr>
                      <a:r>
                        <a:rPr lang="vi-VN" sz="1850" kern="100">
                          <a:effectLst/>
                        </a:rPr>
                        <a:t>Tiền điều kiện</a:t>
                      </a:r>
                      <a:endParaRPr lang="en-US" sz="185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850" kern="100">
                          <a:effectLst/>
                        </a:rPr>
                        <a:t>Được chọn từ mục Quản lý sản phẩm từ Use-Case Quản lý kho.</a:t>
                      </a:r>
                      <a:endParaRPr lang="en-US" sz="185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384119778"/>
                  </a:ext>
                </a:extLst>
              </a:tr>
              <a:tr h="478358">
                <a:tc>
                  <a:txBody>
                    <a:bodyPr/>
                    <a:lstStyle/>
                    <a:p>
                      <a:pPr algn="ctr">
                        <a:lnSpc>
                          <a:spcPct val="107000"/>
                        </a:lnSpc>
                        <a:spcAft>
                          <a:spcPts val="800"/>
                        </a:spcAft>
                      </a:pPr>
                      <a:r>
                        <a:rPr lang="vi-VN" sz="1850" kern="100">
                          <a:effectLst/>
                        </a:rPr>
                        <a:t>Hậu điều kiện</a:t>
                      </a:r>
                      <a:endParaRPr lang="en-US" sz="185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850" kern="100">
                          <a:effectLst/>
                        </a:rPr>
                        <a:t> </a:t>
                      </a:r>
                      <a:endParaRPr lang="en-US" sz="185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103536062"/>
                  </a:ext>
                </a:extLst>
              </a:tr>
              <a:tr h="1598694">
                <a:tc>
                  <a:txBody>
                    <a:bodyPr/>
                    <a:lstStyle/>
                    <a:p>
                      <a:pPr algn="ctr">
                        <a:lnSpc>
                          <a:spcPct val="107000"/>
                        </a:lnSpc>
                        <a:spcAft>
                          <a:spcPts val="800"/>
                        </a:spcAft>
                      </a:pPr>
                      <a:r>
                        <a:rPr lang="vi-VN" sz="1850" kern="100">
                          <a:effectLst/>
                        </a:rPr>
                        <a:t>Luồng sự kiện chính</a:t>
                      </a:r>
                      <a:endParaRPr lang="en-US" sz="185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850" kern="100">
                          <a:effectLst/>
                        </a:rPr>
                        <a:t>Giao diện làm việc được sẽ hiển thị tên các cột thông tin của sản phẩm.</a:t>
                      </a:r>
                      <a:endParaRPr lang="en-US" sz="1850" kern="100">
                        <a:effectLst/>
                      </a:endParaRPr>
                    </a:p>
                    <a:p>
                      <a:pPr marL="342900" lvl="0" indent="-342900">
                        <a:lnSpc>
                          <a:spcPct val="107000"/>
                        </a:lnSpc>
                        <a:buFont typeface="+mj-lt"/>
                        <a:buAutoNum type="arabicPeriod"/>
                      </a:pPr>
                      <a:r>
                        <a:rPr lang="vi-VN" sz="1850" kern="100">
                          <a:effectLst/>
                        </a:rPr>
                        <a:t>Khi nhập vào dữ liệu của bất kì cột nào và ấn nút tìm kiếm thì sẽ hiện ra danh sách sản phẩm liên quan đến dữ liệu đã nhập. Nếu không tồn tại sẽ hiện ra danh sách rỗng.</a:t>
                      </a:r>
                      <a:endParaRPr lang="en-US" sz="1850" kern="100">
                        <a:effectLst/>
                      </a:endParaRPr>
                    </a:p>
                    <a:p>
                      <a:pPr marL="342900" lvl="0" indent="-342900">
                        <a:lnSpc>
                          <a:spcPct val="107000"/>
                        </a:lnSpc>
                        <a:buFont typeface="+mj-lt"/>
                        <a:buAutoNum type="arabicPeriod"/>
                      </a:pPr>
                      <a:r>
                        <a:rPr lang="vi-VN" sz="1850" kern="100">
                          <a:effectLst/>
                        </a:rPr>
                        <a:t>Khi nhập thành công dữ liệu thì sẽ hiện thi thông tin sản phẩm cũng như là thông tin liên hệ như số điện thoại, gmail, địa chỉ, các ứng dụng mạng xã hội,...</a:t>
                      </a:r>
                      <a:endParaRPr lang="en-US" sz="1850" kern="100">
                        <a:effectLst/>
                      </a:endParaRPr>
                    </a:p>
                    <a:p>
                      <a:pPr marL="342900" lvl="0" indent="-342900">
                        <a:lnSpc>
                          <a:spcPct val="107000"/>
                        </a:lnSpc>
                        <a:spcAft>
                          <a:spcPts val="800"/>
                        </a:spcAft>
                        <a:buFont typeface="+mj-lt"/>
                        <a:buAutoNum type="arabicPeriod"/>
                      </a:pPr>
                      <a:r>
                        <a:rPr lang="vi-VN" sz="1850" kern="100">
                          <a:effectLst/>
                        </a:rPr>
                        <a:t>Nếu không nhập dữ liệu mà ấn tìm kiếm thì thông báo yêu cầu nhập thông tin cần thiết.</a:t>
                      </a:r>
                      <a:endParaRPr lang="en-US" sz="185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86289538"/>
                  </a:ext>
                </a:extLst>
              </a:tr>
              <a:tr h="478358">
                <a:tc>
                  <a:txBody>
                    <a:bodyPr/>
                    <a:lstStyle/>
                    <a:p>
                      <a:pPr algn="ctr">
                        <a:lnSpc>
                          <a:spcPct val="107000"/>
                        </a:lnSpc>
                        <a:spcAft>
                          <a:spcPts val="800"/>
                        </a:spcAft>
                      </a:pPr>
                      <a:r>
                        <a:rPr lang="vi-VN" sz="1850" kern="100">
                          <a:effectLst/>
                        </a:rPr>
                        <a:t>Luồng sự kiện phụ</a:t>
                      </a:r>
                      <a:endParaRPr lang="en-US" sz="185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850" kern="100">
                          <a:effectLst/>
                        </a:rPr>
                        <a:t> </a:t>
                      </a:r>
                      <a:endParaRPr lang="en-US" sz="185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578538031"/>
                  </a:ext>
                </a:extLst>
              </a:tr>
            </a:tbl>
          </a:graphicData>
        </a:graphic>
      </p:graphicFrame>
      <p:sp>
        <p:nvSpPr>
          <p:cNvPr id="9" name="矩形 1">
            <a:extLst>
              <a:ext uri="{FF2B5EF4-FFF2-40B4-BE49-F238E27FC236}">
                <a16:creationId xmlns:a16="http://schemas.microsoft.com/office/drawing/2014/main" xmlns="" id="{A4ED6AF2-1E9A-0E70-3103-D79B33D73E2D}"/>
              </a:ext>
            </a:extLst>
          </p:cNvPr>
          <p:cNvSpPr/>
          <p:nvPr/>
        </p:nvSpPr>
        <p:spPr>
          <a:xfrm>
            <a:off x="3368276" y="367704"/>
            <a:ext cx="5455446" cy="646331"/>
          </a:xfrm>
          <a:prstGeom prst="rect">
            <a:avLst/>
          </a:prstGeom>
        </p:spPr>
        <p:txBody>
          <a:bodyPr wrap="square">
            <a:spAutoFit/>
          </a:bodyPr>
          <a:lstStyle/>
          <a:p>
            <a:pPr algn="ctr"/>
            <a:r>
              <a:rPr kumimoji="1" lang="vi-VN" altLang="zh-CN" sz="3600" spc="600">
                <a:solidFill>
                  <a:srgbClr val="65A1BD"/>
                </a:solidFill>
                <a:ea typeface="Elsie" panose="02000000000000000000" charset="0"/>
              </a:rPr>
              <a:t>Nhân viên kho</a:t>
            </a:r>
            <a:endParaRPr kumimoji="1" lang="en-US" altLang="zh-CN" sz="3600" spc="600">
              <a:solidFill>
                <a:srgbClr val="65A1BD"/>
              </a:solidFill>
              <a:ea typeface="Elsie" panose="02000000000000000000" charset="0"/>
            </a:endParaRPr>
          </a:p>
        </p:txBody>
      </p:sp>
    </p:spTree>
    <p:extLst>
      <p:ext uri="{BB962C8B-B14F-4D97-AF65-F5344CB8AC3E}">
        <p14:creationId xmlns:p14="http://schemas.microsoft.com/office/powerpoint/2010/main" val="23661429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750"/>
                                        <p:tgtEl>
                                          <p:spTgt spid="9">
                                            <p:txEl>
                                              <p:pRg st="0" end="0"/>
                                            </p:txEl>
                                          </p:spTgt>
                                        </p:tgtEl>
                                      </p:cBhvr>
                                    </p:animEffect>
                                    <p:anim calcmode="lin" valueType="num">
                                      <p:cBhvr>
                                        <p:cTn id="8" dur="75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75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文本框 7"/>
          <p:cNvSpPr txBox="1">
            <a:spLocks noChangeArrowheads="1"/>
          </p:cNvSpPr>
          <p:nvPr/>
        </p:nvSpPr>
        <p:spPr bwMode="auto">
          <a:xfrm>
            <a:off x="2773028" y="2267170"/>
            <a:ext cx="7126262"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dist" defTabSz="685800"/>
            <a:r>
              <a:rPr lang="en-US" sz="4800">
                <a:solidFill>
                  <a:srgbClr val="65A1BD"/>
                </a:solidFill>
                <a:latin typeface="Elsie" panose="02000000000000000000" charset="0"/>
                <a:ea typeface="Elsie" panose="02000000000000000000" charset="0"/>
              </a:rPr>
              <a:t>THANK YOU</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 y="0"/>
            <a:ext cx="12192003" cy="6858000"/>
            <a:chOff x="-2" y="0"/>
            <a:chExt cx="12192003" cy="6858000"/>
          </a:xfrm>
        </p:grpSpPr>
        <p:grpSp>
          <p:nvGrpSpPr>
            <p:cNvPr id="42" name="组合 41"/>
            <p:cNvGrpSpPr/>
            <p:nvPr/>
          </p:nvGrpSpPr>
          <p:grpSpPr>
            <a:xfrm>
              <a:off x="-2" y="0"/>
              <a:ext cx="12192003" cy="6858000"/>
              <a:chOff x="-2" y="0"/>
              <a:chExt cx="12192003" cy="6858000"/>
            </a:xfrm>
          </p:grpSpPr>
          <p:pic>
            <p:nvPicPr>
              <p:cNvPr id="44" name="图片 43"/>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2" y="0"/>
                <a:ext cx="12192000" cy="6858000"/>
              </a:xfrm>
              <a:prstGeom prst="rect">
                <a:avLst/>
              </a:prstGeom>
            </p:spPr>
          </p:pic>
          <p:sp>
            <p:nvSpPr>
              <p:cNvPr id="45" name="矩形 44"/>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TextBox 8"/>
              <p:cNvSpPr txBox="1">
                <a:spLocks noChangeArrowheads="1"/>
              </p:cNvSpPr>
              <p:nvPr/>
            </p:nvSpPr>
            <p:spPr bwMode="auto">
              <a:xfrm>
                <a:off x="3383339" y="345146"/>
                <a:ext cx="542531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en-US" altLang="zh-CN" sz="2800" spc="300" err="1">
                    <a:solidFill>
                      <a:srgbClr val="65A1BD"/>
                    </a:solidFill>
                    <a:ea typeface="Elsie" panose="02000000000000000000" charset="0"/>
                    <a:sym typeface="Arial" panose="020B0604020202020204" pitchFamily="34" charset="0"/>
                  </a:rPr>
                  <a:t>Các</a:t>
                </a:r>
                <a:r>
                  <a:rPr lang="en-US" altLang="zh-CN" sz="2800" spc="300">
                    <a:solidFill>
                      <a:srgbClr val="65A1BD"/>
                    </a:solidFill>
                    <a:ea typeface="Elsie" panose="02000000000000000000" charset="0"/>
                    <a:sym typeface="Arial" panose="020B0604020202020204" pitchFamily="34" charset="0"/>
                  </a:rPr>
                  <a:t> </a:t>
                </a:r>
                <a:r>
                  <a:rPr lang="en-US" altLang="zh-CN" sz="2800" spc="300" err="1">
                    <a:solidFill>
                      <a:srgbClr val="65A1BD"/>
                    </a:solidFill>
                    <a:ea typeface="Elsie" panose="02000000000000000000" charset="0"/>
                    <a:sym typeface="Arial" panose="020B0604020202020204" pitchFamily="34" charset="0"/>
                  </a:rPr>
                  <a:t>yêu</a:t>
                </a:r>
                <a:r>
                  <a:rPr lang="en-US" altLang="zh-CN" sz="2800" spc="300">
                    <a:solidFill>
                      <a:srgbClr val="65A1BD"/>
                    </a:solidFill>
                    <a:ea typeface="Elsie" panose="02000000000000000000" charset="0"/>
                    <a:sym typeface="Arial" panose="020B0604020202020204" pitchFamily="34" charset="0"/>
                  </a:rPr>
                  <a:t> </a:t>
                </a:r>
                <a:r>
                  <a:rPr lang="en-US" altLang="zh-CN" sz="2800" spc="300" err="1">
                    <a:solidFill>
                      <a:srgbClr val="65A1BD"/>
                    </a:solidFill>
                    <a:ea typeface="Elsie" panose="02000000000000000000" charset="0"/>
                    <a:sym typeface="Arial" panose="020B0604020202020204" pitchFamily="34" charset="0"/>
                  </a:rPr>
                  <a:t>cầu</a:t>
                </a:r>
                <a:r>
                  <a:rPr lang="en-US" altLang="zh-CN" sz="2800" spc="300">
                    <a:solidFill>
                      <a:srgbClr val="65A1BD"/>
                    </a:solidFill>
                    <a:ea typeface="Elsie" panose="02000000000000000000" charset="0"/>
                    <a:sym typeface="Arial" panose="020B0604020202020204" pitchFamily="34" charset="0"/>
                  </a:rPr>
                  <a:t> phi </a:t>
                </a:r>
                <a:r>
                  <a:rPr lang="en-US" altLang="zh-CN" sz="2800" spc="300" err="1">
                    <a:solidFill>
                      <a:srgbClr val="65A1BD"/>
                    </a:solidFill>
                    <a:ea typeface="Elsie" panose="02000000000000000000" charset="0"/>
                    <a:sym typeface="Arial" panose="020B0604020202020204" pitchFamily="34" charset="0"/>
                  </a:rPr>
                  <a:t>chức</a:t>
                </a:r>
                <a:r>
                  <a:rPr lang="en-US" altLang="zh-CN" sz="2800" spc="300">
                    <a:solidFill>
                      <a:srgbClr val="65A1BD"/>
                    </a:solidFill>
                    <a:ea typeface="Elsie" panose="02000000000000000000" charset="0"/>
                    <a:sym typeface="Arial" panose="020B0604020202020204" pitchFamily="34" charset="0"/>
                  </a:rPr>
                  <a:t> </a:t>
                </a:r>
                <a:r>
                  <a:rPr lang="en-US" altLang="zh-CN" sz="2800" spc="300" err="1">
                    <a:solidFill>
                      <a:srgbClr val="65A1BD"/>
                    </a:solidFill>
                    <a:ea typeface="Elsie" panose="02000000000000000000" charset="0"/>
                    <a:sym typeface="Arial" panose="020B0604020202020204" pitchFamily="34" charset="0"/>
                  </a:rPr>
                  <a:t>năng</a:t>
                </a:r>
                <a:endParaRPr lang="zh-CN" altLang="en-US" sz="2800" spc="300">
                  <a:solidFill>
                    <a:srgbClr val="65A1BD"/>
                  </a:solidFill>
                  <a:ea typeface="Elsie" panose="02000000000000000000" charset="0"/>
                  <a:sym typeface="Arial" panose="020B0604020202020204" pitchFamily="34" charset="0"/>
                </a:endParaRPr>
              </a:p>
            </p:txBody>
          </p:sp>
        </p:grpSp>
        <p:cxnSp>
          <p:nvCxnSpPr>
            <p:cNvPr id="43" name="直接连接符 42"/>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sp>
        <p:nvSpPr>
          <p:cNvPr id="2" name="TextBox 1"/>
          <p:cNvSpPr txBox="1"/>
          <p:nvPr/>
        </p:nvSpPr>
        <p:spPr>
          <a:xfrm>
            <a:off x="332407" y="1443841"/>
            <a:ext cx="6101861" cy="3970318"/>
          </a:xfrm>
          <a:prstGeom prst="rect">
            <a:avLst/>
          </a:prstGeom>
          <a:noFill/>
        </p:spPr>
        <p:txBody>
          <a:bodyPr wrap="square" rtlCol="0">
            <a:spAutoFit/>
          </a:bodyPr>
          <a:lstStyle/>
          <a:p>
            <a:pPr algn="just"/>
            <a:r>
              <a:rPr lang="en-US" b="1" err="1"/>
              <a:t>Chức</a:t>
            </a:r>
            <a:r>
              <a:rPr lang="en-US" b="1"/>
              <a:t> </a:t>
            </a:r>
            <a:r>
              <a:rPr lang="en-US" b="1" err="1"/>
              <a:t>năng</a:t>
            </a:r>
            <a:r>
              <a:rPr lang="en-US" b="1"/>
              <a:t>:</a:t>
            </a:r>
          </a:p>
          <a:p>
            <a:pPr lvl="0" algn="just"/>
            <a:r>
              <a:rPr lang="en-US" err="1"/>
              <a:t>Hỗ</a:t>
            </a:r>
            <a:r>
              <a:rPr lang="en-US"/>
              <a:t> </a:t>
            </a:r>
            <a:r>
              <a:rPr lang="en-US" err="1"/>
              <a:t>trợ</a:t>
            </a:r>
            <a:r>
              <a:rPr lang="en-US"/>
              <a:t> </a:t>
            </a:r>
            <a:r>
              <a:rPr lang="en-US" err="1"/>
              <a:t>tối</a:t>
            </a:r>
            <a:r>
              <a:rPr lang="en-US"/>
              <a:t> </a:t>
            </a:r>
            <a:r>
              <a:rPr lang="en-US" err="1"/>
              <a:t>đa</a:t>
            </a:r>
            <a:r>
              <a:rPr lang="en-US"/>
              <a:t> </a:t>
            </a:r>
            <a:r>
              <a:rPr lang="en-US" err="1"/>
              <a:t>trong</a:t>
            </a:r>
            <a:r>
              <a:rPr lang="en-US"/>
              <a:t> </a:t>
            </a:r>
            <a:r>
              <a:rPr lang="en-US" err="1"/>
              <a:t>việc</a:t>
            </a:r>
            <a:r>
              <a:rPr lang="en-US"/>
              <a:t> </a:t>
            </a:r>
            <a:r>
              <a:rPr lang="en-US" err="1"/>
              <a:t>quản</a:t>
            </a:r>
            <a:r>
              <a:rPr lang="en-US"/>
              <a:t> </a:t>
            </a:r>
            <a:r>
              <a:rPr lang="en-US" err="1"/>
              <a:t>lí</a:t>
            </a:r>
            <a:r>
              <a:rPr lang="en-US"/>
              <a:t> </a:t>
            </a:r>
            <a:r>
              <a:rPr lang="en-US" err="1"/>
              <a:t>nhà</a:t>
            </a:r>
            <a:r>
              <a:rPr lang="en-US"/>
              <a:t> </a:t>
            </a:r>
            <a:r>
              <a:rPr lang="en-US" err="1"/>
              <a:t>sách</a:t>
            </a:r>
            <a:endParaRPr lang="en-US"/>
          </a:p>
          <a:p>
            <a:pPr lvl="0" algn="just"/>
            <a:r>
              <a:rPr lang="en-US" err="1"/>
              <a:t>Kiểm</a:t>
            </a:r>
            <a:r>
              <a:rPr lang="en-US"/>
              <a:t> </a:t>
            </a:r>
            <a:r>
              <a:rPr lang="en-US" err="1"/>
              <a:t>soát</a:t>
            </a:r>
            <a:r>
              <a:rPr lang="en-US"/>
              <a:t> </a:t>
            </a:r>
            <a:r>
              <a:rPr lang="en-US" err="1"/>
              <a:t>quá</a:t>
            </a:r>
            <a:r>
              <a:rPr lang="en-US"/>
              <a:t> </a:t>
            </a:r>
            <a:r>
              <a:rPr lang="en-US" err="1"/>
              <a:t>trình</a:t>
            </a:r>
            <a:r>
              <a:rPr lang="en-US"/>
              <a:t> </a:t>
            </a:r>
            <a:r>
              <a:rPr lang="en-US" err="1"/>
              <a:t>quản</a:t>
            </a:r>
            <a:r>
              <a:rPr lang="en-US"/>
              <a:t> </a:t>
            </a:r>
            <a:r>
              <a:rPr lang="en-US" err="1"/>
              <a:t>lí</a:t>
            </a:r>
            <a:r>
              <a:rPr lang="en-US"/>
              <a:t> </a:t>
            </a:r>
            <a:r>
              <a:rPr lang="en-US" err="1"/>
              <a:t>nhà</a:t>
            </a:r>
            <a:r>
              <a:rPr lang="en-US"/>
              <a:t> </a:t>
            </a:r>
            <a:r>
              <a:rPr lang="en-US" err="1"/>
              <a:t>sách</a:t>
            </a:r>
            <a:endParaRPr lang="en-US"/>
          </a:p>
          <a:p>
            <a:pPr algn="just"/>
            <a:r>
              <a:rPr lang="en-US" b="1" err="1"/>
              <a:t>Tính</a:t>
            </a:r>
            <a:r>
              <a:rPr lang="en-US" b="1"/>
              <a:t> </a:t>
            </a:r>
            <a:r>
              <a:rPr lang="en-US" b="1" err="1"/>
              <a:t>dễ</a:t>
            </a:r>
            <a:r>
              <a:rPr lang="en-US" b="1"/>
              <a:t> </a:t>
            </a:r>
            <a:r>
              <a:rPr lang="en-US" b="1" err="1"/>
              <a:t>dùng</a:t>
            </a:r>
            <a:r>
              <a:rPr lang="en-US" b="1"/>
              <a:t>:</a:t>
            </a:r>
          </a:p>
          <a:p>
            <a:pPr lvl="0" algn="just"/>
            <a:r>
              <a:rPr lang="en-US" err="1"/>
              <a:t>Tương</a:t>
            </a:r>
            <a:r>
              <a:rPr lang="en-US"/>
              <a:t> </a:t>
            </a:r>
            <a:r>
              <a:rPr lang="en-US" err="1"/>
              <a:t>thích</a:t>
            </a:r>
            <a:r>
              <a:rPr lang="en-US"/>
              <a:t> </a:t>
            </a:r>
            <a:r>
              <a:rPr lang="en-US" err="1"/>
              <a:t>với</a:t>
            </a:r>
            <a:r>
              <a:rPr lang="en-US"/>
              <a:t> </a:t>
            </a:r>
            <a:r>
              <a:rPr lang="en-US" err="1"/>
              <a:t>mọi</a:t>
            </a:r>
            <a:r>
              <a:rPr lang="en-US"/>
              <a:t> </a:t>
            </a:r>
            <a:r>
              <a:rPr lang="en-US" err="1"/>
              <a:t>hệ</a:t>
            </a:r>
            <a:r>
              <a:rPr lang="en-US"/>
              <a:t> </a:t>
            </a:r>
            <a:r>
              <a:rPr lang="en-US" err="1"/>
              <a:t>điều</a:t>
            </a:r>
            <a:r>
              <a:rPr lang="en-US"/>
              <a:t> </a:t>
            </a:r>
            <a:r>
              <a:rPr lang="en-US" err="1"/>
              <a:t>hành</a:t>
            </a:r>
            <a:r>
              <a:rPr lang="en-US"/>
              <a:t>(Linux, Windows,…)</a:t>
            </a:r>
          </a:p>
          <a:p>
            <a:pPr lvl="0" algn="just"/>
            <a:r>
              <a:rPr lang="en-US" err="1"/>
              <a:t>Giao</a:t>
            </a:r>
            <a:r>
              <a:rPr lang="en-US"/>
              <a:t> </a:t>
            </a:r>
            <a:r>
              <a:rPr lang="en-US" err="1"/>
              <a:t>diện</a:t>
            </a:r>
            <a:r>
              <a:rPr lang="en-US"/>
              <a:t> </a:t>
            </a:r>
            <a:r>
              <a:rPr lang="en-US" err="1"/>
              <a:t>gần</a:t>
            </a:r>
            <a:r>
              <a:rPr lang="en-US"/>
              <a:t> </a:t>
            </a:r>
            <a:r>
              <a:rPr lang="en-US" err="1"/>
              <a:t>gũi</a:t>
            </a:r>
            <a:r>
              <a:rPr lang="en-US"/>
              <a:t> </a:t>
            </a:r>
            <a:r>
              <a:rPr lang="en-US" err="1"/>
              <a:t>với</a:t>
            </a:r>
            <a:r>
              <a:rPr lang="en-US"/>
              <a:t> </a:t>
            </a:r>
            <a:r>
              <a:rPr lang="en-US" err="1"/>
              <a:t>người</a:t>
            </a:r>
            <a:r>
              <a:rPr lang="en-US"/>
              <a:t> </a:t>
            </a:r>
            <a:r>
              <a:rPr lang="en-US" err="1"/>
              <a:t>dùng</a:t>
            </a:r>
            <a:r>
              <a:rPr lang="en-US"/>
              <a:t>, </a:t>
            </a:r>
            <a:r>
              <a:rPr lang="en-US" err="1"/>
              <a:t>thuận</a:t>
            </a:r>
            <a:r>
              <a:rPr lang="en-US"/>
              <a:t> </a:t>
            </a:r>
            <a:r>
              <a:rPr lang="en-US" err="1"/>
              <a:t>tiện</a:t>
            </a:r>
            <a:endParaRPr lang="en-US"/>
          </a:p>
          <a:p>
            <a:pPr algn="just"/>
            <a:r>
              <a:rPr lang="en-US" b="1" err="1"/>
              <a:t>Tính</a:t>
            </a:r>
            <a:r>
              <a:rPr lang="en-US" b="1"/>
              <a:t> </a:t>
            </a:r>
            <a:r>
              <a:rPr lang="en-US" b="1" err="1"/>
              <a:t>ổn</a:t>
            </a:r>
            <a:r>
              <a:rPr lang="en-US" b="1"/>
              <a:t> </a:t>
            </a:r>
            <a:r>
              <a:rPr lang="en-US" b="1" err="1"/>
              <a:t>định</a:t>
            </a:r>
            <a:r>
              <a:rPr lang="en-US" b="1"/>
              <a:t>:</a:t>
            </a:r>
          </a:p>
          <a:p>
            <a:pPr lvl="0" algn="just"/>
            <a:r>
              <a:rPr lang="en-US" err="1"/>
              <a:t>Phần</a:t>
            </a:r>
            <a:r>
              <a:rPr lang="en-US"/>
              <a:t> </a:t>
            </a:r>
            <a:r>
              <a:rPr lang="en-US" err="1"/>
              <a:t>mềm</a:t>
            </a:r>
            <a:r>
              <a:rPr lang="en-US"/>
              <a:t> </a:t>
            </a:r>
            <a:r>
              <a:rPr lang="en-US" err="1"/>
              <a:t>hoạt</a:t>
            </a:r>
            <a:r>
              <a:rPr lang="en-US"/>
              <a:t> </a:t>
            </a:r>
            <a:r>
              <a:rPr lang="en-US" err="1"/>
              <a:t>động</a:t>
            </a:r>
            <a:r>
              <a:rPr lang="en-US"/>
              <a:t> 24/7</a:t>
            </a:r>
          </a:p>
          <a:p>
            <a:pPr lvl="0" algn="just"/>
            <a:r>
              <a:rPr lang="en-US" err="1"/>
              <a:t>Dễ</a:t>
            </a:r>
            <a:r>
              <a:rPr lang="en-US"/>
              <a:t> </a:t>
            </a:r>
            <a:r>
              <a:rPr lang="en-US" err="1"/>
              <a:t>dàng</a:t>
            </a:r>
            <a:r>
              <a:rPr lang="en-US"/>
              <a:t> </a:t>
            </a:r>
            <a:r>
              <a:rPr lang="en-US" err="1"/>
              <a:t>bảo</a:t>
            </a:r>
            <a:r>
              <a:rPr lang="en-US"/>
              <a:t> </a:t>
            </a:r>
            <a:r>
              <a:rPr lang="en-US" err="1"/>
              <a:t>trì</a:t>
            </a:r>
            <a:r>
              <a:rPr lang="en-US"/>
              <a:t> </a:t>
            </a:r>
            <a:r>
              <a:rPr lang="en-US" err="1"/>
              <a:t>và</a:t>
            </a:r>
            <a:r>
              <a:rPr lang="en-US"/>
              <a:t> </a:t>
            </a:r>
            <a:r>
              <a:rPr lang="en-US" err="1"/>
              <a:t>nâng</a:t>
            </a:r>
            <a:r>
              <a:rPr lang="en-US"/>
              <a:t> </a:t>
            </a:r>
            <a:r>
              <a:rPr lang="en-US" err="1"/>
              <a:t>cấp</a:t>
            </a:r>
            <a:endParaRPr lang="en-US"/>
          </a:p>
          <a:p>
            <a:pPr algn="just"/>
            <a:r>
              <a:rPr lang="en-US" b="1" err="1"/>
              <a:t>Hiệu</a:t>
            </a:r>
            <a:r>
              <a:rPr lang="en-US" b="1"/>
              <a:t> </a:t>
            </a:r>
            <a:r>
              <a:rPr lang="en-US" b="1" err="1"/>
              <a:t>suất</a:t>
            </a:r>
            <a:r>
              <a:rPr lang="en-US" b="1"/>
              <a:t>:</a:t>
            </a:r>
          </a:p>
          <a:p>
            <a:pPr lvl="0" algn="just"/>
            <a:r>
              <a:rPr lang="en-US" err="1"/>
              <a:t>Hỗ</a:t>
            </a:r>
            <a:r>
              <a:rPr lang="en-US"/>
              <a:t> </a:t>
            </a:r>
            <a:r>
              <a:rPr lang="en-US" err="1"/>
              <a:t>trợ</a:t>
            </a:r>
            <a:r>
              <a:rPr lang="en-US"/>
              <a:t> </a:t>
            </a:r>
            <a:r>
              <a:rPr lang="en-US" err="1"/>
              <a:t>quản</a:t>
            </a:r>
            <a:r>
              <a:rPr lang="en-US"/>
              <a:t> </a:t>
            </a:r>
            <a:r>
              <a:rPr lang="en-US" err="1"/>
              <a:t>lý</a:t>
            </a:r>
            <a:r>
              <a:rPr lang="en-US"/>
              <a:t> </a:t>
            </a:r>
            <a:r>
              <a:rPr lang="en-US" err="1"/>
              <a:t>nhà</a:t>
            </a:r>
            <a:r>
              <a:rPr lang="en-US"/>
              <a:t> </a:t>
            </a:r>
            <a:r>
              <a:rPr lang="en-US" err="1"/>
              <a:t>sách</a:t>
            </a:r>
            <a:r>
              <a:rPr lang="en-US"/>
              <a:t>: </a:t>
            </a:r>
            <a:r>
              <a:rPr lang="en-US" err="1"/>
              <a:t>nhập</a:t>
            </a:r>
            <a:r>
              <a:rPr lang="en-US"/>
              <a:t>, </a:t>
            </a:r>
            <a:r>
              <a:rPr lang="en-US" err="1"/>
              <a:t>xuất</a:t>
            </a:r>
            <a:r>
              <a:rPr lang="en-US"/>
              <a:t> </a:t>
            </a:r>
            <a:r>
              <a:rPr lang="en-US" err="1"/>
              <a:t>kho</a:t>
            </a:r>
            <a:r>
              <a:rPr lang="en-US"/>
              <a:t>, </a:t>
            </a:r>
            <a:r>
              <a:rPr lang="en-US" err="1"/>
              <a:t>bán</a:t>
            </a:r>
            <a:r>
              <a:rPr lang="en-US"/>
              <a:t> </a:t>
            </a:r>
            <a:r>
              <a:rPr lang="en-US" err="1"/>
              <a:t>sản</a:t>
            </a:r>
            <a:r>
              <a:rPr lang="en-US"/>
              <a:t> </a:t>
            </a:r>
            <a:r>
              <a:rPr lang="en-US" err="1"/>
              <a:t>phẩm</a:t>
            </a:r>
            <a:endParaRPr lang="en-US"/>
          </a:p>
          <a:p>
            <a:pPr lvl="0" algn="just"/>
            <a:r>
              <a:rPr lang="en-US" err="1"/>
              <a:t>Hoàn</a:t>
            </a:r>
            <a:r>
              <a:rPr lang="en-US"/>
              <a:t> </a:t>
            </a:r>
            <a:r>
              <a:rPr lang="en-US" err="1"/>
              <a:t>tất</a:t>
            </a:r>
            <a:r>
              <a:rPr lang="en-US"/>
              <a:t> </a:t>
            </a:r>
            <a:r>
              <a:rPr lang="en-US" err="1"/>
              <a:t>các</a:t>
            </a:r>
            <a:r>
              <a:rPr lang="en-US"/>
              <a:t> </a:t>
            </a:r>
            <a:r>
              <a:rPr lang="en-US" err="1"/>
              <a:t>thao</a:t>
            </a:r>
            <a:r>
              <a:rPr lang="en-US"/>
              <a:t> </a:t>
            </a:r>
            <a:r>
              <a:rPr lang="en-US" err="1"/>
              <a:t>tác</a:t>
            </a:r>
            <a:r>
              <a:rPr lang="en-US"/>
              <a:t> </a:t>
            </a:r>
            <a:r>
              <a:rPr lang="en-US" err="1"/>
              <a:t>nhanh</a:t>
            </a:r>
            <a:r>
              <a:rPr lang="en-US"/>
              <a:t>, </a:t>
            </a:r>
            <a:r>
              <a:rPr lang="en-US" err="1"/>
              <a:t>chuyển</a:t>
            </a:r>
            <a:r>
              <a:rPr lang="en-US"/>
              <a:t> </a:t>
            </a:r>
            <a:r>
              <a:rPr lang="en-US" err="1"/>
              <a:t>màn</a:t>
            </a:r>
            <a:r>
              <a:rPr lang="en-US"/>
              <a:t> </a:t>
            </a:r>
            <a:r>
              <a:rPr lang="en-US" err="1"/>
              <a:t>hình</a:t>
            </a:r>
            <a:r>
              <a:rPr lang="en-US"/>
              <a:t> </a:t>
            </a:r>
            <a:r>
              <a:rPr lang="en-US" err="1"/>
              <a:t>giữa</a:t>
            </a:r>
            <a:r>
              <a:rPr lang="en-US"/>
              <a:t> </a:t>
            </a:r>
            <a:r>
              <a:rPr lang="en-US" err="1"/>
              <a:t>có</a:t>
            </a:r>
            <a:r>
              <a:rPr lang="en-US"/>
              <a:t> </a:t>
            </a:r>
            <a:r>
              <a:rPr lang="en-US" err="1"/>
              <a:t>giao</a:t>
            </a:r>
            <a:r>
              <a:rPr lang="en-US"/>
              <a:t> </a:t>
            </a:r>
            <a:r>
              <a:rPr lang="en-US" err="1"/>
              <a:t>diện</a:t>
            </a:r>
            <a:r>
              <a:rPr lang="en-US"/>
              <a:t> </a:t>
            </a:r>
            <a:r>
              <a:rPr lang="en-US" err="1"/>
              <a:t>quản</a:t>
            </a:r>
            <a:r>
              <a:rPr lang="en-US"/>
              <a:t> </a:t>
            </a:r>
            <a:r>
              <a:rPr lang="en-US" err="1"/>
              <a:t>lý</a:t>
            </a:r>
            <a:endParaRPr lang="en-US"/>
          </a:p>
          <a:p>
            <a:pPr lvl="0" algn="just"/>
            <a:r>
              <a:rPr lang="en-US" err="1"/>
              <a:t>Mở</a:t>
            </a:r>
            <a:r>
              <a:rPr lang="en-US"/>
              <a:t> </a:t>
            </a:r>
            <a:r>
              <a:rPr lang="en-US" err="1"/>
              <a:t>rộng</a:t>
            </a:r>
            <a:r>
              <a:rPr lang="en-US"/>
              <a:t> </a:t>
            </a:r>
            <a:r>
              <a:rPr lang="en-US" err="1"/>
              <a:t>mà</a:t>
            </a:r>
            <a:r>
              <a:rPr lang="en-US"/>
              <a:t> </a:t>
            </a:r>
            <a:r>
              <a:rPr lang="en-US" err="1"/>
              <a:t>lưu</a:t>
            </a:r>
            <a:r>
              <a:rPr lang="en-US"/>
              <a:t> </a:t>
            </a:r>
            <a:r>
              <a:rPr lang="en-US" err="1"/>
              <a:t>trữ</a:t>
            </a:r>
            <a:r>
              <a:rPr lang="en-US"/>
              <a:t> </a:t>
            </a:r>
            <a:r>
              <a:rPr lang="en-US" err="1"/>
              <a:t>dữ</a:t>
            </a:r>
            <a:r>
              <a:rPr lang="en-US"/>
              <a:t> </a:t>
            </a:r>
            <a:r>
              <a:rPr lang="en-US" err="1"/>
              <a:t>liệu</a:t>
            </a:r>
            <a:r>
              <a:rPr lang="en-US"/>
              <a:t> 1 </a:t>
            </a:r>
            <a:r>
              <a:rPr lang="en-US" err="1"/>
              <a:t>cách</a:t>
            </a:r>
            <a:r>
              <a:rPr lang="en-US"/>
              <a:t> </a:t>
            </a:r>
            <a:r>
              <a:rPr lang="en-US" err="1"/>
              <a:t>hiệu</a:t>
            </a:r>
            <a:r>
              <a:rPr lang="en-US"/>
              <a:t> </a:t>
            </a:r>
            <a:r>
              <a:rPr lang="en-US" err="1"/>
              <a:t>quả</a:t>
            </a:r>
            <a:endParaRPr lang="en-US"/>
          </a:p>
        </p:txBody>
      </p:sp>
      <p:sp>
        <p:nvSpPr>
          <p:cNvPr id="3" name="TextBox 2"/>
          <p:cNvSpPr txBox="1"/>
          <p:nvPr/>
        </p:nvSpPr>
        <p:spPr>
          <a:xfrm>
            <a:off x="6434268" y="1443840"/>
            <a:ext cx="5064372" cy="4247317"/>
          </a:xfrm>
          <a:prstGeom prst="rect">
            <a:avLst/>
          </a:prstGeom>
          <a:noFill/>
        </p:spPr>
        <p:txBody>
          <a:bodyPr wrap="square" rtlCol="0">
            <a:spAutoFit/>
          </a:bodyPr>
          <a:lstStyle/>
          <a:p>
            <a:pPr algn="just"/>
            <a:r>
              <a:rPr lang="en-US" b="1" err="1"/>
              <a:t>Bảo</a:t>
            </a:r>
            <a:r>
              <a:rPr lang="en-US" b="1"/>
              <a:t> </a:t>
            </a:r>
            <a:r>
              <a:rPr lang="en-US" b="1" err="1"/>
              <a:t>mật</a:t>
            </a:r>
            <a:r>
              <a:rPr lang="en-US" b="1"/>
              <a:t>:</a:t>
            </a:r>
          </a:p>
          <a:p>
            <a:pPr lvl="0" algn="just"/>
            <a:r>
              <a:rPr lang="en-US" err="1"/>
              <a:t>Yêu</a:t>
            </a:r>
            <a:r>
              <a:rPr lang="en-US"/>
              <a:t> </a:t>
            </a:r>
            <a:r>
              <a:rPr lang="en-US" err="1"/>
              <a:t>cầu</a:t>
            </a:r>
            <a:r>
              <a:rPr lang="en-US"/>
              <a:t> </a:t>
            </a:r>
            <a:r>
              <a:rPr lang="en-US" err="1"/>
              <a:t>về</a:t>
            </a:r>
            <a:r>
              <a:rPr lang="en-US"/>
              <a:t> </a:t>
            </a:r>
            <a:r>
              <a:rPr lang="en-US" err="1"/>
              <a:t>bảo</a:t>
            </a:r>
            <a:r>
              <a:rPr lang="en-US"/>
              <a:t> </a:t>
            </a:r>
            <a:r>
              <a:rPr lang="en-US" err="1"/>
              <a:t>mật</a:t>
            </a:r>
            <a:r>
              <a:rPr lang="en-US"/>
              <a:t> </a:t>
            </a:r>
            <a:r>
              <a:rPr lang="en-US" err="1"/>
              <a:t>thông</a:t>
            </a:r>
            <a:r>
              <a:rPr lang="en-US"/>
              <a:t> tin, </a:t>
            </a:r>
            <a:r>
              <a:rPr lang="en-US" err="1"/>
              <a:t>quản</a:t>
            </a:r>
            <a:r>
              <a:rPr lang="en-US"/>
              <a:t> </a:t>
            </a:r>
            <a:r>
              <a:rPr lang="en-US" err="1"/>
              <a:t>lý</a:t>
            </a:r>
            <a:r>
              <a:rPr lang="en-US"/>
              <a:t> </a:t>
            </a:r>
            <a:r>
              <a:rPr lang="en-US" err="1"/>
              <a:t>truy</a:t>
            </a:r>
            <a:r>
              <a:rPr lang="en-US"/>
              <a:t> </a:t>
            </a:r>
            <a:r>
              <a:rPr lang="en-US" err="1"/>
              <a:t>cập</a:t>
            </a:r>
            <a:r>
              <a:rPr lang="en-US"/>
              <a:t>, </a:t>
            </a:r>
            <a:r>
              <a:rPr lang="en-US" err="1"/>
              <a:t>xác</a:t>
            </a:r>
            <a:r>
              <a:rPr lang="en-US"/>
              <a:t> </a:t>
            </a:r>
            <a:r>
              <a:rPr lang="en-US" err="1"/>
              <a:t>thực</a:t>
            </a:r>
            <a:r>
              <a:rPr lang="en-US"/>
              <a:t> </a:t>
            </a:r>
            <a:r>
              <a:rPr lang="en-US" err="1"/>
              <a:t>và</a:t>
            </a:r>
            <a:r>
              <a:rPr lang="en-US"/>
              <a:t> </a:t>
            </a:r>
            <a:r>
              <a:rPr lang="en-US" err="1"/>
              <a:t>kiểm</a:t>
            </a:r>
            <a:r>
              <a:rPr lang="en-US"/>
              <a:t> </a:t>
            </a:r>
            <a:r>
              <a:rPr lang="en-US" err="1"/>
              <a:t>soát</a:t>
            </a:r>
            <a:r>
              <a:rPr lang="en-US"/>
              <a:t> </a:t>
            </a:r>
            <a:r>
              <a:rPr lang="en-US" err="1"/>
              <a:t>đối</a:t>
            </a:r>
            <a:r>
              <a:rPr lang="en-US"/>
              <a:t> </a:t>
            </a:r>
            <a:r>
              <a:rPr lang="en-US" err="1"/>
              <a:t>với</a:t>
            </a:r>
            <a:r>
              <a:rPr lang="en-US"/>
              <a:t> </a:t>
            </a:r>
            <a:r>
              <a:rPr lang="en-US" err="1"/>
              <a:t>hệ</a:t>
            </a:r>
            <a:r>
              <a:rPr lang="en-US"/>
              <a:t> </a:t>
            </a:r>
            <a:r>
              <a:rPr lang="en-US" err="1"/>
              <a:t>thống</a:t>
            </a:r>
            <a:r>
              <a:rPr lang="en-US"/>
              <a:t> </a:t>
            </a:r>
            <a:r>
              <a:rPr lang="en-US" err="1"/>
              <a:t>quản</a:t>
            </a:r>
            <a:r>
              <a:rPr lang="en-US"/>
              <a:t> </a:t>
            </a:r>
            <a:r>
              <a:rPr lang="en-US" err="1"/>
              <a:t>lí</a:t>
            </a:r>
            <a:r>
              <a:rPr lang="en-US"/>
              <a:t> </a:t>
            </a:r>
            <a:r>
              <a:rPr lang="en-US" err="1"/>
              <a:t>nhà</a:t>
            </a:r>
            <a:r>
              <a:rPr lang="en-US"/>
              <a:t> </a:t>
            </a:r>
            <a:r>
              <a:rPr lang="en-US" err="1"/>
              <a:t>sách</a:t>
            </a:r>
            <a:endParaRPr lang="en-US"/>
          </a:p>
          <a:p>
            <a:pPr algn="just"/>
            <a:r>
              <a:rPr lang="en-US" b="1" err="1"/>
              <a:t>Quy</a:t>
            </a:r>
            <a:r>
              <a:rPr lang="en-US" b="1"/>
              <a:t> </a:t>
            </a:r>
            <a:r>
              <a:rPr lang="en-US" b="1" err="1"/>
              <a:t>định</a:t>
            </a:r>
            <a:r>
              <a:rPr lang="en-US" b="1"/>
              <a:t>:</a:t>
            </a:r>
          </a:p>
          <a:p>
            <a:pPr lvl="0" algn="just"/>
            <a:r>
              <a:rPr lang="en-US" err="1"/>
              <a:t>Tuân</a:t>
            </a:r>
            <a:r>
              <a:rPr lang="en-US"/>
              <a:t> </a:t>
            </a:r>
            <a:r>
              <a:rPr lang="en-US" err="1"/>
              <a:t>thủ</a:t>
            </a:r>
            <a:r>
              <a:rPr lang="en-US"/>
              <a:t> </a:t>
            </a:r>
            <a:r>
              <a:rPr lang="en-US" err="1"/>
              <a:t>các</a:t>
            </a:r>
            <a:r>
              <a:rPr lang="en-US"/>
              <a:t> </a:t>
            </a:r>
            <a:r>
              <a:rPr lang="en-US" err="1"/>
              <a:t>quy</a:t>
            </a:r>
            <a:r>
              <a:rPr lang="en-US"/>
              <a:t> </a:t>
            </a:r>
            <a:r>
              <a:rPr lang="en-US" err="1"/>
              <a:t>định</a:t>
            </a:r>
            <a:r>
              <a:rPr lang="en-US"/>
              <a:t>, </a:t>
            </a:r>
            <a:r>
              <a:rPr lang="en-US" err="1"/>
              <a:t>quy</a:t>
            </a:r>
            <a:r>
              <a:rPr lang="en-US"/>
              <a:t> </a:t>
            </a:r>
            <a:r>
              <a:rPr lang="en-US" err="1"/>
              <a:t>tắc</a:t>
            </a:r>
            <a:r>
              <a:rPr lang="en-US"/>
              <a:t>, </a:t>
            </a:r>
            <a:r>
              <a:rPr lang="en-US" err="1"/>
              <a:t>chuẩn</a:t>
            </a:r>
            <a:r>
              <a:rPr lang="en-US"/>
              <a:t> </a:t>
            </a:r>
            <a:r>
              <a:rPr lang="en-US" err="1"/>
              <a:t>mực</a:t>
            </a:r>
            <a:r>
              <a:rPr lang="en-US"/>
              <a:t> </a:t>
            </a:r>
            <a:r>
              <a:rPr lang="en-US" err="1"/>
              <a:t>và</a:t>
            </a:r>
            <a:r>
              <a:rPr lang="en-US"/>
              <a:t> qui </a:t>
            </a:r>
            <a:r>
              <a:rPr lang="en-US" err="1"/>
              <a:t>trình</a:t>
            </a:r>
            <a:r>
              <a:rPr lang="en-US"/>
              <a:t> </a:t>
            </a:r>
            <a:r>
              <a:rPr lang="en-US" err="1"/>
              <a:t>pháp</a:t>
            </a:r>
            <a:r>
              <a:rPr lang="en-US"/>
              <a:t> </a:t>
            </a:r>
            <a:r>
              <a:rPr lang="en-US" err="1"/>
              <a:t>lý</a:t>
            </a:r>
            <a:r>
              <a:rPr lang="en-US"/>
              <a:t> </a:t>
            </a:r>
            <a:r>
              <a:rPr lang="en-US" err="1"/>
              <a:t>liên</a:t>
            </a:r>
            <a:r>
              <a:rPr lang="en-US"/>
              <a:t> </a:t>
            </a:r>
            <a:r>
              <a:rPr lang="en-US" err="1"/>
              <a:t>quan</a:t>
            </a:r>
            <a:r>
              <a:rPr lang="en-US"/>
              <a:t> </a:t>
            </a:r>
            <a:r>
              <a:rPr lang="en-US" err="1"/>
              <a:t>đến</a:t>
            </a:r>
            <a:r>
              <a:rPr lang="en-US"/>
              <a:t> </a:t>
            </a:r>
            <a:r>
              <a:rPr lang="en-US" err="1"/>
              <a:t>hệ</a:t>
            </a:r>
            <a:r>
              <a:rPr lang="en-US"/>
              <a:t> </a:t>
            </a:r>
            <a:r>
              <a:rPr lang="en-US" err="1"/>
              <a:t>thống</a:t>
            </a:r>
            <a:r>
              <a:rPr lang="en-US"/>
              <a:t>.</a:t>
            </a:r>
          </a:p>
          <a:p>
            <a:pPr algn="just"/>
            <a:r>
              <a:rPr lang="en-US" b="1" err="1"/>
              <a:t>Khả</a:t>
            </a:r>
            <a:r>
              <a:rPr lang="en-US" b="1"/>
              <a:t> </a:t>
            </a:r>
            <a:r>
              <a:rPr lang="en-US" b="1" err="1"/>
              <a:t>năng</a:t>
            </a:r>
            <a:r>
              <a:rPr lang="en-US" b="1"/>
              <a:t> </a:t>
            </a:r>
            <a:r>
              <a:rPr lang="en-US" b="1" err="1"/>
              <a:t>mở</a:t>
            </a:r>
            <a:r>
              <a:rPr lang="en-US" b="1"/>
              <a:t> </a:t>
            </a:r>
            <a:r>
              <a:rPr lang="en-US" b="1" err="1"/>
              <a:t>rộng</a:t>
            </a:r>
            <a:r>
              <a:rPr lang="en-US" b="1"/>
              <a:t>:</a:t>
            </a:r>
          </a:p>
          <a:p>
            <a:pPr lvl="0" algn="just"/>
            <a:r>
              <a:rPr lang="en-US" err="1"/>
              <a:t>Mở</a:t>
            </a:r>
            <a:r>
              <a:rPr lang="en-US"/>
              <a:t> </a:t>
            </a:r>
            <a:r>
              <a:rPr lang="en-US" err="1"/>
              <a:t>rộng</a:t>
            </a:r>
            <a:r>
              <a:rPr lang="en-US"/>
              <a:t> </a:t>
            </a:r>
            <a:r>
              <a:rPr lang="en-US" err="1"/>
              <a:t>của</a:t>
            </a:r>
            <a:r>
              <a:rPr lang="en-US"/>
              <a:t> </a:t>
            </a:r>
            <a:r>
              <a:rPr lang="en-US" err="1"/>
              <a:t>hệ</a:t>
            </a:r>
            <a:r>
              <a:rPr lang="en-US"/>
              <a:t> </a:t>
            </a:r>
            <a:r>
              <a:rPr lang="en-US" err="1"/>
              <a:t>thống</a:t>
            </a:r>
            <a:r>
              <a:rPr lang="en-US"/>
              <a:t> </a:t>
            </a:r>
            <a:r>
              <a:rPr lang="en-US" err="1"/>
              <a:t>để</a:t>
            </a:r>
            <a:r>
              <a:rPr lang="en-US"/>
              <a:t> </a:t>
            </a:r>
            <a:r>
              <a:rPr lang="en-US" err="1"/>
              <a:t>đáp</a:t>
            </a:r>
            <a:r>
              <a:rPr lang="en-US"/>
              <a:t> </a:t>
            </a:r>
            <a:r>
              <a:rPr lang="en-US" err="1"/>
              <a:t>ứng</a:t>
            </a:r>
            <a:r>
              <a:rPr lang="en-US"/>
              <a:t> </a:t>
            </a:r>
            <a:r>
              <a:rPr lang="en-US" err="1"/>
              <a:t>số</a:t>
            </a:r>
            <a:r>
              <a:rPr lang="en-US"/>
              <a:t> </a:t>
            </a:r>
            <a:r>
              <a:rPr lang="en-US" err="1"/>
              <a:t>lượng</a:t>
            </a:r>
            <a:r>
              <a:rPr lang="en-US"/>
              <a:t> </a:t>
            </a:r>
            <a:r>
              <a:rPr lang="en-US" err="1"/>
              <a:t>người</a:t>
            </a:r>
            <a:r>
              <a:rPr lang="en-US"/>
              <a:t> </a:t>
            </a:r>
            <a:r>
              <a:rPr lang="en-US" err="1"/>
              <a:t>dùng</a:t>
            </a:r>
            <a:r>
              <a:rPr lang="en-US"/>
              <a:t> </a:t>
            </a:r>
            <a:r>
              <a:rPr lang="en-US" err="1"/>
              <a:t>tăng</a:t>
            </a:r>
            <a:r>
              <a:rPr lang="en-US"/>
              <a:t> </a:t>
            </a:r>
            <a:r>
              <a:rPr lang="en-US" err="1"/>
              <a:t>lên</a:t>
            </a:r>
            <a:r>
              <a:rPr lang="en-US"/>
              <a:t> </a:t>
            </a:r>
            <a:r>
              <a:rPr lang="en-US" err="1"/>
              <a:t>hoặc</a:t>
            </a:r>
            <a:r>
              <a:rPr lang="en-US"/>
              <a:t> </a:t>
            </a:r>
            <a:r>
              <a:rPr lang="en-US" err="1"/>
              <a:t>mở</a:t>
            </a:r>
            <a:r>
              <a:rPr lang="en-US"/>
              <a:t> </a:t>
            </a:r>
            <a:r>
              <a:rPr lang="en-US" err="1"/>
              <a:t>rộng</a:t>
            </a:r>
            <a:r>
              <a:rPr lang="en-US"/>
              <a:t> </a:t>
            </a:r>
            <a:r>
              <a:rPr lang="en-US" err="1"/>
              <a:t>các</a:t>
            </a:r>
            <a:r>
              <a:rPr lang="en-US"/>
              <a:t> </a:t>
            </a:r>
            <a:r>
              <a:rPr lang="en-US" err="1"/>
              <a:t>tính</a:t>
            </a:r>
            <a:r>
              <a:rPr lang="en-US"/>
              <a:t> </a:t>
            </a:r>
            <a:r>
              <a:rPr lang="en-US" err="1"/>
              <a:t>năng</a:t>
            </a:r>
            <a:r>
              <a:rPr lang="en-US"/>
              <a:t> </a:t>
            </a:r>
            <a:r>
              <a:rPr lang="en-US" err="1"/>
              <a:t>mới</a:t>
            </a:r>
            <a:endParaRPr lang="en-US"/>
          </a:p>
          <a:p>
            <a:pPr lvl="0" algn="just"/>
            <a:r>
              <a:rPr lang="en-US" b="1" err="1"/>
              <a:t>Dự</a:t>
            </a:r>
            <a:r>
              <a:rPr lang="en-US" b="1"/>
              <a:t> </a:t>
            </a:r>
            <a:r>
              <a:rPr lang="en-US" b="1" err="1"/>
              <a:t>kiến</a:t>
            </a:r>
            <a:r>
              <a:rPr lang="en-US" b="1"/>
              <a:t> </a:t>
            </a:r>
            <a:r>
              <a:rPr lang="en-US" b="1" err="1"/>
              <a:t>kiến</a:t>
            </a:r>
            <a:r>
              <a:rPr lang="en-US" b="1"/>
              <a:t> </a:t>
            </a:r>
            <a:r>
              <a:rPr lang="en-US" b="1" err="1"/>
              <a:t>trúc</a:t>
            </a:r>
            <a:r>
              <a:rPr lang="en-US" b="1"/>
              <a:t> </a:t>
            </a:r>
            <a:r>
              <a:rPr lang="en-US" b="1" err="1"/>
              <a:t>hệ</a:t>
            </a:r>
            <a:r>
              <a:rPr lang="en-US" b="1"/>
              <a:t> </a:t>
            </a:r>
            <a:r>
              <a:rPr lang="en-US" b="1" err="1"/>
              <a:t>thống</a:t>
            </a:r>
            <a:endParaRPr lang="en-US" b="1"/>
          </a:p>
          <a:p>
            <a:pPr algn="just"/>
            <a:r>
              <a:rPr lang="en-US" err="1"/>
              <a:t>Làm</a:t>
            </a:r>
            <a:r>
              <a:rPr lang="en-US"/>
              <a:t> 1 sever: </a:t>
            </a:r>
            <a:r>
              <a:rPr lang="en-US" err="1"/>
              <a:t>Phân</a:t>
            </a:r>
            <a:r>
              <a:rPr lang="en-US"/>
              <a:t> </a:t>
            </a:r>
            <a:r>
              <a:rPr lang="en-US" err="1"/>
              <a:t>quyền</a:t>
            </a:r>
            <a:r>
              <a:rPr lang="en-US"/>
              <a:t> </a:t>
            </a:r>
            <a:r>
              <a:rPr lang="en-US" err="1"/>
              <a:t>cho</a:t>
            </a:r>
            <a:r>
              <a:rPr lang="en-US"/>
              <a:t> </a:t>
            </a:r>
            <a:r>
              <a:rPr lang="en-US" err="1"/>
              <a:t>quản</a:t>
            </a:r>
            <a:r>
              <a:rPr lang="en-US"/>
              <a:t> </a:t>
            </a:r>
            <a:r>
              <a:rPr lang="en-US" err="1"/>
              <a:t>lí</a:t>
            </a:r>
            <a:r>
              <a:rPr lang="en-US"/>
              <a:t>, </a:t>
            </a:r>
            <a:r>
              <a:rPr lang="en-US" err="1"/>
              <a:t>nhân</a:t>
            </a:r>
            <a:r>
              <a:rPr lang="en-US"/>
              <a:t> </a:t>
            </a:r>
            <a:r>
              <a:rPr lang="en-US" err="1"/>
              <a:t>viên</a:t>
            </a:r>
            <a:r>
              <a:rPr lang="en-US"/>
              <a:t> (</a:t>
            </a:r>
            <a:r>
              <a:rPr lang="en-US" err="1"/>
              <a:t>gồm</a:t>
            </a:r>
            <a:r>
              <a:rPr lang="en-US"/>
              <a:t> </a:t>
            </a:r>
            <a:r>
              <a:rPr lang="en-US" err="1"/>
              <a:t>có</a:t>
            </a:r>
            <a:r>
              <a:rPr lang="en-US"/>
              <a:t> </a:t>
            </a:r>
            <a:r>
              <a:rPr lang="en-US" err="1"/>
              <a:t>nhân</a:t>
            </a:r>
            <a:r>
              <a:rPr lang="en-US"/>
              <a:t> </a:t>
            </a:r>
            <a:r>
              <a:rPr lang="en-US" err="1"/>
              <a:t>viên</a:t>
            </a:r>
            <a:r>
              <a:rPr lang="en-US"/>
              <a:t> </a:t>
            </a:r>
            <a:r>
              <a:rPr lang="en-US" err="1"/>
              <a:t>bán</a:t>
            </a:r>
            <a:r>
              <a:rPr lang="en-US"/>
              <a:t> </a:t>
            </a:r>
            <a:r>
              <a:rPr lang="en-US" err="1"/>
              <a:t>hàng</a:t>
            </a:r>
            <a:r>
              <a:rPr lang="en-US"/>
              <a:t>, </a:t>
            </a:r>
            <a:r>
              <a:rPr lang="en-US" err="1"/>
              <a:t>nhân</a:t>
            </a:r>
            <a:r>
              <a:rPr lang="en-US"/>
              <a:t> </a:t>
            </a:r>
            <a:r>
              <a:rPr lang="en-US" err="1"/>
              <a:t>viên</a:t>
            </a:r>
            <a:r>
              <a:rPr lang="en-US"/>
              <a:t> </a:t>
            </a:r>
            <a:r>
              <a:rPr lang="en-US" err="1"/>
              <a:t>kho</a:t>
            </a:r>
            <a:r>
              <a:rPr lang="en-US"/>
              <a:t>, </a:t>
            </a:r>
            <a:r>
              <a:rPr lang="en-US" err="1"/>
              <a:t>nhân</a:t>
            </a:r>
            <a:r>
              <a:rPr lang="en-US"/>
              <a:t> </a:t>
            </a:r>
            <a:r>
              <a:rPr lang="en-US" err="1"/>
              <a:t>viên</a:t>
            </a:r>
            <a:r>
              <a:rPr lang="en-US"/>
              <a:t> </a:t>
            </a:r>
            <a:r>
              <a:rPr lang="en-US" err="1"/>
              <a:t>giao</a:t>
            </a:r>
            <a:r>
              <a:rPr lang="en-US"/>
              <a:t> </a:t>
            </a:r>
            <a:r>
              <a:rPr lang="en-US" err="1"/>
              <a:t>hàng</a:t>
            </a:r>
            <a:r>
              <a:rPr lang="en-US"/>
              <a:t>…) </a:t>
            </a:r>
          </a:p>
        </p:txBody>
      </p:sp>
    </p:spTree>
    <p:extLst>
      <p:ext uri="{BB962C8B-B14F-4D97-AF65-F5344CB8AC3E}">
        <p14:creationId xmlns:p14="http://schemas.microsoft.com/office/powerpoint/2010/main" val="155740186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 y="0"/>
            <a:ext cx="12192003" cy="6858000"/>
            <a:chOff x="-2" y="0"/>
            <a:chExt cx="12192003" cy="6858000"/>
          </a:xfrm>
        </p:grpSpPr>
        <p:grpSp>
          <p:nvGrpSpPr>
            <p:cNvPr id="42" name="组合 41"/>
            <p:cNvGrpSpPr/>
            <p:nvPr/>
          </p:nvGrpSpPr>
          <p:grpSpPr>
            <a:xfrm>
              <a:off x="-2" y="0"/>
              <a:ext cx="12192003" cy="6858000"/>
              <a:chOff x="-2" y="0"/>
              <a:chExt cx="12192003" cy="6858000"/>
            </a:xfrm>
          </p:grpSpPr>
          <p:pic>
            <p:nvPicPr>
              <p:cNvPr id="44" name="图片 43"/>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2" y="0"/>
                <a:ext cx="12192000" cy="6858000"/>
              </a:xfrm>
              <a:prstGeom prst="rect">
                <a:avLst/>
              </a:prstGeom>
            </p:spPr>
          </p:pic>
          <p:sp>
            <p:nvSpPr>
              <p:cNvPr id="45" name="矩形 44"/>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TextBox 8"/>
              <p:cNvSpPr txBox="1">
                <a:spLocks noChangeArrowheads="1"/>
              </p:cNvSpPr>
              <p:nvPr/>
            </p:nvSpPr>
            <p:spPr bwMode="auto">
              <a:xfrm>
                <a:off x="3464468" y="357432"/>
                <a:ext cx="6101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r>
                  <a:rPr lang="en-US" altLang="zh-CN" sz="2800" spc="300">
                    <a:solidFill>
                      <a:srgbClr val="65A1BD"/>
                    </a:solidFill>
                    <a:ea typeface="Elsie" panose="02000000000000000000" charset="0"/>
                    <a:sym typeface="Arial" panose="020B0604020202020204" pitchFamily="34" charset="0"/>
                  </a:rPr>
                  <a:t>3. </a:t>
                </a:r>
                <a:r>
                  <a:rPr lang="en-US" sz="2800" err="1">
                    <a:solidFill>
                      <a:schemeClr val="accent5"/>
                    </a:solidFill>
                  </a:rPr>
                  <a:t>Các</a:t>
                </a:r>
                <a:r>
                  <a:rPr lang="en-US" sz="2800">
                    <a:solidFill>
                      <a:schemeClr val="accent5"/>
                    </a:solidFill>
                  </a:rPr>
                  <a:t> Use-Case </a:t>
                </a:r>
                <a:r>
                  <a:rPr lang="en-US" sz="2800" err="1">
                    <a:solidFill>
                      <a:schemeClr val="accent5"/>
                    </a:solidFill>
                  </a:rPr>
                  <a:t>và</a:t>
                </a:r>
                <a:r>
                  <a:rPr lang="en-US" sz="2800">
                    <a:solidFill>
                      <a:schemeClr val="accent5"/>
                    </a:solidFill>
                  </a:rPr>
                  <a:t> </a:t>
                </a:r>
                <a:r>
                  <a:rPr lang="en-US" sz="2800" err="1">
                    <a:solidFill>
                      <a:schemeClr val="accent5"/>
                    </a:solidFill>
                  </a:rPr>
                  <a:t>đặc</a:t>
                </a:r>
                <a:r>
                  <a:rPr lang="en-US" sz="2800">
                    <a:solidFill>
                      <a:schemeClr val="accent5"/>
                    </a:solidFill>
                  </a:rPr>
                  <a:t> </a:t>
                </a:r>
                <a:r>
                  <a:rPr lang="en-US" sz="2800" err="1">
                    <a:solidFill>
                      <a:schemeClr val="accent5"/>
                    </a:solidFill>
                  </a:rPr>
                  <a:t>tả</a:t>
                </a:r>
                <a:r>
                  <a:rPr lang="en-US" sz="2800">
                    <a:solidFill>
                      <a:schemeClr val="accent5"/>
                    </a:solidFill>
                  </a:rPr>
                  <a:t> Use-Case</a:t>
                </a:r>
                <a:endParaRPr lang="vi-VN" sz="2800">
                  <a:solidFill>
                    <a:schemeClr val="accent5"/>
                  </a:solidFill>
                </a:endParaRPr>
              </a:p>
            </p:txBody>
          </p:sp>
        </p:grpSp>
        <p:cxnSp>
          <p:nvCxnSpPr>
            <p:cNvPr id="43" name="直接连接符 42"/>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pic>
        <p:nvPicPr>
          <p:cNvPr id="4" name="Picture 3"/>
          <p:cNvPicPr>
            <a:picLocks noChangeAspect="1"/>
          </p:cNvPicPr>
          <p:nvPr/>
        </p:nvPicPr>
        <p:blipFill>
          <a:blip r:embed="rId4"/>
          <a:stretch>
            <a:fillRect/>
          </a:stretch>
        </p:blipFill>
        <p:spPr>
          <a:xfrm>
            <a:off x="1043499" y="1252991"/>
            <a:ext cx="10104996" cy="4869602"/>
          </a:xfrm>
          <a:prstGeom prst="rect">
            <a:avLst/>
          </a:prstGeom>
        </p:spPr>
      </p:pic>
    </p:spTree>
    <p:extLst>
      <p:ext uri="{BB962C8B-B14F-4D97-AF65-F5344CB8AC3E}">
        <p14:creationId xmlns:p14="http://schemas.microsoft.com/office/powerpoint/2010/main" val="3162411774"/>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p:cNvSpPr/>
          <p:nvPr/>
        </p:nvSpPr>
        <p:spPr>
          <a:xfrm>
            <a:off x="2727415" y="3162355"/>
            <a:ext cx="6857968" cy="707886"/>
          </a:xfrm>
          <a:prstGeom prst="rect">
            <a:avLst/>
          </a:prstGeom>
        </p:spPr>
        <p:txBody>
          <a:bodyPr wrap="none">
            <a:spAutoFit/>
          </a:bodyPr>
          <a:lstStyle/>
          <a:p>
            <a:pPr algn="dist"/>
            <a:r>
              <a:rPr kumimoji="1" lang="vi-VN" altLang="zh-CN" sz="4000" spc="600">
                <a:solidFill>
                  <a:srgbClr val="65A1BD"/>
                </a:solidFill>
                <a:latin typeface="Arial" panose="020B0604020202020204" pitchFamily="34" charset="0"/>
                <a:ea typeface="Elsie" panose="02000000000000000000" charset="0"/>
                <a:cs typeface="Arial" panose="020B0604020202020204" pitchFamily="34" charset="0"/>
              </a:rPr>
              <a:t>Khách hàng tiềm năng</a:t>
            </a:r>
            <a:endParaRPr kumimoji="1" lang="en-US" altLang="zh-CN" sz="4000" spc="600">
              <a:solidFill>
                <a:srgbClr val="65A1BD"/>
              </a:solidFill>
              <a:latin typeface="Arial" panose="020B0604020202020204" pitchFamily="34" charset="0"/>
              <a:ea typeface="Elsie" panose="02000000000000000000" charset="0"/>
              <a:cs typeface="Arial" panose="020B0604020202020204" pitchFamily="34" charset="0"/>
            </a:endParaRPr>
          </a:p>
        </p:txBody>
      </p:sp>
    </p:spTree>
    <p:extLst>
      <p:ext uri="{BB962C8B-B14F-4D97-AF65-F5344CB8AC3E}">
        <p14:creationId xmlns:p14="http://schemas.microsoft.com/office/powerpoint/2010/main" val="38866803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14" name="矩形 13"/>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254977" y="1252294"/>
            <a:ext cx="11605846" cy="5086960"/>
            <a:chOff x="6459260" y="1628712"/>
            <a:chExt cx="5022149" cy="4695583"/>
          </a:xfrm>
        </p:grpSpPr>
        <p:sp>
          <p:nvSpPr>
            <p:cNvPr id="6" name="Freeform 12"/>
            <p:cNvSpPr/>
            <p:nvPr/>
          </p:nvSpPr>
          <p:spPr bwMode="auto">
            <a:xfrm>
              <a:off x="6459260" y="162871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sp>
          <p:nvSpPr>
            <p:cNvPr id="7" name="Freeform 12"/>
            <p:cNvSpPr/>
            <p:nvPr/>
          </p:nvSpPr>
          <p:spPr bwMode="auto">
            <a:xfrm flipH="1" flipV="1">
              <a:off x="10952771" y="579407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grpSp>
      <p:sp>
        <p:nvSpPr>
          <p:cNvPr id="16" name="矩形 1"/>
          <p:cNvSpPr/>
          <p:nvPr/>
        </p:nvSpPr>
        <p:spPr>
          <a:xfrm>
            <a:off x="3368276" y="367704"/>
            <a:ext cx="5983542" cy="584775"/>
          </a:xfrm>
          <a:prstGeom prst="rect">
            <a:avLst/>
          </a:prstGeom>
        </p:spPr>
        <p:txBody>
          <a:bodyPr wrap="square">
            <a:spAutoFit/>
          </a:bodyPr>
          <a:lstStyle/>
          <a:p>
            <a:pPr algn="ctr"/>
            <a:r>
              <a:rPr kumimoji="1" lang="vi-VN" altLang="zh-CN" sz="3200" spc="600">
                <a:solidFill>
                  <a:srgbClr val="65A1BD"/>
                </a:solidFill>
                <a:latin typeface="Arial" panose="020B0604020202020204" pitchFamily="34" charset="0"/>
                <a:ea typeface="Elsie" panose="02000000000000000000" charset="0"/>
                <a:cs typeface="Arial" panose="020B0604020202020204" pitchFamily="34" charset="0"/>
              </a:rPr>
              <a:t>Khách hàng tiềm năng</a:t>
            </a:r>
            <a:endParaRPr kumimoji="1" lang="en-US" altLang="zh-CN" sz="3200" spc="600">
              <a:solidFill>
                <a:srgbClr val="65A1BD"/>
              </a:solidFill>
              <a:latin typeface="Arial" panose="020B0604020202020204" pitchFamily="34" charset="0"/>
              <a:ea typeface="Elsie" panose="02000000000000000000" charset="0"/>
              <a:cs typeface="Arial" panose="020B0604020202020204" pitchFamily="34" charset="0"/>
            </a:endParaRPr>
          </a:p>
        </p:txBody>
      </p:sp>
      <p:sp>
        <p:nvSpPr>
          <p:cNvPr id="18" name="Rectangle 1"/>
          <p:cNvSpPr>
            <a:spLocks noChangeArrowheads="1"/>
          </p:cNvSpPr>
          <p:nvPr/>
        </p:nvSpPr>
        <p:spPr bwMode="auto">
          <a:xfrm>
            <a:off x="685060" y="1426603"/>
            <a:ext cx="74654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lang="vi-VN" altLang="en-US" sz="2000" b="1">
                <a:latin typeface="Times New Roman" pitchFamily="18" charset="0"/>
                <a:ea typeface="Calibri" pitchFamily="34" charset="0"/>
                <a:cs typeface="Times New Roman" pitchFamily="18" charset="0"/>
              </a:rPr>
              <a:t>Sơ đồ</a:t>
            </a:r>
            <a:r>
              <a:rPr kumimoji="0" lang="en-US"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 Use case:</a:t>
            </a:r>
            <a:endParaRPr kumimoji="0" lang="en-US" altLang="en-US" sz="2000" b="0" i="0" u="none" strike="noStrike" cap="none" normalizeH="0" baseline="0">
              <a:ln>
                <a:noFill/>
              </a:ln>
              <a:solidFill>
                <a:schemeClr val="tx1"/>
              </a:solidFill>
              <a:effectLst/>
            </a:endParaRPr>
          </a:p>
        </p:txBody>
      </p:sp>
      <p:pic>
        <p:nvPicPr>
          <p:cNvPr id="3" name="Picture 2"/>
          <p:cNvPicPr>
            <a:picLocks noChangeAspect="1"/>
          </p:cNvPicPr>
          <p:nvPr/>
        </p:nvPicPr>
        <p:blipFill>
          <a:blip r:embed="rId4"/>
          <a:stretch>
            <a:fillRect/>
          </a:stretch>
        </p:blipFill>
        <p:spPr>
          <a:xfrm>
            <a:off x="2483226" y="1317796"/>
            <a:ext cx="7346317" cy="4816257"/>
          </a:xfrm>
          <a:prstGeom prst="rect">
            <a:avLst/>
          </a:prstGeom>
        </p:spPr>
      </p:pic>
    </p:spTree>
    <p:extLst>
      <p:ext uri="{BB962C8B-B14F-4D97-AF65-F5344CB8AC3E}">
        <p14:creationId xmlns:p14="http://schemas.microsoft.com/office/powerpoint/2010/main" val="9312390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750"/>
                                        <p:tgtEl>
                                          <p:spTgt spid="16">
                                            <p:txEl>
                                              <p:pRg st="0" end="0"/>
                                            </p:txEl>
                                          </p:spTgt>
                                        </p:tgtEl>
                                      </p:cBhvr>
                                    </p:animEffect>
                                    <p:anim calcmode="lin" valueType="num">
                                      <p:cBhvr>
                                        <p:cTn id="14" dur="75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20" name="图片 19"/>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21" name="矩形 20"/>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8"/>
              <p:cNvSpPr txBox="1">
                <a:spLocks noChangeArrowheads="1"/>
              </p:cNvSpPr>
              <p:nvPr/>
            </p:nvSpPr>
            <p:spPr bwMode="auto">
              <a:xfrm>
                <a:off x="4028833" y="344626"/>
                <a:ext cx="452540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en-US" altLang="zh-CN"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Khách hàng tiềm năng</a:t>
                </a:r>
              </a:p>
            </p:txBody>
          </p:sp>
        </p:grpSp>
        <p:cxnSp>
          <p:nvCxnSpPr>
            <p:cNvPr id="19" name="直接连接符 18"/>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aphicFrame>
        <p:nvGraphicFramePr>
          <p:cNvPr id="6" name="Table 5"/>
          <p:cNvGraphicFramePr/>
          <p:nvPr/>
        </p:nvGraphicFramePr>
        <p:xfrm>
          <a:off x="734785" y="1252301"/>
          <a:ext cx="11113498" cy="5116115"/>
        </p:xfrm>
        <a:graphic>
          <a:graphicData uri="http://schemas.openxmlformats.org/drawingml/2006/table">
            <a:tbl>
              <a:tblPr/>
              <a:tblGrid>
                <a:gridCol w="1924087">
                  <a:extLst>
                    <a:ext uri="{9D8B030D-6E8A-4147-A177-3AD203B41FA5}">
                      <a16:colId xmlns:a16="http://schemas.microsoft.com/office/drawing/2014/main" xmlns="" val="20000"/>
                    </a:ext>
                  </a:extLst>
                </a:gridCol>
                <a:gridCol w="9189411">
                  <a:extLst>
                    <a:ext uri="{9D8B030D-6E8A-4147-A177-3AD203B41FA5}">
                      <a16:colId xmlns:a16="http://schemas.microsoft.com/office/drawing/2014/main" xmlns="" val="20001"/>
                    </a:ext>
                  </a:extLst>
                </a:gridCol>
              </a:tblGrid>
              <a:tr h="218289">
                <a:tc>
                  <a:txBody>
                    <a:bodyPr/>
                    <a:lstStyle/>
                    <a:p>
                      <a:pPr indent="0" algn="ctr">
                        <a:buNone/>
                      </a:pPr>
                      <a:r>
                        <a:rPr lang="en-US" sz="1600" b="1" err="1">
                          <a:solidFill>
                            <a:srgbClr val="000000"/>
                          </a:solidFill>
                          <a:latin typeface="Calibri" panose="020F0502020204030204" charset="0"/>
                          <a:cs typeface="Calibri" panose="020F0502020204030204" charset="0"/>
                        </a:rPr>
                        <a:t>Use_Case</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1">
                          <a:solidFill>
                            <a:srgbClr val="000000"/>
                          </a:solidFill>
                          <a:latin typeface="Calibri" panose="020F0502020204030204" charset="0"/>
                          <a:cs typeface="Calibri" panose="020F0502020204030204" charset="0"/>
                        </a:rPr>
                        <a:t>Nội Dung</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84342">
                <a:tc>
                  <a:txBody>
                    <a:bodyPr/>
                    <a:lstStyle/>
                    <a:p>
                      <a:pPr indent="0" algn="ctr">
                        <a:buNone/>
                      </a:pPr>
                      <a:r>
                        <a:rPr lang="en-US" sz="1600" b="1" err="1">
                          <a:solidFill>
                            <a:srgbClr val="000000"/>
                          </a:solidFill>
                          <a:latin typeface="Calibri" panose="020F0502020204030204" charset="0"/>
                          <a:cs typeface="Calibri" panose="020F0502020204030204" charset="0"/>
                        </a:rPr>
                        <a:t>Tên</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Use_Case</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600" b="1">
                          <a:solidFill>
                            <a:srgbClr val="000000"/>
                          </a:solidFill>
                          <a:latin typeface="Calibri" panose="020F0502020204030204" charset="0"/>
                          <a:cs typeface="Calibri" panose="020F0502020204030204" charset="0"/>
                        </a:rPr>
                        <a:t>Xem Giỏ Hàng</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85952">
                <a:tc>
                  <a:txBody>
                    <a:bodyPr/>
                    <a:lstStyle/>
                    <a:p>
                      <a:pPr indent="0" algn="ctr">
                        <a:buNone/>
                      </a:pPr>
                      <a:r>
                        <a:rPr lang="en-US" sz="1600" b="1">
                          <a:solidFill>
                            <a:srgbClr val="000000"/>
                          </a:solidFill>
                          <a:latin typeface="Calibri" panose="020F0502020204030204" charset="0"/>
                          <a:cs typeface="Calibri" panose="020F0502020204030204" charset="0"/>
                        </a:rPr>
                        <a:t>Mô Tả</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600" b="1">
                          <a:solidFill>
                            <a:srgbClr val="000000"/>
                          </a:solidFill>
                          <a:latin typeface="Calibri" panose="020F0502020204030204" charset="0"/>
                          <a:cs typeface="Calibri" panose="020F0502020204030204" charset="0"/>
                        </a:rPr>
                        <a:t>Cho phép người dùng xem những sản phẩm trong giỏ hàng.</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385952">
                <a:tc>
                  <a:txBody>
                    <a:bodyPr/>
                    <a:lstStyle/>
                    <a:p>
                      <a:pPr indent="0" algn="ctr">
                        <a:buNone/>
                      </a:pPr>
                      <a:r>
                        <a:rPr lang="en-US" sz="1600" b="1">
                          <a:solidFill>
                            <a:srgbClr val="000000"/>
                          </a:solidFill>
                          <a:latin typeface="Calibri" panose="020F0502020204030204" charset="0"/>
                          <a:cs typeface="Calibri" panose="020F0502020204030204" charset="0"/>
                        </a:rPr>
                        <a:t>Actor</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600" b="1">
                          <a:solidFill>
                            <a:srgbClr val="000000"/>
                          </a:solidFill>
                          <a:latin typeface="Calibri" panose="020F0502020204030204" charset="0"/>
                          <a:cs typeface="Calibri" panose="020F0502020204030204" charset="0"/>
                        </a:rPr>
                        <a:t>Khách hàng tiềm năng</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384342">
                <a:tc>
                  <a:txBody>
                    <a:bodyPr/>
                    <a:lstStyle/>
                    <a:p>
                      <a:pPr indent="0" algn="ctr">
                        <a:buNone/>
                      </a:pPr>
                      <a:r>
                        <a:rPr lang="en-US" sz="1600" b="1">
                          <a:solidFill>
                            <a:srgbClr val="000000"/>
                          </a:solidFill>
                          <a:latin typeface="Calibri" panose="020F0502020204030204" charset="0"/>
                          <a:cs typeface="Calibri" panose="020F0502020204030204" charset="0"/>
                        </a:rPr>
                        <a:t>Điều Kiện Kích Hoạt</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600" b="1">
                          <a:solidFill>
                            <a:srgbClr val="000000"/>
                          </a:solidFill>
                          <a:latin typeface="Calibri" panose="020F0502020204030204" charset="0"/>
                          <a:cs typeface="Calibri" panose="020F0502020204030204" charset="0"/>
                        </a:rPr>
                        <a:t>Khi Khách Hàng Tiềm Năng chọn chức năng “Xem giỏ hàng” từ trang chủ</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385952">
                <a:tc>
                  <a:txBody>
                    <a:bodyPr/>
                    <a:lstStyle/>
                    <a:p>
                      <a:pPr indent="0" algn="ctr">
                        <a:buNone/>
                      </a:pPr>
                      <a:r>
                        <a:rPr lang="en-US" sz="1600" b="1">
                          <a:solidFill>
                            <a:srgbClr val="000000"/>
                          </a:solidFill>
                          <a:latin typeface="Calibri" panose="020F0502020204030204" charset="0"/>
                          <a:cs typeface="Calibri" panose="020F0502020204030204" charset="0"/>
                        </a:rPr>
                        <a:t>Tiền Điều Kiện</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600" b="1" err="1">
                          <a:solidFill>
                            <a:srgbClr val="000000"/>
                          </a:solidFill>
                          <a:latin typeface="Calibri" panose="020F0502020204030204" charset="0"/>
                          <a:cs typeface="Calibri" panose="020F0502020204030204" charset="0"/>
                        </a:rPr>
                        <a:t>Khách</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Hàng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Tiềm</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Năng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phải</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có</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Tài</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Khoản</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trên</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hệ</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thống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và</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đã</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đăng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nhập</a:t>
                      </a:r>
                      <a:r>
                        <a:rPr lang="en-US" sz="1600" b="1">
                          <a:solidFill>
                            <a:srgbClr val="000000"/>
                          </a:solidFill>
                          <a:latin typeface="Calibri" panose="020F0502020204030204" charset="0"/>
                          <a:cs typeface="Calibri" panose="020F0502020204030204" charset="0"/>
                        </a:rPr>
                        <a:t> </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r h="385415">
                <a:tc>
                  <a:txBody>
                    <a:bodyPr/>
                    <a:lstStyle/>
                    <a:p>
                      <a:pPr indent="0" algn="ctr">
                        <a:buNone/>
                      </a:pPr>
                      <a:r>
                        <a:rPr lang="en-US" sz="1600" b="1">
                          <a:solidFill>
                            <a:srgbClr val="000000"/>
                          </a:solidFill>
                          <a:latin typeface="Calibri" panose="020F0502020204030204" charset="0"/>
                          <a:cs typeface="Calibri" panose="020F0502020204030204" charset="0"/>
                        </a:rPr>
                        <a:t>Hậu Điều Kiện</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600" b="1">
                          <a:solidFill>
                            <a:srgbClr val="000000"/>
                          </a:solidFill>
                          <a:latin typeface="Calibri" panose="020F0502020204030204" charset="0"/>
                          <a:cs typeface="Calibri" panose="020F0502020204030204" charset="0"/>
                        </a:rPr>
                        <a:t>Khách Hàng Tiềm Năng thấy được những sản phẩm trong giỏ hàng</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6"/>
                  </a:ext>
                </a:extLst>
              </a:tr>
              <a:tr h="1637169">
                <a:tc>
                  <a:txBody>
                    <a:bodyPr/>
                    <a:lstStyle/>
                    <a:p>
                      <a:pPr indent="0" algn="ctr">
                        <a:buNone/>
                      </a:pPr>
                      <a:r>
                        <a:rPr lang="en-US" sz="1600" b="1">
                          <a:solidFill>
                            <a:srgbClr val="000000"/>
                          </a:solidFill>
                          <a:latin typeface="Calibri" panose="020F0502020204030204" charset="0"/>
                          <a:cs typeface="Calibri" panose="020F0502020204030204" charset="0"/>
                        </a:rPr>
                        <a:t>Luồng Sự Kiện Chính</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342900" indent="-342900">
                        <a:buAutoNum type="arabicPeriod"/>
                      </a:pPr>
                      <a:r>
                        <a:rPr lang="en-US" sz="1400" b="1" err="1">
                          <a:solidFill>
                            <a:srgbClr val="000000"/>
                          </a:solidFill>
                          <a:latin typeface="Calibri" panose="020F0502020204030204" charset="0"/>
                          <a:cs typeface="Calibri" panose="020F0502020204030204" charset="0"/>
                        </a:rPr>
                        <a:t>K</a:t>
                      </a:r>
                      <a:r>
                        <a:rPr lang="en-US" sz="1500" b="1" err="1">
                          <a:solidFill>
                            <a:srgbClr val="000000"/>
                          </a:solidFill>
                          <a:latin typeface="Calibri" panose="020F0502020204030204" charset="0"/>
                          <a:cs typeface="Calibri" panose="020F0502020204030204" charset="0"/>
                        </a:rPr>
                        <a:t>hách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truy</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cập</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trang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giỏ</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từ</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giao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diện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người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dùng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của</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ứng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dụng</a:t>
                      </a:r>
                      <a:r>
                        <a:rPr lang="en-US" sz="1500" b="1">
                          <a:solidFill>
                            <a:srgbClr val="000000"/>
                          </a:solidFill>
                          <a:latin typeface="Calibri" panose="020F0502020204030204" charset="0"/>
                          <a:cs typeface="Calibri" panose="020F0502020204030204" charset="0"/>
                        </a:rPr>
                        <a:t>. </a:t>
                      </a:r>
                    </a:p>
                    <a:p>
                      <a:pPr marL="342900" indent="-342900">
                        <a:buAutoNum type="arabicPeriod"/>
                      </a:pPr>
                      <a:r>
                        <a:rPr lang="en-US" sz="1500" b="1" err="1">
                          <a:solidFill>
                            <a:srgbClr val="000000"/>
                          </a:solidFill>
                          <a:latin typeface="Calibri" panose="020F0502020204030204" charset="0"/>
                          <a:cs typeface="Calibri" panose="020F0502020204030204" charset="0"/>
                        </a:rPr>
                        <a:t>Hệ</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thống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hiển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thị</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danh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các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có</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trong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giỏ</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của</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bao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gồm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các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thông</a:t>
                      </a:r>
                      <a:r>
                        <a:rPr lang="en-US" sz="1500" b="1">
                          <a:solidFill>
                            <a:srgbClr val="000000"/>
                          </a:solidFill>
                          <a:latin typeface="Calibri" panose="020F0502020204030204" charset="0"/>
                          <a:cs typeface="Calibri" panose="020F0502020204030204" charset="0"/>
                        </a:rPr>
                        <a:t> tin </a:t>
                      </a:r>
                      <a:r>
                        <a:rPr lang="en-US" sz="1500" b="1" err="1">
                          <a:solidFill>
                            <a:srgbClr val="000000"/>
                          </a:solidFill>
                          <a:latin typeface="Calibri" panose="020F0502020204030204" charset="0"/>
                          <a:cs typeface="Calibri" panose="020F0502020204030204" charset="0"/>
                        </a:rPr>
                        <a:t>sau</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đây</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mỗi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phẩm:Tên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phẩm,Số</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lượng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đã</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chọn,Giá</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mỗi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phẩm,Tổng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cộng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mỗi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số</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lượng</a:t>
                      </a:r>
                      <a:r>
                        <a:rPr lang="en-US" sz="1500" b="1">
                          <a:solidFill>
                            <a:srgbClr val="000000"/>
                          </a:solidFill>
                          <a:latin typeface="Calibri" panose="020F0502020204030204" charset="0"/>
                          <a:cs typeface="Calibri" panose="020F0502020204030204" charset="0"/>
                        </a:rPr>
                        <a:t> * </a:t>
                      </a:r>
                      <a:r>
                        <a:rPr lang="en-US" sz="1500" b="1" err="1">
                          <a:solidFill>
                            <a:srgbClr val="000000"/>
                          </a:solidFill>
                          <a:latin typeface="Calibri" panose="020F0502020204030204" charset="0"/>
                          <a:cs typeface="Calibri" panose="020F0502020204030204" charset="0"/>
                        </a:rPr>
                        <a:t>giá</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tiền</a:t>
                      </a:r>
                      <a:r>
                        <a:rPr lang="en-US" sz="1500" b="1">
                          <a:solidFill>
                            <a:srgbClr val="000000"/>
                          </a:solidFill>
                          <a:latin typeface="Calibri" panose="020F0502020204030204" charset="0"/>
                          <a:cs typeface="Calibri" panose="020F0502020204030204" charset="0"/>
                        </a:rPr>
                        <a:t>). </a:t>
                      </a:r>
                    </a:p>
                    <a:p>
                      <a:pPr marL="342900" indent="-342900">
                        <a:buAutoNum type="arabicPeriod"/>
                      </a:pPr>
                      <a:r>
                        <a:rPr lang="en-US" sz="1500" b="1" err="1">
                          <a:solidFill>
                            <a:srgbClr val="000000"/>
                          </a:solidFill>
                          <a:latin typeface="Calibri" panose="020F0502020204030204" charset="0"/>
                          <a:cs typeface="Calibri" panose="020F0502020204030204" charset="0"/>
                        </a:rPr>
                        <a:t>Hệ</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thống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tính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toán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tổng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cộng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toàn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bộ</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giỏ</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bằng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tổng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hợp</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tổng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cộng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của</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từng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p>
                    <a:p>
                      <a:pPr marL="342900" indent="-342900">
                        <a:buAutoNum type="arabicPeriod"/>
                      </a:pPr>
                      <a:r>
                        <a:rPr lang="en-US" sz="1500" b="1" err="1">
                          <a:solidFill>
                            <a:srgbClr val="000000"/>
                          </a:solidFill>
                          <a:latin typeface="Calibri" panose="020F0502020204030204" charset="0"/>
                          <a:cs typeface="Calibri" panose="020F0502020204030204" charset="0"/>
                        </a:rPr>
                        <a:t>Khách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có</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thể</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sử</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dụng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các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chức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a:t>
                      </a:r>
                      <a:r>
                        <a:rPr lang="en-US" sz="1500" b="1" err="1">
                          <a:solidFill>
                            <a:srgbClr val="000000"/>
                          </a:solidFill>
                          <a:latin typeface="Calibri" panose="020F0502020204030204" charset="0"/>
                          <a:cs typeface="Calibri" panose="020F0502020204030204" charset="0"/>
                        </a:rPr>
                        <a:t>Thêm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Xóa</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Sửa</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số</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lượng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Sau</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đã</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xem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giỏ</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của</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họ</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thực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hiện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các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tác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vụ</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cần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thiết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họ</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có</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thể</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chọn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tiếp</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tục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mua</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sắm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thực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hiện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thanh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toán</a:t>
                      </a:r>
                      <a:r>
                        <a:rPr lang="en-US" sz="1500" b="1">
                          <a:solidFill>
                            <a:srgbClr val="000000"/>
                          </a:solidFill>
                          <a:latin typeface="Calibri" panose="020F0502020204030204" charset="0"/>
                          <a:cs typeface="Calibri" panose="020F0502020204030204" charset="0"/>
                        </a:rPr>
                        <a:t>.</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7"/>
                  </a:ext>
                </a:extLst>
              </a:tr>
              <a:tr h="654868">
                <a:tc>
                  <a:txBody>
                    <a:bodyPr/>
                    <a:lstStyle/>
                    <a:p>
                      <a:pPr indent="0" algn="ctr">
                        <a:buNone/>
                      </a:pPr>
                      <a:r>
                        <a:rPr lang="en-US" sz="1600" b="1">
                          <a:solidFill>
                            <a:srgbClr val="000000"/>
                          </a:solidFill>
                          <a:latin typeface="Calibri" panose="020F0502020204030204" charset="0"/>
                          <a:cs typeface="Calibri" panose="020F0502020204030204" charset="0"/>
                        </a:rPr>
                        <a:t>Luồng Sự Kiện Phụ</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600" b="1">
                          <a:solidFill>
                            <a:srgbClr val="000000"/>
                          </a:solidFill>
                          <a:latin typeface="Calibri" panose="020F0502020204030204" charset="0"/>
                          <a:cs typeface="Calibri" panose="020F0502020204030204" charset="0"/>
                        </a:rPr>
                        <a:t>1.Nếu </a:t>
                      </a:r>
                      <a:r>
                        <a:rPr lang="en-US" sz="1600" b="1" err="1">
                          <a:solidFill>
                            <a:srgbClr val="000000"/>
                          </a:solidFill>
                          <a:latin typeface="Calibri" panose="020F0502020204030204" charset="0"/>
                          <a:cs typeface="Calibri" panose="020F0502020204030204" charset="0"/>
                        </a:rPr>
                        <a:t>giỏ</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hàng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của</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khách</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hàng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trống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hệ</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thống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sẽ</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hiển</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thị</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thông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báo</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rằng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giỏ</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hàng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trống</a:t>
                      </a:r>
                      <a:r>
                        <a:rPr lang="en-US" sz="1600" b="1">
                          <a:solidFill>
                            <a:srgbClr val="000000"/>
                          </a:solidFill>
                          <a:latin typeface="Calibri" panose="020F0502020204030204" charset="0"/>
                          <a:cs typeface="Calibri" panose="020F0502020204030204" charset="0"/>
                        </a:rPr>
                        <a:t>. </a:t>
                      </a:r>
                    </a:p>
                    <a:p>
                      <a:pPr indent="0">
                        <a:buNone/>
                      </a:pPr>
                      <a:r>
                        <a:rPr lang="en-US" sz="1600" b="1">
                          <a:solidFill>
                            <a:srgbClr val="000000"/>
                          </a:solidFill>
                          <a:latin typeface="Calibri" panose="020F0502020204030204" charset="0"/>
                          <a:cs typeface="Calibri" panose="020F0502020204030204" charset="0"/>
                        </a:rPr>
                        <a:t>2.Nếu </a:t>
                      </a:r>
                      <a:r>
                        <a:rPr lang="en-US" sz="1600" b="1" err="1">
                          <a:solidFill>
                            <a:srgbClr val="000000"/>
                          </a:solidFill>
                          <a:latin typeface="Calibri" panose="020F0502020204030204" charset="0"/>
                          <a:cs typeface="Calibri" panose="020F0502020204030204" charset="0"/>
                        </a:rPr>
                        <a:t>có</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lỗi</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kỹ</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thuật</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hoặc</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sự</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cố</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xảy</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ra</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trong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quá</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trình</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xem</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giỏ</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hàng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hệ</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thống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sẽ</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hiển</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thị</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thông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báo</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lỗi</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và</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cho</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phép</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khách</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hàng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thử</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lại</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hoặc</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liên</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hệ</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với</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hỗ</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trợ</a:t>
                      </a:r>
                      <a:r>
                        <a:rPr lang="en-US" sz="1600" b="1">
                          <a:solidFill>
                            <a:srgbClr val="000000"/>
                          </a:solidFill>
                          <a:latin typeface="Calibri" panose="020F0502020204030204" charset="0"/>
                          <a:cs typeface="Calibri" panose="020F0502020204030204" charset="0"/>
                        </a:rPr>
                        <a:t>.</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893180744"/>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14" name="矩形 13"/>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254977" y="1252294"/>
            <a:ext cx="11605846" cy="5086960"/>
            <a:chOff x="6459260" y="1628712"/>
            <a:chExt cx="5022149" cy="4695583"/>
          </a:xfrm>
        </p:grpSpPr>
        <p:sp>
          <p:nvSpPr>
            <p:cNvPr id="6" name="Freeform 12"/>
            <p:cNvSpPr/>
            <p:nvPr/>
          </p:nvSpPr>
          <p:spPr bwMode="auto">
            <a:xfrm>
              <a:off x="6459260" y="162871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sp>
          <p:nvSpPr>
            <p:cNvPr id="7" name="Freeform 12"/>
            <p:cNvSpPr/>
            <p:nvPr/>
          </p:nvSpPr>
          <p:spPr bwMode="auto">
            <a:xfrm flipH="1" flipV="1">
              <a:off x="10952771" y="579407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grpSp>
      <p:sp>
        <p:nvSpPr>
          <p:cNvPr id="16" name="矩形 1"/>
          <p:cNvSpPr/>
          <p:nvPr/>
        </p:nvSpPr>
        <p:spPr>
          <a:xfrm>
            <a:off x="3368276" y="367704"/>
            <a:ext cx="5983542" cy="584775"/>
          </a:xfrm>
          <a:prstGeom prst="rect">
            <a:avLst/>
          </a:prstGeom>
        </p:spPr>
        <p:txBody>
          <a:bodyPr wrap="square">
            <a:spAutoFit/>
          </a:bodyPr>
          <a:lstStyle/>
          <a:p>
            <a:pPr algn="ctr"/>
            <a:r>
              <a:rPr kumimoji="1" lang="vi-VN" altLang="zh-CN" sz="3200" spc="600">
                <a:solidFill>
                  <a:srgbClr val="65A1BD"/>
                </a:solidFill>
                <a:latin typeface="Arial" panose="020B0604020202020204" pitchFamily="34" charset="0"/>
                <a:ea typeface="Elsie" panose="02000000000000000000" charset="0"/>
                <a:cs typeface="Arial" panose="020B0604020202020204" pitchFamily="34" charset="0"/>
              </a:rPr>
              <a:t>Khách hàng tiềm năng</a:t>
            </a:r>
            <a:endParaRPr kumimoji="1" lang="en-US" altLang="zh-CN" sz="3200" spc="600">
              <a:solidFill>
                <a:srgbClr val="65A1BD"/>
              </a:solidFill>
              <a:latin typeface="Arial" panose="020B0604020202020204" pitchFamily="34" charset="0"/>
              <a:ea typeface="Elsie" panose="02000000000000000000" charset="0"/>
              <a:cs typeface="Arial" panose="020B0604020202020204" pitchFamily="34" charset="0"/>
            </a:endParaRPr>
          </a:p>
        </p:txBody>
      </p:sp>
      <p:pic>
        <p:nvPicPr>
          <p:cNvPr id="2" name="Picture 1"/>
          <p:cNvPicPr>
            <a:picLocks noChangeAspect="1"/>
          </p:cNvPicPr>
          <p:nvPr/>
        </p:nvPicPr>
        <p:blipFill>
          <a:blip r:embed="rId4"/>
          <a:stretch>
            <a:fillRect/>
          </a:stretch>
        </p:blipFill>
        <p:spPr>
          <a:xfrm>
            <a:off x="1731601" y="1426602"/>
            <a:ext cx="8878197" cy="4663444"/>
          </a:xfrm>
          <a:prstGeom prst="rect">
            <a:avLst/>
          </a:prstGeom>
        </p:spPr>
      </p:pic>
      <p:sp>
        <p:nvSpPr>
          <p:cNvPr id="18" name="Rectangle 1"/>
          <p:cNvSpPr>
            <a:spLocks noChangeArrowheads="1"/>
          </p:cNvSpPr>
          <p:nvPr/>
        </p:nvSpPr>
        <p:spPr bwMode="auto">
          <a:xfrm>
            <a:off x="685060" y="1426603"/>
            <a:ext cx="74654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lang="vi-VN" altLang="en-US" sz="2000" b="1">
                <a:latin typeface="Times New Roman" pitchFamily="18" charset="0"/>
                <a:ea typeface="Calibri" pitchFamily="34" charset="0"/>
                <a:cs typeface="Times New Roman" pitchFamily="18" charset="0"/>
              </a:rPr>
              <a:t>Sơ đồ</a:t>
            </a:r>
            <a:r>
              <a:rPr kumimoji="0" lang="en-US"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 Use case:</a:t>
            </a:r>
            <a:endParaRPr kumimoji="0" lang="en-US" altLang="en-US" sz="20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36940278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750"/>
                                        <p:tgtEl>
                                          <p:spTgt spid="16">
                                            <p:txEl>
                                              <p:pRg st="0" end="0"/>
                                            </p:txEl>
                                          </p:spTgt>
                                        </p:tgtEl>
                                      </p:cBhvr>
                                    </p:animEffect>
                                    <p:anim calcmode="lin" valueType="num">
                                      <p:cBhvr>
                                        <p:cTn id="14" dur="75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2"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20" name="图片 19"/>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21" name="矩形 20"/>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8"/>
              <p:cNvSpPr txBox="1">
                <a:spLocks noChangeArrowheads="1"/>
              </p:cNvSpPr>
              <p:nvPr/>
            </p:nvSpPr>
            <p:spPr bwMode="auto">
              <a:xfrm>
                <a:off x="3919652" y="344626"/>
                <a:ext cx="450046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en-US" altLang="zh-CN"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Khách hàng tiềm năng</a:t>
                </a:r>
              </a:p>
            </p:txBody>
          </p:sp>
        </p:grpSp>
        <p:cxnSp>
          <p:nvCxnSpPr>
            <p:cNvPr id="19" name="直接连接符 18"/>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aphicFrame>
        <p:nvGraphicFramePr>
          <p:cNvPr id="2" name="Table 1"/>
          <p:cNvGraphicFramePr/>
          <p:nvPr/>
        </p:nvGraphicFramePr>
        <p:xfrm>
          <a:off x="734785" y="1183281"/>
          <a:ext cx="10870197" cy="4926313"/>
        </p:xfrm>
        <a:graphic>
          <a:graphicData uri="http://schemas.openxmlformats.org/drawingml/2006/table">
            <a:tbl>
              <a:tblPr/>
              <a:tblGrid>
                <a:gridCol w="1896056">
                  <a:extLst>
                    <a:ext uri="{9D8B030D-6E8A-4147-A177-3AD203B41FA5}">
                      <a16:colId xmlns:a16="http://schemas.microsoft.com/office/drawing/2014/main" xmlns="" val="20000"/>
                    </a:ext>
                  </a:extLst>
                </a:gridCol>
                <a:gridCol w="8974141">
                  <a:extLst>
                    <a:ext uri="{9D8B030D-6E8A-4147-A177-3AD203B41FA5}">
                      <a16:colId xmlns:a16="http://schemas.microsoft.com/office/drawing/2014/main" xmlns="" val="20001"/>
                    </a:ext>
                  </a:extLst>
                </a:gridCol>
              </a:tblGrid>
              <a:tr h="240565">
                <a:tc>
                  <a:txBody>
                    <a:bodyPr/>
                    <a:lstStyle/>
                    <a:p>
                      <a:pPr indent="0" algn="ctr">
                        <a:buNone/>
                      </a:pPr>
                      <a:r>
                        <a:rPr lang="en-US" sz="1600" b="1" err="1">
                          <a:solidFill>
                            <a:srgbClr val="000000"/>
                          </a:solidFill>
                          <a:latin typeface="Calibri" panose="020F0502020204030204" charset="0"/>
                          <a:cs typeface="Calibri" panose="020F0502020204030204" charset="0"/>
                        </a:rPr>
                        <a:t>Use_Case</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1" err="1">
                          <a:solidFill>
                            <a:srgbClr val="000000"/>
                          </a:solidFill>
                          <a:latin typeface="Calibri" panose="020F0502020204030204" charset="0"/>
                          <a:cs typeface="Calibri" panose="020F0502020204030204" charset="0"/>
                        </a:rPr>
                        <a:t>Nội</a:t>
                      </a:r>
                      <a:r>
                        <a:rPr lang="en-US" sz="1600" b="1">
                          <a:solidFill>
                            <a:srgbClr val="000000"/>
                          </a:solidFill>
                          <a:latin typeface="Calibri" panose="020F0502020204030204" charset="0"/>
                          <a:cs typeface="Calibri" panose="020F0502020204030204" charset="0"/>
                        </a:rPr>
                        <a:t> Dung</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503816">
                <a:tc>
                  <a:txBody>
                    <a:bodyPr/>
                    <a:lstStyle/>
                    <a:p>
                      <a:pPr indent="0" algn="ctr">
                        <a:buNone/>
                      </a:pPr>
                      <a:r>
                        <a:rPr lang="en-US" sz="1600" b="1">
                          <a:solidFill>
                            <a:srgbClr val="000000"/>
                          </a:solidFill>
                          <a:latin typeface="Calibri" panose="020F0502020204030204" charset="0"/>
                          <a:cs typeface="Calibri" panose="020F0502020204030204" charset="0"/>
                        </a:rPr>
                        <a:t>Tên Use_Case</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600" b="1">
                          <a:solidFill>
                            <a:srgbClr val="000000"/>
                          </a:solidFill>
                          <a:latin typeface="Calibri" panose="020F0502020204030204" charset="0"/>
                          <a:cs typeface="Calibri" panose="020F0502020204030204" charset="0"/>
                        </a:rPr>
                        <a:t>Xem Sản Phẩm Đề Xuất</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502761">
                <a:tc>
                  <a:txBody>
                    <a:bodyPr/>
                    <a:lstStyle/>
                    <a:p>
                      <a:pPr indent="0" algn="ctr">
                        <a:buNone/>
                      </a:pPr>
                      <a:r>
                        <a:rPr lang="en-US" sz="1600" b="1">
                          <a:solidFill>
                            <a:srgbClr val="000000"/>
                          </a:solidFill>
                          <a:latin typeface="Calibri" panose="020F0502020204030204" charset="0"/>
                          <a:cs typeface="Calibri" panose="020F0502020204030204" charset="0"/>
                        </a:rPr>
                        <a:t>Mô Tả</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600" b="1">
                          <a:solidFill>
                            <a:srgbClr val="000000"/>
                          </a:solidFill>
                          <a:latin typeface="Calibri" panose="020F0502020204030204" charset="0"/>
                          <a:cs typeface="Calibri" panose="020F0502020204030204" charset="0"/>
                        </a:rPr>
                        <a:t>Cho </a:t>
                      </a:r>
                      <a:r>
                        <a:rPr lang="en-US" sz="1600" b="1" err="1">
                          <a:solidFill>
                            <a:srgbClr val="000000"/>
                          </a:solidFill>
                          <a:latin typeface="Calibri" panose="020F0502020204030204" charset="0"/>
                          <a:cs typeface="Calibri" panose="020F0502020204030204" charset="0"/>
                        </a:rPr>
                        <a:t>phép</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người</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dùng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xem</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những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sản</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phẩm</a:t>
                      </a:r>
                      <a:r>
                        <a:rPr lang="en-US" sz="1600" b="1">
                          <a:solidFill>
                            <a:srgbClr val="000000"/>
                          </a:solidFill>
                          <a:latin typeface="Calibri" panose="020F0502020204030204" charset="0"/>
                          <a:cs typeface="Calibri" panose="020F0502020204030204" charset="0"/>
                        </a:rPr>
                        <a:t> do </a:t>
                      </a:r>
                      <a:r>
                        <a:rPr lang="en-US" sz="1600" b="1" err="1">
                          <a:solidFill>
                            <a:srgbClr val="000000"/>
                          </a:solidFill>
                          <a:latin typeface="Calibri" panose="020F0502020204030204" charset="0"/>
                          <a:cs typeface="Calibri" panose="020F0502020204030204" charset="0"/>
                        </a:rPr>
                        <a:t>hệ</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thống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đề</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xuất</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504344">
                <a:tc>
                  <a:txBody>
                    <a:bodyPr/>
                    <a:lstStyle/>
                    <a:p>
                      <a:pPr indent="0" algn="ctr">
                        <a:buNone/>
                      </a:pPr>
                      <a:r>
                        <a:rPr lang="en-US" sz="1600" b="1">
                          <a:solidFill>
                            <a:srgbClr val="000000"/>
                          </a:solidFill>
                          <a:latin typeface="Calibri" panose="020F0502020204030204" charset="0"/>
                          <a:cs typeface="Calibri" panose="020F0502020204030204" charset="0"/>
                        </a:rPr>
                        <a:t>Actor</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600" b="1">
                          <a:solidFill>
                            <a:srgbClr val="000000"/>
                          </a:solidFill>
                          <a:latin typeface="Calibri" panose="020F0502020204030204" charset="0"/>
                          <a:cs typeface="Calibri" panose="020F0502020204030204" charset="0"/>
                        </a:rPr>
                        <a:t>Khách hàng tiềm năng</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503288">
                <a:tc>
                  <a:txBody>
                    <a:bodyPr/>
                    <a:lstStyle/>
                    <a:p>
                      <a:pPr indent="0" algn="ctr">
                        <a:buNone/>
                      </a:pPr>
                      <a:r>
                        <a:rPr lang="en-US" sz="1600" b="1">
                          <a:solidFill>
                            <a:srgbClr val="000000"/>
                          </a:solidFill>
                          <a:latin typeface="Calibri" panose="020F0502020204030204" charset="0"/>
                          <a:cs typeface="Calibri" panose="020F0502020204030204" charset="0"/>
                        </a:rPr>
                        <a:t>Điều Kiện Kích Hoạt</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600" b="1">
                          <a:solidFill>
                            <a:srgbClr val="000000"/>
                          </a:solidFill>
                          <a:latin typeface="Calibri" panose="020F0502020204030204" charset="0"/>
                          <a:cs typeface="Calibri" panose="020F0502020204030204" charset="0"/>
                        </a:rPr>
                        <a:t>Khi Khách Hàng Tiềm Năng chọn chức năng “Sản Phẩm Đề Xuất” từ trang chủ</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503288">
                <a:tc>
                  <a:txBody>
                    <a:bodyPr/>
                    <a:lstStyle/>
                    <a:p>
                      <a:pPr indent="0" algn="ctr">
                        <a:buNone/>
                      </a:pPr>
                      <a:r>
                        <a:rPr lang="en-US" sz="1600" b="1">
                          <a:solidFill>
                            <a:srgbClr val="000000"/>
                          </a:solidFill>
                          <a:latin typeface="Calibri" panose="020F0502020204030204" charset="0"/>
                          <a:cs typeface="Calibri" panose="020F0502020204030204" charset="0"/>
                        </a:rPr>
                        <a:t>Tiền Điều Kiện</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600" b="1">
                          <a:solidFill>
                            <a:srgbClr val="000000"/>
                          </a:solidFill>
                          <a:latin typeface="Calibri" panose="020F0502020204030204" charset="0"/>
                          <a:cs typeface="Calibri" panose="020F0502020204030204" charset="0"/>
                        </a:rPr>
                        <a:t>Khách Hàng Tiềm Năng phải có Tài Khoản trên hệ thống và đã đăng nhập </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r h="503816">
                <a:tc>
                  <a:txBody>
                    <a:bodyPr/>
                    <a:lstStyle/>
                    <a:p>
                      <a:pPr indent="0" algn="ctr">
                        <a:buNone/>
                      </a:pPr>
                      <a:r>
                        <a:rPr lang="en-US" sz="1600" b="1">
                          <a:solidFill>
                            <a:srgbClr val="000000"/>
                          </a:solidFill>
                          <a:latin typeface="Calibri" panose="020F0502020204030204" charset="0"/>
                          <a:cs typeface="Calibri" panose="020F0502020204030204" charset="0"/>
                        </a:rPr>
                        <a:t>Hậu Điều Kiện</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600" b="1">
                          <a:solidFill>
                            <a:srgbClr val="000000"/>
                          </a:solidFill>
                          <a:latin typeface="Calibri" panose="020F0502020204030204" charset="0"/>
                          <a:cs typeface="Calibri" panose="020F0502020204030204" charset="0"/>
                        </a:rPr>
                        <a:t>Khách Hàng Tiềm Năng thấy được những sản phẩm do hệ thống đề xuất.</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6"/>
                  </a:ext>
                </a:extLst>
              </a:tr>
              <a:tr h="609357">
                <a:tc>
                  <a:txBody>
                    <a:bodyPr/>
                    <a:lstStyle/>
                    <a:p>
                      <a:pPr indent="0" algn="ctr">
                        <a:buNone/>
                      </a:pPr>
                      <a:r>
                        <a:rPr lang="en-US" sz="1600" b="1">
                          <a:solidFill>
                            <a:srgbClr val="000000"/>
                          </a:solidFill>
                          <a:latin typeface="Calibri" panose="020F0502020204030204" charset="0"/>
                          <a:cs typeface="Calibri" panose="020F0502020204030204" charset="0"/>
                        </a:rPr>
                        <a:t>Luồng Sự Kiện Chính</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342900" indent="-342900">
                        <a:buAutoNum type="arabicPeriod"/>
                      </a:pPr>
                      <a:r>
                        <a:rPr lang="en-US" sz="1500" b="1" err="1">
                          <a:solidFill>
                            <a:srgbClr val="000000"/>
                          </a:solidFill>
                          <a:latin typeface="Calibri" panose="020F0502020204030204" charset="0"/>
                          <a:cs typeface="Calibri" panose="020F0502020204030204" charset="0"/>
                        </a:rPr>
                        <a:t>Khách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truy</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cập</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trang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đề</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xuất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từ</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giao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diện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người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dùng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của</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ứng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dụng</a:t>
                      </a:r>
                      <a:r>
                        <a:rPr lang="en-US" sz="1500" b="1">
                          <a:solidFill>
                            <a:srgbClr val="000000"/>
                          </a:solidFill>
                          <a:latin typeface="Calibri" panose="020F0502020204030204" charset="0"/>
                          <a:cs typeface="Calibri" panose="020F0502020204030204" charset="0"/>
                        </a:rPr>
                        <a:t>. </a:t>
                      </a:r>
                    </a:p>
                    <a:p>
                      <a:pPr marL="342900" indent="-342900">
                        <a:buAutoNum type="arabicPeriod"/>
                      </a:pPr>
                      <a:r>
                        <a:rPr lang="en-US" sz="1500" b="1" err="1">
                          <a:solidFill>
                            <a:srgbClr val="000000"/>
                          </a:solidFill>
                          <a:latin typeface="Calibri" panose="020F0502020204030204" charset="0"/>
                          <a:cs typeface="Calibri" panose="020F0502020204030204" charset="0"/>
                        </a:rPr>
                        <a:t>Hệ</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thống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hiển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thị</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danh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các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được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đề</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xuất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endParaRPr lang="en-US" sz="1500" b="1">
                        <a:solidFill>
                          <a:srgbClr val="000000"/>
                        </a:solidFill>
                        <a:latin typeface="Calibri" panose="020F0502020204030204" charset="0"/>
                        <a:cs typeface="Calibri" panose="020F0502020204030204" charset="0"/>
                      </a:endParaRPr>
                    </a:p>
                    <a:p>
                      <a:pPr marL="342900" indent="-342900">
                        <a:buAutoNum type="arabicPeriod"/>
                      </a:pP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Kết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thúc</a:t>
                      </a:r>
                      <a:r>
                        <a:rPr lang="en-US" sz="1500" b="1">
                          <a:solidFill>
                            <a:srgbClr val="000000"/>
                          </a:solidFill>
                          <a:latin typeface="Calibri" panose="020F0502020204030204" charset="0"/>
                          <a:cs typeface="Calibri" panose="020F0502020204030204" charset="0"/>
                        </a:rPr>
                        <a:t> Use-Case.</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7"/>
                  </a:ext>
                </a:extLst>
              </a:tr>
              <a:tr h="866641">
                <a:tc>
                  <a:txBody>
                    <a:bodyPr/>
                    <a:lstStyle/>
                    <a:p>
                      <a:pPr indent="0" algn="ctr">
                        <a:buNone/>
                      </a:pPr>
                      <a:r>
                        <a:rPr lang="en-US" sz="1600" b="1">
                          <a:solidFill>
                            <a:srgbClr val="000000"/>
                          </a:solidFill>
                          <a:latin typeface="Calibri" panose="020F0502020204030204" charset="0"/>
                          <a:cs typeface="Calibri" panose="020F0502020204030204" charset="0"/>
                        </a:rPr>
                        <a:t>Luồng Sự Kiện Phụ</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600" b="1" err="1">
                          <a:solidFill>
                            <a:srgbClr val="000000"/>
                          </a:solidFill>
                          <a:latin typeface="Calibri" panose="020F0502020204030204" charset="0"/>
                          <a:cs typeface="Calibri" panose="020F0502020204030204" charset="0"/>
                        </a:rPr>
                        <a:t>Nếu</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không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có</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sản</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phẩm</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nào</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được</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đề</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xuất</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cho</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khách</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hàng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ví</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dụ</a:t>
                      </a:r>
                      <a:r>
                        <a:rPr lang="en-US" sz="1600" b="1">
                          <a:solidFill>
                            <a:srgbClr val="000000"/>
                          </a:solidFill>
                          <a:latin typeface="Calibri" panose="020F0502020204030204" charset="0"/>
                          <a:cs typeface="Calibri" panose="020F0502020204030204" charset="0"/>
                        </a:rPr>
                        <a:t>: do </a:t>
                      </a:r>
                      <a:r>
                        <a:rPr lang="en-US" sz="1600" b="1" err="1">
                          <a:solidFill>
                            <a:srgbClr val="000000"/>
                          </a:solidFill>
                          <a:latin typeface="Calibri" panose="020F0502020204030204" charset="0"/>
                          <a:cs typeface="Calibri" panose="020F0502020204030204" charset="0"/>
                        </a:rPr>
                        <a:t>hệ</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thống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không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tìm</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thấy</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sở</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thích</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hoặc</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lịch</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sử</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mua</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hàng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hệ</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thống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sẽ</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hiển</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thị</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thông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báo</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rằng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không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có</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sản</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phẩm</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đề</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xuất</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nào</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Nếu</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có</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lỗi</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kỹ</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thuật</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hoặc</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sự</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cố</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xảy</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ra</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trong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quá</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trình</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xem</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sản</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phẩm</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đề</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xuất</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hệ</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thống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sẽ</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hiển</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thị</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thông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báo</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lỗi</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và</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cho</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phép</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khách</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hàng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thử</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lại</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hoặc</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liên</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hệ</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với</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hỗ</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trợ</a:t>
                      </a:r>
                      <a:r>
                        <a:rPr lang="en-US" sz="1600" b="1">
                          <a:solidFill>
                            <a:srgbClr val="000000"/>
                          </a:solidFill>
                          <a:latin typeface="Calibri" panose="020F0502020204030204" charset="0"/>
                          <a:cs typeface="Calibri" panose="020F0502020204030204" charset="0"/>
                        </a:rPr>
                        <a:t>.</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284381643"/>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14" name="矩形 13"/>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254977" y="1252294"/>
            <a:ext cx="11605846" cy="5086960"/>
            <a:chOff x="6459260" y="1628712"/>
            <a:chExt cx="5022149" cy="4695583"/>
          </a:xfrm>
        </p:grpSpPr>
        <p:sp>
          <p:nvSpPr>
            <p:cNvPr id="6" name="Freeform 12"/>
            <p:cNvSpPr/>
            <p:nvPr/>
          </p:nvSpPr>
          <p:spPr bwMode="auto">
            <a:xfrm>
              <a:off x="6459260" y="162871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sp>
          <p:nvSpPr>
            <p:cNvPr id="7" name="Freeform 12"/>
            <p:cNvSpPr/>
            <p:nvPr/>
          </p:nvSpPr>
          <p:spPr bwMode="auto">
            <a:xfrm flipH="1" flipV="1">
              <a:off x="10952771" y="579407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grpSp>
      <p:sp>
        <p:nvSpPr>
          <p:cNvPr id="16" name="矩形 1"/>
          <p:cNvSpPr/>
          <p:nvPr/>
        </p:nvSpPr>
        <p:spPr>
          <a:xfrm>
            <a:off x="3368276" y="367704"/>
            <a:ext cx="5983542" cy="584775"/>
          </a:xfrm>
          <a:prstGeom prst="rect">
            <a:avLst/>
          </a:prstGeom>
        </p:spPr>
        <p:txBody>
          <a:bodyPr wrap="square">
            <a:spAutoFit/>
          </a:bodyPr>
          <a:lstStyle/>
          <a:p>
            <a:pPr algn="ctr"/>
            <a:r>
              <a:rPr kumimoji="1" lang="vi-VN" altLang="zh-CN" sz="3200" spc="600">
                <a:solidFill>
                  <a:srgbClr val="65A1BD"/>
                </a:solidFill>
                <a:latin typeface="Arial" panose="020B0604020202020204" pitchFamily="34" charset="0"/>
                <a:ea typeface="Elsie" panose="02000000000000000000" charset="0"/>
                <a:cs typeface="Arial" panose="020B0604020202020204" pitchFamily="34" charset="0"/>
              </a:rPr>
              <a:t>Khách hàng tiềm năng</a:t>
            </a:r>
            <a:endParaRPr kumimoji="1" lang="en-US" altLang="zh-CN" sz="3200" spc="600">
              <a:solidFill>
                <a:srgbClr val="65A1BD"/>
              </a:solidFill>
              <a:latin typeface="Arial" panose="020B0604020202020204" pitchFamily="34" charset="0"/>
              <a:ea typeface="Elsie" panose="02000000000000000000" charset="0"/>
              <a:cs typeface="Arial" panose="020B0604020202020204" pitchFamily="34" charset="0"/>
            </a:endParaRPr>
          </a:p>
        </p:txBody>
      </p:sp>
      <p:pic>
        <p:nvPicPr>
          <p:cNvPr id="3" name="Picture 2"/>
          <p:cNvPicPr>
            <a:picLocks noChangeAspect="1"/>
          </p:cNvPicPr>
          <p:nvPr/>
        </p:nvPicPr>
        <p:blipFill>
          <a:blip r:embed="rId4"/>
          <a:stretch>
            <a:fillRect/>
          </a:stretch>
        </p:blipFill>
        <p:spPr>
          <a:xfrm>
            <a:off x="1378444" y="1426602"/>
            <a:ext cx="9624894" cy="4884843"/>
          </a:xfrm>
          <a:prstGeom prst="rect">
            <a:avLst/>
          </a:prstGeom>
        </p:spPr>
      </p:pic>
      <p:sp>
        <p:nvSpPr>
          <p:cNvPr id="18" name="Rectangle 1"/>
          <p:cNvSpPr>
            <a:spLocks noChangeArrowheads="1"/>
          </p:cNvSpPr>
          <p:nvPr/>
        </p:nvSpPr>
        <p:spPr bwMode="auto">
          <a:xfrm>
            <a:off x="685060" y="1426603"/>
            <a:ext cx="74654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lang="vi-VN" altLang="en-US" sz="2000" b="1">
                <a:latin typeface="Times New Roman" pitchFamily="18" charset="0"/>
                <a:ea typeface="Calibri" pitchFamily="34" charset="0"/>
                <a:cs typeface="Times New Roman" pitchFamily="18" charset="0"/>
              </a:rPr>
              <a:t>Sơ đồ</a:t>
            </a:r>
            <a:r>
              <a:rPr kumimoji="0" lang="en-US"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 Use case:</a:t>
            </a:r>
            <a:endParaRPr kumimoji="0" lang="en-US" altLang="en-US" sz="20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28624306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750"/>
                                        <p:tgtEl>
                                          <p:spTgt spid="16">
                                            <p:txEl>
                                              <p:pRg st="0" end="0"/>
                                            </p:txEl>
                                          </p:spTgt>
                                        </p:tgtEl>
                                      </p:cBhvr>
                                    </p:animEffect>
                                    <p:anim calcmode="lin" valueType="num">
                                      <p:cBhvr>
                                        <p:cTn id="14" dur="75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dubuque精美钢琴曲">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46093" y="-1396459"/>
            <a:ext cx="609600" cy="609600"/>
          </a:xfrm>
          <a:prstGeom prst="rect">
            <a:avLst/>
          </a:prstGeom>
        </p:spPr>
      </p:pic>
      <p:sp>
        <p:nvSpPr>
          <p:cNvPr id="9" name="文本框 7"/>
          <p:cNvSpPr txBox="1">
            <a:spLocks noChangeArrowheads="1"/>
          </p:cNvSpPr>
          <p:nvPr/>
        </p:nvSpPr>
        <p:spPr bwMode="auto">
          <a:xfrm>
            <a:off x="7057509" y="2090172"/>
            <a:ext cx="3664008"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685800"/>
            <a:r>
              <a:rPr lang="vi-VN" altLang="zh-CN" sz="2400" b="1">
                <a:solidFill>
                  <a:schemeClr val="accent5"/>
                </a:solidFill>
                <a:latin typeface="+mj-lt"/>
                <a:ea typeface="Elsie" panose="02000000000000000000" charset="0"/>
              </a:rPr>
              <a:t>Thành viên</a:t>
            </a:r>
          </a:p>
          <a:p>
            <a:pPr defTabSz="685800"/>
            <a:r>
              <a:rPr lang="vi-VN" altLang="zh-CN" sz="2400">
                <a:solidFill>
                  <a:schemeClr val="accent5"/>
                </a:solidFill>
                <a:latin typeface="+mj-lt"/>
                <a:ea typeface="Elsie" panose="02000000000000000000" charset="0"/>
              </a:rPr>
              <a:t>Nguyễn Hữu Thông </a:t>
            </a:r>
          </a:p>
          <a:p>
            <a:pPr defTabSz="685800"/>
            <a:r>
              <a:rPr lang="vi-VN" altLang="zh-CN" sz="2400">
                <a:solidFill>
                  <a:schemeClr val="accent5"/>
                </a:solidFill>
                <a:latin typeface="+mj-lt"/>
                <a:ea typeface="Elsie" panose="02000000000000000000" charset="0"/>
              </a:rPr>
              <a:t>Võ Thị Kim Giàu</a:t>
            </a:r>
          </a:p>
          <a:p>
            <a:pPr defTabSz="685800"/>
            <a:r>
              <a:rPr lang="vi-VN" altLang="zh-CN" sz="2400">
                <a:solidFill>
                  <a:schemeClr val="accent5"/>
                </a:solidFill>
                <a:latin typeface="+mj-lt"/>
                <a:ea typeface="Elsie" panose="02000000000000000000" charset="0"/>
              </a:rPr>
              <a:t>Mai Thế Vinh</a:t>
            </a:r>
          </a:p>
          <a:p>
            <a:pPr defTabSz="685800"/>
            <a:r>
              <a:rPr lang="vi-VN" altLang="zh-CN" sz="2400">
                <a:solidFill>
                  <a:schemeClr val="accent5"/>
                </a:solidFill>
                <a:latin typeface="+mj-lt"/>
                <a:ea typeface="Elsie" panose="02000000000000000000" charset="0"/>
              </a:rPr>
              <a:t>Nguyễn Hồ Phúc Thịnh</a:t>
            </a:r>
          </a:p>
          <a:p>
            <a:pPr defTabSz="685800"/>
            <a:r>
              <a:rPr lang="vi-VN" altLang="zh-CN" sz="2400">
                <a:solidFill>
                  <a:schemeClr val="accent5"/>
                </a:solidFill>
                <a:latin typeface="+mj-lt"/>
                <a:ea typeface="Elsie" panose="02000000000000000000" charset="0"/>
              </a:rPr>
              <a:t>Nguyễn Hoài Nam</a:t>
            </a:r>
          </a:p>
          <a:p>
            <a:pPr defTabSz="685800"/>
            <a:r>
              <a:rPr lang="vi-VN" altLang="zh-CN" sz="2400">
                <a:solidFill>
                  <a:schemeClr val="accent5"/>
                </a:solidFill>
                <a:latin typeface="+mj-lt"/>
                <a:ea typeface="Elsie" panose="02000000000000000000" charset="0"/>
              </a:rPr>
              <a:t>Phạm Thị Thu Phương</a:t>
            </a:r>
          </a:p>
        </p:txBody>
      </p:sp>
      <p:pic>
        <p:nvPicPr>
          <p:cNvPr id="1026" name="Picture 2" descr="UDF Disney SERIES 10 Armored Baymax – MCT TOKY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71958" y="1686300"/>
            <a:ext cx="3485400" cy="34854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572109" y="2997768"/>
            <a:ext cx="3127949" cy="830997"/>
          </a:xfrm>
          <a:prstGeom prst="rect">
            <a:avLst/>
          </a:prstGeom>
          <a:noFill/>
        </p:spPr>
        <p:txBody>
          <a:bodyPr wrap="square" rtlCol="0">
            <a:spAutoFit/>
          </a:bodyPr>
          <a:lstStyle/>
          <a:p>
            <a:r>
              <a:rPr lang="vi-VN" sz="4800">
                <a:solidFill>
                  <a:schemeClr val="accent5"/>
                </a:solidFill>
              </a:rPr>
              <a:t>Big Hero 6</a:t>
            </a:r>
          </a:p>
        </p:txBody>
      </p:sp>
    </p:spTree>
    <p:extLst>
      <p:ext uri="{BB962C8B-B14F-4D97-AF65-F5344CB8AC3E}">
        <p14:creationId xmlns:p14="http://schemas.microsoft.com/office/powerpoint/2010/main" val="32701811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1"/>
                                        </p:tgtEl>
                                      </p:cBhvr>
                                    </p:cmd>
                                  </p:childTnLst>
                                </p:cTn>
                              </p:par>
                              <p:par>
                                <p:cTn id="7" presetID="16" presetClass="entr" presetSubtype="21"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barn(inVertical)">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026"/>
                                        </p:tgtEl>
                                        <p:attrNameLst>
                                          <p:attrName>style.visibility</p:attrName>
                                        </p:attrNameLst>
                                      </p:cBhvr>
                                      <p:to>
                                        <p:strVal val="visible"/>
                                      </p:to>
                                    </p:set>
                                    <p:animEffect transition="in" filter="fade">
                                      <p:cBhvr>
                                        <p:cTn id="14" dur="500"/>
                                        <p:tgtEl>
                                          <p:spTgt spid="1026"/>
                                        </p:tgtEl>
                                      </p:cBhvr>
                                    </p:animEffect>
                                  </p:childTnLst>
                                </p:cTn>
                              </p:par>
                            </p:childTnLst>
                          </p:cTn>
                        </p:par>
                        <p:par>
                          <p:cTn id="15" fill="hold">
                            <p:stCondLst>
                              <p:cond delay="500"/>
                            </p:stCondLst>
                            <p:childTnLst>
                              <p:par>
                                <p:cTn id="16" presetID="2" presetClass="entr" presetSubtype="1"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0-#ppt_h/2"/>
                                          </p:val>
                                        </p:tav>
                                        <p:tav tm="100000">
                                          <p:val>
                                            <p:strVal val="#ppt_y"/>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00000" numSld="999">
                <p:cTn id="23" repeatCount="indefinite" fill="hold" display="0">
                  <p:stCondLst>
                    <p:cond delay="indefinite"/>
                  </p:stCondLst>
                  <p:endCondLst>
                    <p:cond evt="onStopAudio" delay="0">
                      <p:tgtEl>
                        <p:sldTgt/>
                      </p:tgtEl>
                    </p:cond>
                  </p:endCondLst>
                </p:cTn>
                <p:tgtEl>
                  <p:spTgt spid="11"/>
                </p:tgtEl>
              </p:cMediaNode>
            </p:audio>
          </p:childTnLst>
        </p:cTn>
      </p:par>
    </p:tnLst>
    <p:bldLst>
      <p:bldP spid="9"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20" name="图片 19"/>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21" name="矩形 20"/>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8"/>
              <p:cNvSpPr txBox="1">
                <a:spLocks noChangeArrowheads="1"/>
              </p:cNvSpPr>
              <p:nvPr/>
            </p:nvSpPr>
            <p:spPr bwMode="auto">
              <a:xfrm>
                <a:off x="4204601" y="344626"/>
                <a:ext cx="44672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en-US" altLang="zh-CN"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Khách hàng tiềm năng</a:t>
                </a:r>
              </a:p>
            </p:txBody>
          </p:sp>
        </p:grpSp>
        <p:cxnSp>
          <p:nvCxnSpPr>
            <p:cNvPr id="19" name="直接连接符 18"/>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aphicFrame>
        <p:nvGraphicFramePr>
          <p:cNvPr id="3" name="Table 2"/>
          <p:cNvGraphicFramePr/>
          <p:nvPr>
            <p:extLst>
              <p:ext uri="{D42A27DB-BD31-4B8C-83A1-F6EECF244321}">
                <p14:modId xmlns:p14="http://schemas.microsoft.com/office/powerpoint/2010/main" val="2127960205"/>
              </p:ext>
            </p:extLst>
          </p:nvPr>
        </p:nvGraphicFramePr>
        <p:xfrm>
          <a:off x="1637607" y="1179728"/>
          <a:ext cx="9601200" cy="4803364"/>
        </p:xfrm>
        <a:graphic>
          <a:graphicData uri="http://schemas.openxmlformats.org/drawingml/2006/table">
            <a:tbl>
              <a:tblPr/>
              <a:tblGrid>
                <a:gridCol w="1675210">
                  <a:extLst>
                    <a:ext uri="{9D8B030D-6E8A-4147-A177-3AD203B41FA5}">
                      <a16:colId xmlns:a16="http://schemas.microsoft.com/office/drawing/2014/main" xmlns="" val="20000"/>
                    </a:ext>
                  </a:extLst>
                </a:gridCol>
                <a:gridCol w="7925990">
                  <a:extLst>
                    <a:ext uri="{9D8B030D-6E8A-4147-A177-3AD203B41FA5}">
                      <a16:colId xmlns:a16="http://schemas.microsoft.com/office/drawing/2014/main" xmlns="" val="20001"/>
                    </a:ext>
                  </a:extLst>
                </a:gridCol>
              </a:tblGrid>
              <a:tr h="224816">
                <a:tc>
                  <a:txBody>
                    <a:bodyPr/>
                    <a:lstStyle/>
                    <a:p>
                      <a:pPr indent="0" algn="ctr">
                        <a:buNone/>
                      </a:pPr>
                      <a:r>
                        <a:rPr lang="en-US" sz="1600" b="1" dirty="0" err="1">
                          <a:solidFill>
                            <a:srgbClr val="000000"/>
                          </a:solidFill>
                          <a:latin typeface="Calibri" panose="020F0502020204030204" charset="0"/>
                          <a:cs typeface="Calibri" panose="020F0502020204030204" charset="0"/>
                        </a:rPr>
                        <a:t>Use_Case</a:t>
                      </a:r>
                      <a:endParaRPr lang="en-US" sz="1600" b="1" dirty="0">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1">
                          <a:solidFill>
                            <a:srgbClr val="000000"/>
                          </a:solidFill>
                          <a:latin typeface="Calibri" panose="020F0502020204030204" charset="0"/>
                          <a:cs typeface="Calibri" panose="020F0502020204030204" charset="0"/>
                        </a:rPr>
                        <a:t>Nội Dung</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26477">
                <a:tc>
                  <a:txBody>
                    <a:bodyPr/>
                    <a:lstStyle/>
                    <a:p>
                      <a:pPr indent="0" algn="ctr">
                        <a:buNone/>
                      </a:pPr>
                      <a:r>
                        <a:rPr lang="en-US" sz="1600" b="1">
                          <a:solidFill>
                            <a:srgbClr val="000000"/>
                          </a:solidFill>
                          <a:latin typeface="Calibri" panose="020F0502020204030204" charset="0"/>
                          <a:cs typeface="Calibri" panose="020F0502020204030204" charset="0"/>
                        </a:rPr>
                        <a:t>Tên Use_Case</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600" b="1" dirty="0" err="1" smtClean="0">
                          <a:solidFill>
                            <a:srgbClr val="000000"/>
                          </a:solidFill>
                          <a:latin typeface="Calibri" panose="020F0502020204030204" charset="0"/>
                          <a:cs typeface="Calibri" panose="020F0502020204030204" charset="0"/>
                        </a:rPr>
                        <a:t>Xem</a:t>
                      </a:r>
                      <a:r>
                        <a:rPr lang="vi-VN" sz="1600" b="1" dirty="0" smtClean="0">
                          <a:solidFill>
                            <a:srgbClr val="000000"/>
                          </a:solidFill>
                          <a:latin typeface="Calibri" panose="020F0502020204030204" charset="0"/>
                          <a:cs typeface="Calibri" panose="020F0502020204030204" charset="0"/>
                        </a:rPr>
                        <a:t> </a:t>
                      </a:r>
                      <a:r>
                        <a:rPr lang="en-US" sz="1600" b="1" dirty="0" err="1" smtClean="0">
                          <a:solidFill>
                            <a:srgbClr val="000000"/>
                          </a:solidFill>
                          <a:latin typeface="Calibri" panose="020F0502020204030204" charset="0"/>
                          <a:cs typeface="Calibri" panose="020F0502020204030204" charset="0"/>
                        </a:rPr>
                        <a:t>sản</a:t>
                      </a:r>
                      <a:r>
                        <a:rPr lang="en-US" sz="1600" b="1" dirty="0" smtClean="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p</a:t>
                      </a:r>
                      <a:r>
                        <a:rPr lang="en-US" sz="1600" b="1" dirty="0" err="1" smtClean="0">
                          <a:solidFill>
                            <a:srgbClr val="000000"/>
                          </a:solidFill>
                          <a:latin typeface="Calibri" panose="020F0502020204030204" charset="0"/>
                          <a:cs typeface="Calibri" panose="020F0502020204030204" charset="0"/>
                        </a:rPr>
                        <a:t>hẩm</a:t>
                      </a:r>
                      <a:r>
                        <a:rPr lang="en-US" sz="1600" b="1" dirty="0" smtClean="0">
                          <a:solidFill>
                            <a:srgbClr val="000000"/>
                          </a:solidFill>
                          <a:latin typeface="Calibri" panose="020F0502020204030204" charset="0"/>
                          <a:cs typeface="Calibri" panose="020F0502020204030204" charset="0"/>
                        </a:rPr>
                        <a:t> </a:t>
                      </a:r>
                      <a:r>
                        <a:rPr lang="vi-VN" sz="1600" b="1" dirty="0" err="1">
                          <a:solidFill>
                            <a:srgbClr val="000000"/>
                          </a:solidFill>
                          <a:latin typeface="Calibri" panose="020F0502020204030204" charset="0"/>
                          <a:cs typeface="Calibri" panose="020F0502020204030204" charset="0"/>
                        </a:rPr>
                        <a:t>đ</a:t>
                      </a:r>
                      <a:r>
                        <a:rPr lang="en-US" sz="1600" b="1" dirty="0" err="1" smtClean="0">
                          <a:solidFill>
                            <a:srgbClr val="000000"/>
                          </a:solidFill>
                          <a:latin typeface="Calibri" panose="020F0502020204030204" charset="0"/>
                          <a:cs typeface="Calibri" panose="020F0502020204030204" charset="0"/>
                        </a:rPr>
                        <a:t>ang</a:t>
                      </a:r>
                      <a:r>
                        <a:rPr lang="en-US" sz="1600" b="1" dirty="0" smtClean="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g</a:t>
                      </a:r>
                      <a:r>
                        <a:rPr lang="en-US" sz="1600" b="1" dirty="0" err="1" smtClean="0">
                          <a:solidFill>
                            <a:srgbClr val="000000"/>
                          </a:solidFill>
                          <a:latin typeface="Calibri" panose="020F0502020204030204" charset="0"/>
                          <a:cs typeface="Calibri" panose="020F0502020204030204" charset="0"/>
                        </a:rPr>
                        <a:t>iảm</a:t>
                      </a:r>
                      <a:r>
                        <a:rPr lang="en-US" sz="1600" b="1" dirty="0" smtClean="0">
                          <a:solidFill>
                            <a:srgbClr val="000000"/>
                          </a:solidFill>
                          <a:latin typeface="Calibri" panose="020F0502020204030204" charset="0"/>
                          <a:cs typeface="Calibri" panose="020F0502020204030204" charset="0"/>
                        </a:rPr>
                        <a:t> </a:t>
                      </a:r>
                      <a:r>
                        <a:rPr lang="en-US" sz="1600" b="1" dirty="0" err="1" smtClean="0">
                          <a:solidFill>
                            <a:srgbClr val="000000"/>
                          </a:solidFill>
                          <a:latin typeface="Calibri" panose="020F0502020204030204" charset="0"/>
                          <a:cs typeface="Calibri" panose="020F0502020204030204" charset="0"/>
                        </a:rPr>
                        <a:t>giá</a:t>
                      </a:r>
                      <a:endParaRPr lang="en-US" sz="1600" b="1" dirty="0">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26830">
                <a:tc>
                  <a:txBody>
                    <a:bodyPr/>
                    <a:lstStyle/>
                    <a:p>
                      <a:pPr indent="0" algn="ctr">
                        <a:buNone/>
                      </a:pPr>
                      <a:r>
                        <a:rPr lang="en-US" sz="1600" b="1" dirty="0" err="1">
                          <a:solidFill>
                            <a:srgbClr val="000000"/>
                          </a:solidFill>
                          <a:latin typeface="Calibri" panose="020F0502020204030204" charset="0"/>
                          <a:cs typeface="Calibri" panose="020F0502020204030204" charset="0"/>
                        </a:rPr>
                        <a:t>Mô</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Tả</a:t>
                      </a:r>
                      <a:endParaRPr lang="en-US" sz="1600" b="1" dirty="0">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600" b="1">
                          <a:solidFill>
                            <a:srgbClr val="000000"/>
                          </a:solidFill>
                          <a:latin typeface="Calibri" panose="020F0502020204030204" charset="0"/>
                          <a:cs typeface="Calibri" panose="020F0502020204030204" charset="0"/>
                        </a:rPr>
                        <a:t>Cho </a:t>
                      </a:r>
                      <a:r>
                        <a:rPr lang="en-US" sz="1600" b="1" err="1">
                          <a:solidFill>
                            <a:srgbClr val="000000"/>
                          </a:solidFill>
                          <a:latin typeface="Calibri" panose="020F0502020204030204" charset="0"/>
                          <a:cs typeface="Calibri" panose="020F0502020204030204" charset="0"/>
                        </a:rPr>
                        <a:t>phép</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người</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dùng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xem</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những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sản</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phẩm</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đang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giảm</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giá</a:t>
                      </a:r>
                      <a:r>
                        <a:rPr lang="en-US" sz="1600" b="1">
                          <a:solidFill>
                            <a:srgbClr val="000000"/>
                          </a:solidFill>
                          <a:latin typeface="Calibri" panose="020F0502020204030204" charset="0"/>
                          <a:cs typeface="Calibri" panose="020F0502020204030204" charset="0"/>
                        </a:rPr>
                        <a:t>.</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326477">
                <a:tc>
                  <a:txBody>
                    <a:bodyPr/>
                    <a:lstStyle/>
                    <a:p>
                      <a:pPr indent="0" algn="ctr">
                        <a:buNone/>
                      </a:pPr>
                      <a:r>
                        <a:rPr lang="en-US" sz="1600" b="1">
                          <a:solidFill>
                            <a:srgbClr val="000000"/>
                          </a:solidFill>
                          <a:latin typeface="Calibri" panose="020F0502020204030204" charset="0"/>
                          <a:cs typeface="Calibri" panose="020F0502020204030204" charset="0"/>
                        </a:rPr>
                        <a:t>Actor</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600" b="1">
                          <a:solidFill>
                            <a:srgbClr val="000000"/>
                          </a:solidFill>
                          <a:latin typeface="Calibri" panose="020F0502020204030204" charset="0"/>
                          <a:cs typeface="Calibri" panose="020F0502020204030204" charset="0"/>
                        </a:rPr>
                        <a:t>Khách hàng tiềm năng</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449632">
                <a:tc>
                  <a:txBody>
                    <a:bodyPr/>
                    <a:lstStyle/>
                    <a:p>
                      <a:pPr indent="0" algn="ctr">
                        <a:buNone/>
                      </a:pPr>
                      <a:r>
                        <a:rPr lang="en-US" sz="1600" b="1">
                          <a:solidFill>
                            <a:srgbClr val="000000"/>
                          </a:solidFill>
                          <a:latin typeface="Calibri" panose="020F0502020204030204" charset="0"/>
                          <a:cs typeface="Calibri" panose="020F0502020204030204" charset="0"/>
                        </a:rPr>
                        <a:t>Điều Kiện Kích Hoạt</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600" b="1">
                          <a:solidFill>
                            <a:srgbClr val="000000"/>
                          </a:solidFill>
                          <a:latin typeface="Calibri" panose="020F0502020204030204" charset="0"/>
                          <a:cs typeface="Calibri" panose="020F0502020204030204" charset="0"/>
                        </a:rPr>
                        <a:t>Khi Khách Hàng Tiềm Năng chọn chức năng “Sản Phẩm Đang Giảm Giá” từ trang chủ</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326830">
                <a:tc>
                  <a:txBody>
                    <a:bodyPr/>
                    <a:lstStyle/>
                    <a:p>
                      <a:pPr indent="0" algn="ctr">
                        <a:buNone/>
                      </a:pPr>
                      <a:r>
                        <a:rPr lang="en-US" sz="1600" b="1">
                          <a:solidFill>
                            <a:srgbClr val="000000"/>
                          </a:solidFill>
                          <a:latin typeface="Calibri" panose="020F0502020204030204" charset="0"/>
                          <a:cs typeface="Calibri" panose="020F0502020204030204" charset="0"/>
                        </a:rPr>
                        <a:t>Tiền Điều Kiện</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600" b="1">
                          <a:solidFill>
                            <a:srgbClr val="000000"/>
                          </a:solidFill>
                          <a:latin typeface="Calibri" panose="020F0502020204030204" charset="0"/>
                          <a:cs typeface="Calibri" panose="020F0502020204030204" charset="0"/>
                        </a:rPr>
                        <a:t>Khách Hàng Tiềm Năng phải có Tài Khoản trên hệ thống và đã đăng nhập </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r h="326830">
                <a:tc>
                  <a:txBody>
                    <a:bodyPr/>
                    <a:lstStyle/>
                    <a:p>
                      <a:pPr indent="0" algn="ctr">
                        <a:buNone/>
                      </a:pPr>
                      <a:r>
                        <a:rPr lang="en-US" sz="1600" b="1">
                          <a:solidFill>
                            <a:srgbClr val="000000"/>
                          </a:solidFill>
                          <a:latin typeface="Calibri" panose="020F0502020204030204" charset="0"/>
                          <a:cs typeface="Calibri" panose="020F0502020204030204" charset="0"/>
                        </a:rPr>
                        <a:t>Hậu Điều Kiện</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600" b="1">
                          <a:solidFill>
                            <a:srgbClr val="000000"/>
                          </a:solidFill>
                          <a:latin typeface="Calibri" panose="020F0502020204030204" charset="0"/>
                          <a:cs typeface="Calibri" panose="020F0502020204030204" charset="0"/>
                        </a:rPr>
                        <a:t>Khách Hàng Tiềm Năng thấy được những sản phẩm đang giảm giá.</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6"/>
                  </a:ext>
                </a:extLst>
              </a:tr>
              <a:tr h="1124081">
                <a:tc>
                  <a:txBody>
                    <a:bodyPr/>
                    <a:lstStyle/>
                    <a:p>
                      <a:pPr indent="0" algn="ctr">
                        <a:buNone/>
                      </a:pPr>
                      <a:r>
                        <a:rPr lang="en-US" sz="1600" b="1">
                          <a:solidFill>
                            <a:srgbClr val="000000"/>
                          </a:solidFill>
                          <a:latin typeface="Calibri" panose="020F0502020204030204" charset="0"/>
                          <a:cs typeface="Calibri" panose="020F0502020204030204" charset="0"/>
                        </a:rPr>
                        <a:t>Luồng Sự Kiện Chính</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342900" indent="-342900">
                        <a:buAutoNum type="arabicPeriod"/>
                      </a:pPr>
                      <a:r>
                        <a:rPr lang="en-US" sz="1600" b="1" err="1">
                          <a:solidFill>
                            <a:srgbClr val="000000"/>
                          </a:solidFill>
                          <a:latin typeface="Calibri" panose="020F0502020204030204" charset="0"/>
                          <a:cs typeface="Calibri" panose="020F0502020204030204" charset="0"/>
                        </a:rPr>
                        <a:t>Khách</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hàng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tiềm</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năng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truy</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cập</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trang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Sản</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Phẩm</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Đang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Giảm</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Giá</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từ</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giao</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diện</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người</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dùng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của</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ứng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dụng</a:t>
                      </a:r>
                      <a:r>
                        <a:rPr lang="en-US" sz="1600" b="1">
                          <a:solidFill>
                            <a:srgbClr val="000000"/>
                          </a:solidFill>
                          <a:latin typeface="Calibri" panose="020F0502020204030204" charset="0"/>
                          <a:cs typeface="Calibri" panose="020F0502020204030204" charset="0"/>
                        </a:rPr>
                        <a:t>. </a:t>
                      </a:r>
                    </a:p>
                    <a:p>
                      <a:pPr marL="342900" indent="-342900">
                        <a:buAutoNum type="arabicPeriod"/>
                      </a:pPr>
                      <a:r>
                        <a:rPr lang="en-US" sz="1600" b="1" err="1">
                          <a:solidFill>
                            <a:srgbClr val="000000"/>
                          </a:solidFill>
                          <a:latin typeface="Calibri" panose="020F0502020204030204" charset="0"/>
                          <a:cs typeface="Calibri" panose="020F0502020204030204" charset="0"/>
                        </a:rPr>
                        <a:t>Hệ</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thống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hiển</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thị</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danh</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sách</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các</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sản</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phẩm</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Sản</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Phẩm</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Giảm</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Giá</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từ</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người</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bán</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cho</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Khác</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Hàng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Tiềm</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Năng</a:t>
                      </a:r>
                      <a:r>
                        <a:rPr lang="en-US" sz="1600" b="1">
                          <a:solidFill>
                            <a:srgbClr val="000000"/>
                          </a:solidFill>
                          <a:latin typeface="Calibri" panose="020F0502020204030204" charset="0"/>
                          <a:cs typeface="Calibri" panose="020F0502020204030204" charset="0"/>
                        </a:rPr>
                        <a:t>. </a:t>
                      </a:r>
                    </a:p>
                    <a:p>
                      <a:pPr marL="342900" indent="-342900">
                        <a:buAutoNum type="arabicPeriod"/>
                      </a:pPr>
                      <a:r>
                        <a:rPr lang="en-US" sz="1600" b="1" err="1">
                          <a:solidFill>
                            <a:srgbClr val="000000"/>
                          </a:solidFill>
                          <a:latin typeface="Calibri" panose="020F0502020204030204" charset="0"/>
                          <a:cs typeface="Calibri" panose="020F0502020204030204" charset="0"/>
                        </a:rPr>
                        <a:t>Kết</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thúc</a:t>
                      </a:r>
                      <a:r>
                        <a:rPr lang="en-US" sz="1600" b="1">
                          <a:solidFill>
                            <a:srgbClr val="000000"/>
                          </a:solidFill>
                          <a:latin typeface="Calibri" panose="020F0502020204030204" charset="0"/>
                          <a:cs typeface="Calibri" panose="020F0502020204030204" charset="0"/>
                        </a:rPr>
                        <a:t> Use-Case.</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7"/>
                  </a:ext>
                </a:extLst>
              </a:tr>
              <a:tr h="1124081">
                <a:tc>
                  <a:txBody>
                    <a:bodyPr/>
                    <a:lstStyle/>
                    <a:p>
                      <a:pPr indent="0" algn="ctr">
                        <a:buNone/>
                      </a:pPr>
                      <a:r>
                        <a:rPr lang="en-US" sz="1600" b="1">
                          <a:solidFill>
                            <a:srgbClr val="000000"/>
                          </a:solidFill>
                          <a:latin typeface="Calibri" panose="020F0502020204030204" charset="0"/>
                          <a:cs typeface="Calibri" panose="020F0502020204030204" charset="0"/>
                        </a:rPr>
                        <a:t>Luồng Sự Kiện Phụ</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342900" indent="-342900">
                        <a:buAutoNum type="arabicPeriod"/>
                      </a:pPr>
                      <a:r>
                        <a:rPr lang="en-US" sz="1600" b="1" dirty="0" err="1">
                          <a:solidFill>
                            <a:srgbClr val="000000"/>
                          </a:solidFill>
                          <a:latin typeface="Calibri" panose="020F0502020204030204" charset="0"/>
                          <a:cs typeface="Calibri" panose="020F0502020204030204" charset="0"/>
                        </a:rPr>
                        <a:t>Nếu</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không</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có</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sản</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phẩm</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nào</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đang</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giảm</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giá</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hiển</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thị</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cho</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khách</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hàng</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ví</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dụ</a:t>
                      </a:r>
                      <a:r>
                        <a:rPr lang="en-US" sz="1600" b="1" dirty="0">
                          <a:solidFill>
                            <a:srgbClr val="000000"/>
                          </a:solidFill>
                          <a:latin typeface="Calibri" panose="020F0502020204030204" charset="0"/>
                          <a:cs typeface="Calibri" panose="020F0502020204030204" charset="0"/>
                        </a:rPr>
                        <a:t>: do </a:t>
                      </a:r>
                      <a:r>
                        <a:rPr lang="en-US" sz="1600" b="1" dirty="0" err="1">
                          <a:solidFill>
                            <a:srgbClr val="000000"/>
                          </a:solidFill>
                          <a:latin typeface="Calibri" panose="020F0502020204030204" charset="0"/>
                          <a:cs typeface="Calibri" panose="020F0502020204030204" charset="0"/>
                        </a:rPr>
                        <a:t>hệ</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thống</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không</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tìm</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thấy</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sản</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phẩm</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đang</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giảm</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giá</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hệ</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thống</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sẽ</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hiển</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thị</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thông</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báo</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rằng</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không</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có</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sản</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phẩm</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đề</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xuất</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nào</a:t>
                      </a:r>
                      <a:r>
                        <a:rPr lang="en-US" sz="1600" b="1" dirty="0">
                          <a:solidFill>
                            <a:srgbClr val="000000"/>
                          </a:solidFill>
                          <a:latin typeface="Calibri" panose="020F0502020204030204" charset="0"/>
                          <a:cs typeface="Calibri" panose="020F0502020204030204" charset="0"/>
                        </a:rPr>
                        <a:t>. </a:t>
                      </a:r>
                    </a:p>
                    <a:p>
                      <a:pPr marL="342900" indent="-342900">
                        <a:buAutoNum type="arabicPeriod"/>
                      </a:pPr>
                      <a:r>
                        <a:rPr lang="en-US" sz="1600" b="1" dirty="0" err="1">
                          <a:solidFill>
                            <a:srgbClr val="000000"/>
                          </a:solidFill>
                          <a:latin typeface="Calibri" panose="020F0502020204030204" charset="0"/>
                          <a:cs typeface="Calibri" panose="020F0502020204030204" charset="0"/>
                        </a:rPr>
                        <a:t>Nếu</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có</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lỗi</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kỹ</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thuật</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hoặc</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sự</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cố</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xảy</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ra</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trong</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quá</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trình</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xem</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sản</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phẩm</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giảm</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giá</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hệ</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thống</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sẽ</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hiển</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thị</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thông</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báo</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lỗi</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và</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cho</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phép</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khách</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hàng</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thử</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lại</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hoặc</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liên</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hệ</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với</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hỗ</a:t>
                      </a:r>
                      <a:r>
                        <a:rPr lang="en-US" sz="1600" b="1" dirty="0">
                          <a:solidFill>
                            <a:srgbClr val="000000"/>
                          </a:solidFill>
                          <a:latin typeface="Calibri" panose="020F0502020204030204" charset="0"/>
                          <a:cs typeface="Calibri" panose="020F0502020204030204" charset="0"/>
                        </a:rPr>
                        <a:t> </a:t>
                      </a:r>
                      <a:r>
                        <a:rPr lang="en-US" sz="1600" b="1" dirty="0" err="1">
                          <a:solidFill>
                            <a:srgbClr val="000000"/>
                          </a:solidFill>
                          <a:latin typeface="Calibri" panose="020F0502020204030204" charset="0"/>
                          <a:cs typeface="Calibri" panose="020F0502020204030204" charset="0"/>
                        </a:rPr>
                        <a:t>trợ</a:t>
                      </a:r>
                      <a:r>
                        <a:rPr lang="en-US" sz="1600" b="1" dirty="0">
                          <a:solidFill>
                            <a:srgbClr val="000000"/>
                          </a:solidFill>
                          <a:latin typeface="Calibri" panose="020F0502020204030204" charset="0"/>
                          <a:cs typeface="Calibri" panose="020F0502020204030204" charset="0"/>
                        </a:rPr>
                        <a:t>.</a:t>
                      </a:r>
                      <a:endParaRPr lang="en-US" sz="1600" b="1" dirty="0">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2223421315"/>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14" name="矩形 13"/>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254977" y="1252294"/>
            <a:ext cx="11605846" cy="5086960"/>
            <a:chOff x="6459260" y="1628712"/>
            <a:chExt cx="5022149" cy="4695583"/>
          </a:xfrm>
        </p:grpSpPr>
        <p:sp>
          <p:nvSpPr>
            <p:cNvPr id="6" name="Freeform 12"/>
            <p:cNvSpPr/>
            <p:nvPr/>
          </p:nvSpPr>
          <p:spPr bwMode="auto">
            <a:xfrm>
              <a:off x="6459260" y="162871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sp>
          <p:nvSpPr>
            <p:cNvPr id="7" name="Freeform 12"/>
            <p:cNvSpPr/>
            <p:nvPr/>
          </p:nvSpPr>
          <p:spPr bwMode="auto">
            <a:xfrm flipH="1" flipV="1">
              <a:off x="10952771" y="579407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grpSp>
      <p:sp>
        <p:nvSpPr>
          <p:cNvPr id="16" name="矩形 1"/>
          <p:cNvSpPr/>
          <p:nvPr/>
        </p:nvSpPr>
        <p:spPr>
          <a:xfrm>
            <a:off x="3368276" y="367704"/>
            <a:ext cx="5983542" cy="584775"/>
          </a:xfrm>
          <a:prstGeom prst="rect">
            <a:avLst/>
          </a:prstGeom>
        </p:spPr>
        <p:txBody>
          <a:bodyPr wrap="square">
            <a:spAutoFit/>
          </a:bodyPr>
          <a:lstStyle/>
          <a:p>
            <a:pPr algn="ctr"/>
            <a:r>
              <a:rPr kumimoji="1" lang="vi-VN" altLang="zh-CN" sz="3200" spc="600">
                <a:solidFill>
                  <a:srgbClr val="65A1BD"/>
                </a:solidFill>
                <a:latin typeface="Arial" panose="020B0604020202020204" pitchFamily="34" charset="0"/>
                <a:ea typeface="Elsie" panose="02000000000000000000" charset="0"/>
                <a:cs typeface="Arial" panose="020B0604020202020204" pitchFamily="34" charset="0"/>
              </a:rPr>
              <a:t>Khách hàng tiềm năng</a:t>
            </a:r>
            <a:endParaRPr kumimoji="1" lang="en-US" altLang="zh-CN" sz="3200" spc="600">
              <a:solidFill>
                <a:srgbClr val="65A1BD"/>
              </a:solidFill>
              <a:latin typeface="Arial" panose="020B0604020202020204" pitchFamily="34" charset="0"/>
              <a:ea typeface="Elsie" panose="02000000000000000000" charset="0"/>
              <a:cs typeface="Arial" panose="020B0604020202020204" pitchFamily="34" charset="0"/>
            </a:endParaRPr>
          </a:p>
        </p:txBody>
      </p:sp>
      <p:pic>
        <p:nvPicPr>
          <p:cNvPr id="2" name="Picture 1"/>
          <p:cNvPicPr>
            <a:picLocks noChangeAspect="1"/>
          </p:cNvPicPr>
          <p:nvPr/>
        </p:nvPicPr>
        <p:blipFill>
          <a:blip r:embed="rId4"/>
          <a:stretch>
            <a:fillRect/>
          </a:stretch>
        </p:blipFill>
        <p:spPr>
          <a:xfrm>
            <a:off x="1515982" y="1252294"/>
            <a:ext cx="9160034" cy="4892464"/>
          </a:xfrm>
          <a:prstGeom prst="rect">
            <a:avLst/>
          </a:prstGeom>
        </p:spPr>
      </p:pic>
      <p:sp>
        <p:nvSpPr>
          <p:cNvPr id="18" name="Rectangle 1"/>
          <p:cNvSpPr>
            <a:spLocks noChangeArrowheads="1"/>
          </p:cNvSpPr>
          <p:nvPr/>
        </p:nvSpPr>
        <p:spPr bwMode="auto">
          <a:xfrm>
            <a:off x="685060" y="1426603"/>
            <a:ext cx="74654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lang="vi-VN" altLang="en-US" sz="2000" b="1">
                <a:latin typeface="Times New Roman" pitchFamily="18" charset="0"/>
                <a:ea typeface="Calibri" pitchFamily="34" charset="0"/>
                <a:cs typeface="Times New Roman" pitchFamily="18" charset="0"/>
              </a:rPr>
              <a:t>Sơ đồ</a:t>
            </a:r>
            <a:r>
              <a:rPr kumimoji="0" lang="en-US"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 Use case:</a:t>
            </a:r>
            <a:endParaRPr kumimoji="0" lang="en-US" altLang="en-US" sz="20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27511687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750"/>
                                        <p:tgtEl>
                                          <p:spTgt spid="16">
                                            <p:txEl>
                                              <p:pRg st="0" end="0"/>
                                            </p:txEl>
                                          </p:spTgt>
                                        </p:tgtEl>
                                      </p:cBhvr>
                                    </p:animEffect>
                                    <p:anim calcmode="lin" valueType="num">
                                      <p:cBhvr>
                                        <p:cTn id="14" dur="75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16378" y="0"/>
            <a:ext cx="12308379" cy="6858000"/>
            <a:chOff x="-116378" y="0"/>
            <a:chExt cx="12308379" cy="6858000"/>
          </a:xfrm>
        </p:grpSpPr>
        <p:grpSp>
          <p:nvGrpSpPr>
            <p:cNvPr id="11" name="组合 10"/>
            <p:cNvGrpSpPr/>
            <p:nvPr/>
          </p:nvGrpSpPr>
          <p:grpSpPr>
            <a:xfrm>
              <a:off x="-116378" y="0"/>
              <a:ext cx="12308379" cy="6858000"/>
              <a:chOff x="-116378" y="0"/>
              <a:chExt cx="12308379" cy="6858000"/>
            </a:xfrm>
          </p:grpSpPr>
          <p:pic>
            <p:nvPicPr>
              <p:cNvPr id="20" name="图片 19"/>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116378" y="0"/>
                <a:ext cx="12192000" cy="6858000"/>
              </a:xfrm>
              <a:prstGeom prst="rect">
                <a:avLst/>
              </a:prstGeom>
            </p:spPr>
          </p:pic>
          <p:sp>
            <p:nvSpPr>
              <p:cNvPr id="21" name="矩形 20"/>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8"/>
              <p:cNvSpPr txBox="1">
                <a:spLocks noChangeArrowheads="1"/>
              </p:cNvSpPr>
              <p:nvPr/>
            </p:nvSpPr>
            <p:spPr bwMode="auto">
              <a:xfrm>
                <a:off x="3897030" y="342545"/>
                <a:ext cx="45087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en-US" altLang="zh-CN"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Khách hàng tiềm năng</a:t>
                </a:r>
              </a:p>
            </p:txBody>
          </p:sp>
        </p:grpSp>
        <p:cxnSp>
          <p:nvCxnSpPr>
            <p:cNvPr id="19" name="直接连接符 18"/>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aphicFrame>
        <p:nvGraphicFramePr>
          <p:cNvPr id="2" name="Table 1"/>
          <p:cNvGraphicFramePr/>
          <p:nvPr>
            <p:extLst>
              <p:ext uri="{D42A27DB-BD31-4B8C-83A1-F6EECF244321}">
                <p14:modId xmlns:p14="http://schemas.microsoft.com/office/powerpoint/2010/main" val="2998905522"/>
              </p:ext>
            </p:extLst>
          </p:nvPr>
        </p:nvGraphicFramePr>
        <p:xfrm>
          <a:off x="1330036" y="1118058"/>
          <a:ext cx="9642764" cy="4941185"/>
        </p:xfrm>
        <a:graphic>
          <a:graphicData uri="http://schemas.openxmlformats.org/drawingml/2006/table">
            <a:tbl>
              <a:tblPr/>
              <a:tblGrid>
                <a:gridCol w="1682462">
                  <a:extLst>
                    <a:ext uri="{9D8B030D-6E8A-4147-A177-3AD203B41FA5}">
                      <a16:colId xmlns:a16="http://schemas.microsoft.com/office/drawing/2014/main" xmlns="" val="20000"/>
                    </a:ext>
                  </a:extLst>
                </a:gridCol>
                <a:gridCol w="7960302">
                  <a:extLst>
                    <a:ext uri="{9D8B030D-6E8A-4147-A177-3AD203B41FA5}">
                      <a16:colId xmlns:a16="http://schemas.microsoft.com/office/drawing/2014/main" xmlns="" val="20001"/>
                    </a:ext>
                  </a:extLst>
                </a:gridCol>
              </a:tblGrid>
              <a:tr h="222499">
                <a:tc>
                  <a:txBody>
                    <a:bodyPr/>
                    <a:lstStyle/>
                    <a:p>
                      <a:pPr indent="0" algn="ctr">
                        <a:buNone/>
                      </a:pPr>
                      <a:r>
                        <a:rPr lang="en-US" sz="1600" b="1" err="1">
                          <a:solidFill>
                            <a:srgbClr val="000000"/>
                          </a:solidFill>
                          <a:latin typeface="Calibri" panose="020F0502020204030204" charset="0"/>
                          <a:cs typeface="Calibri" panose="020F0502020204030204" charset="0"/>
                        </a:rPr>
                        <a:t>Use_Case</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1" err="1">
                          <a:solidFill>
                            <a:srgbClr val="000000"/>
                          </a:solidFill>
                          <a:latin typeface="Calibri" panose="020F0502020204030204" charset="0"/>
                          <a:cs typeface="Calibri" panose="020F0502020204030204" charset="0"/>
                        </a:rPr>
                        <a:t>Nội</a:t>
                      </a:r>
                      <a:r>
                        <a:rPr lang="en-US" sz="1600" b="1">
                          <a:solidFill>
                            <a:srgbClr val="000000"/>
                          </a:solidFill>
                          <a:latin typeface="Calibri" panose="020F0502020204030204" charset="0"/>
                          <a:cs typeface="Calibri" panose="020F0502020204030204" charset="0"/>
                        </a:rPr>
                        <a:t> Dung</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54567">
                <a:tc>
                  <a:txBody>
                    <a:bodyPr/>
                    <a:lstStyle/>
                    <a:p>
                      <a:pPr indent="0" algn="ctr">
                        <a:buNone/>
                      </a:pPr>
                      <a:r>
                        <a:rPr lang="en-US" sz="1600" b="1" err="1">
                          <a:solidFill>
                            <a:srgbClr val="000000"/>
                          </a:solidFill>
                          <a:latin typeface="Calibri" panose="020F0502020204030204" charset="0"/>
                          <a:cs typeface="Calibri" panose="020F0502020204030204" charset="0"/>
                        </a:rPr>
                        <a:t>Tên</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Use_Case</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l">
                        <a:buNone/>
                      </a:pPr>
                      <a:r>
                        <a:rPr lang="en-US" sz="1600" b="1">
                          <a:solidFill>
                            <a:srgbClr val="000000"/>
                          </a:solidFill>
                          <a:latin typeface="Calibri" panose="020F0502020204030204" charset="0"/>
                          <a:cs typeface="Calibri" panose="020F0502020204030204" charset="0"/>
                        </a:rPr>
                        <a:t>Xem Sản Phẩm Đang Bán Chạy</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53781">
                <a:tc>
                  <a:txBody>
                    <a:bodyPr/>
                    <a:lstStyle/>
                    <a:p>
                      <a:pPr indent="0" algn="ctr">
                        <a:buNone/>
                      </a:pPr>
                      <a:r>
                        <a:rPr lang="en-US" sz="1600" b="1" err="1">
                          <a:solidFill>
                            <a:srgbClr val="000000"/>
                          </a:solidFill>
                          <a:latin typeface="Calibri" panose="020F0502020204030204" charset="0"/>
                          <a:cs typeface="Calibri" panose="020F0502020204030204" charset="0"/>
                        </a:rPr>
                        <a:t>Mô</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Tả</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l">
                        <a:buNone/>
                      </a:pPr>
                      <a:r>
                        <a:rPr lang="en-US" sz="1600" b="1">
                          <a:solidFill>
                            <a:srgbClr val="000000"/>
                          </a:solidFill>
                          <a:latin typeface="Calibri" panose="020F0502020204030204" charset="0"/>
                          <a:cs typeface="Calibri" panose="020F0502020204030204" charset="0"/>
                        </a:rPr>
                        <a:t>Cho </a:t>
                      </a:r>
                      <a:r>
                        <a:rPr lang="en-US" sz="1600" b="1" err="1">
                          <a:solidFill>
                            <a:srgbClr val="000000"/>
                          </a:solidFill>
                          <a:latin typeface="Calibri" panose="020F0502020204030204" charset="0"/>
                          <a:cs typeface="Calibri" panose="020F0502020204030204" charset="0"/>
                        </a:rPr>
                        <a:t>phép</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người</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dùng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xem</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những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sản</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phẩm</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đang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bán</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chạy</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354175">
                <a:tc>
                  <a:txBody>
                    <a:bodyPr/>
                    <a:lstStyle/>
                    <a:p>
                      <a:pPr indent="0" algn="ctr">
                        <a:buNone/>
                      </a:pPr>
                      <a:r>
                        <a:rPr lang="en-US" sz="1600" b="1">
                          <a:solidFill>
                            <a:srgbClr val="000000"/>
                          </a:solidFill>
                          <a:latin typeface="Calibri" panose="020F0502020204030204" charset="0"/>
                          <a:cs typeface="Calibri" panose="020F0502020204030204" charset="0"/>
                        </a:rPr>
                        <a:t>Actor</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l">
                        <a:buNone/>
                      </a:pPr>
                      <a:r>
                        <a:rPr lang="en-US" sz="1600" b="1">
                          <a:solidFill>
                            <a:srgbClr val="000000"/>
                          </a:solidFill>
                          <a:latin typeface="Calibri" panose="020F0502020204030204" charset="0"/>
                          <a:cs typeface="Calibri" panose="020F0502020204030204" charset="0"/>
                        </a:rPr>
                        <a:t>Khách hàng tiềm năng</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444998">
                <a:tc>
                  <a:txBody>
                    <a:bodyPr/>
                    <a:lstStyle/>
                    <a:p>
                      <a:pPr indent="0" algn="ctr">
                        <a:buNone/>
                      </a:pPr>
                      <a:r>
                        <a:rPr lang="en-US" sz="1600" b="1" err="1">
                          <a:solidFill>
                            <a:srgbClr val="000000"/>
                          </a:solidFill>
                          <a:latin typeface="Calibri" panose="020F0502020204030204" charset="0"/>
                          <a:cs typeface="Calibri" panose="020F0502020204030204" charset="0"/>
                        </a:rPr>
                        <a:t>Điều</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Kiện</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Kích</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Hoạt</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l">
                        <a:buNone/>
                      </a:pPr>
                      <a:r>
                        <a:rPr lang="en-US" sz="1600" b="1">
                          <a:solidFill>
                            <a:srgbClr val="000000"/>
                          </a:solidFill>
                          <a:latin typeface="Calibri" panose="020F0502020204030204" charset="0"/>
                          <a:cs typeface="Calibri" panose="020F0502020204030204" charset="0"/>
                        </a:rPr>
                        <a:t>Khi Khách Hàng Tiềm Năng chọn chức năng “Sản Phẩm Đang Bán Chạy” từ trang chủ</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354175">
                <a:tc>
                  <a:txBody>
                    <a:bodyPr/>
                    <a:lstStyle/>
                    <a:p>
                      <a:pPr indent="0" algn="ctr">
                        <a:buNone/>
                      </a:pPr>
                      <a:r>
                        <a:rPr lang="en-US" sz="1600" b="1" err="1">
                          <a:solidFill>
                            <a:srgbClr val="000000"/>
                          </a:solidFill>
                          <a:latin typeface="Calibri" panose="020F0502020204030204" charset="0"/>
                          <a:cs typeface="Calibri" panose="020F0502020204030204" charset="0"/>
                        </a:rPr>
                        <a:t>Tiền</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Điều</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Kiện</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l">
                        <a:buNone/>
                      </a:pPr>
                      <a:r>
                        <a:rPr lang="en-US" sz="1600" b="1">
                          <a:solidFill>
                            <a:srgbClr val="000000"/>
                          </a:solidFill>
                          <a:latin typeface="Calibri" panose="020F0502020204030204" charset="0"/>
                          <a:cs typeface="Calibri" panose="020F0502020204030204" charset="0"/>
                        </a:rPr>
                        <a:t>Khách Hàng Tiềm Năng phải có Tài Khoản trên hệ thống và đã đăng nhập </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r h="354567">
                <a:tc>
                  <a:txBody>
                    <a:bodyPr/>
                    <a:lstStyle/>
                    <a:p>
                      <a:pPr indent="0" algn="ctr">
                        <a:buNone/>
                      </a:pPr>
                      <a:r>
                        <a:rPr lang="en-US" sz="1600" b="1" err="1">
                          <a:solidFill>
                            <a:srgbClr val="000000"/>
                          </a:solidFill>
                          <a:latin typeface="Calibri" panose="020F0502020204030204" charset="0"/>
                          <a:cs typeface="Calibri" panose="020F0502020204030204" charset="0"/>
                        </a:rPr>
                        <a:t>Hậu</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Điều</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Kiện</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l">
                        <a:buNone/>
                      </a:pPr>
                      <a:r>
                        <a:rPr lang="en-US" sz="1600" b="1">
                          <a:solidFill>
                            <a:srgbClr val="000000"/>
                          </a:solidFill>
                          <a:latin typeface="Calibri" panose="020F0502020204030204" charset="0"/>
                          <a:cs typeface="Calibri" panose="020F0502020204030204" charset="0"/>
                        </a:rPr>
                        <a:t>Khách Hàng Tiềm Năng thấy được những sản phẩm đang bán chạy.</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6"/>
                  </a:ext>
                </a:extLst>
              </a:tr>
              <a:tr h="1112496">
                <a:tc>
                  <a:txBody>
                    <a:bodyPr/>
                    <a:lstStyle/>
                    <a:p>
                      <a:pPr indent="0" algn="ctr">
                        <a:buNone/>
                      </a:pPr>
                      <a:r>
                        <a:rPr lang="en-US" sz="1600" b="1" err="1">
                          <a:solidFill>
                            <a:srgbClr val="000000"/>
                          </a:solidFill>
                          <a:latin typeface="Calibri" panose="020F0502020204030204" charset="0"/>
                          <a:cs typeface="Calibri" panose="020F0502020204030204" charset="0"/>
                        </a:rPr>
                        <a:t>Luồng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Sự</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Kiện</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Chính</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342900" indent="-342900" algn="l">
                        <a:buAutoNum type="arabicPeriod"/>
                      </a:pPr>
                      <a:r>
                        <a:rPr lang="en-US" sz="1600" b="1" err="1">
                          <a:solidFill>
                            <a:srgbClr val="000000"/>
                          </a:solidFill>
                          <a:latin typeface="Calibri" panose="020F0502020204030204" charset="0"/>
                          <a:cs typeface="Calibri" panose="020F0502020204030204" charset="0"/>
                        </a:rPr>
                        <a:t>Khách</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hàng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tiềm</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năng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truy</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cập</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trang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Sản</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Phẩm</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Đang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Bán</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Chạy</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từ</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giao</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diện</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người</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dùng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của</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ứng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dụng</a:t>
                      </a:r>
                      <a:r>
                        <a:rPr lang="en-US" sz="1600" b="1">
                          <a:solidFill>
                            <a:srgbClr val="000000"/>
                          </a:solidFill>
                          <a:latin typeface="Calibri" panose="020F0502020204030204" charset="0"/>
                          <a:cs typeface="Calibri" panose="020F0502020204030204" charset="0"/>
                        </a:rPr>
                        <a:t>. </a:t>
                      </a:r>
                    </a:p>
                    <a:p>
                      <a:pPr marL="342900" indent="-342900" algn="l">
                        <a:buAutoNum type="arabicPeriod"/>
                      </a:pPr>
                      <a:r>
                        <a:rPr lang="en-US" sz="1600" b="1" err="1">
                          <a:solidFill>
                            <a:srgbClr val="000000"/>
                          </a:solidFill>
                          <a:latin typeface="Calibri" panose="020F0502020204030204" charset="0"/>
                          <a:cs typeface="Calibri" panose="020F0502020204030204" charset="0"/>
                        </a:rPr>
                        <a:t>Hệ</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thống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hiển</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thị</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danh</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sách</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các</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sản</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phẩm</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Sản</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Phẩm</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Đang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Bán</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Chạy</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từ</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người</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bán</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cho</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Khác</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Hàng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Tiềm</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Năng</a:t>
                      </a:r>
                      <a:r>
                        <a:rPr lang="en-US" sz="1600" b="1">
                          <a:solidFill>
                            <a:srgbClr val="000000"/>
                          </a:solidFill>
                          <a:latin typeface="Calibri" panose="020F0502020204030204" charset="0"/>
                          <a:cs typeface="Calibri" panose="020F0502020204030204" charset="0"/>
                        </a:rPr>
                        <a:t>. </a:t>
                      </a:r>
                    </a:p>
                    <a:p>
                      <a:pPr marL="342900" indent="-342900" algn="l">
                        <a:buAutoNum type="arabicPeriod"/>
                      </a:pPr>
                      <a:r>
                        <a:rPr lang="en-US" sz="1600" b="1" err="1">
                          <a:solidFill>
                            <a:srgbClr val="000000"/>
                          </a:solidFill>
                          <a:latin typeface="Calibri" panose="020F0502020204030204" charset="0"/>
                          <a:cs typeface="Calibri" panose="020F0502020204030204" charset="0"/>
                        </a:rPr>
                        <a:t>Kết</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thúc</a:t>
                      </a:r>
                      <a:r>
                        <a:rPr lang="en-US" sz="1600" b="1">
                          <a:solidFill>
                            <a:srgbClr val="000000"/>
                          </a:solidFill>
                          <a:latin typeface="Calibri" panose="020F0502020204030204" charset="0"/>
                          <a:cs typeface="Calibri" panose="020F0502020204030204" charset="0"/>
                        </a:rPr>
                        <a:t> Use-Case.</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7"/>
                  </a:ext>
                </a:extLst>
              </a:tr>
              <a:tr h="1207782">
                <a:tc>
                  <a:txBody>
                    <a:bodyPr/>
                    <a:lstStyle/>
                    <a:p>
                      <a:pPr indent="0" algn="ctr">
                        <a:buNone/>
                      </a:pPr>
                      <a:r>
                        <a:rPr lang="en-US" sz="1600" b="1" err="1">
                          <a:solidFill>
                            <a:srgbClr val="000000"/>
                          </a:solidFill>
                          <a:latin typeface="Calibri" panose="020F0502020204030204" charset="0"/>
                          <a:cs typeface="Calibri" panose="020F0502020204030204" charset="0"/>
                        </a:rPr>
                        <a:t>Luồng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Sự</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Kiện</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Phụ</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342900" indent="-342900" algn="l">
                        <a:buAutoNum type="arabicPeriod"/>
                      </a:pPr>
                      <a:r>
                        <a:rPr lang="en-US" sz="1600" b="1" err="1">
                          <a:solidFill>
                            <a:srgbClr val="000000"/>
                          </a:solidFill>
                          <a:latin typeface="Calibri" panose="020F0502020204030204" charset="0"/>
                          <a:cs typeface="Calibri" panose="020F0502020204030204" charset="0"/>
                        </a:rPr>
                        <a:t>Nếu</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không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có</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sản</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phẩm</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nào</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đang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bán</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chạy</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hiển</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thị</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cho</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khách</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hàng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ví</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dụ</a:t>
                      </a:r>
                      <a:r>
                        <a:rPr lang="en-US" sz="1600" b="1">
                          <a:solidFill>
                            <a:srgbClr val="000000"/>
                          </a:solidFill>
                          <a:latin typeface="Calibri" panose="020F0502020204030204" charset="0"/>
                          <a:cs typeface="Calibri" panose="020F0502020204030204" charset="0"/>
                        </a:rPr>
                        <a:t>: do </a:t>
                      </a:r>
                      <a:r>
                        <a:rPr lang="en-US" sz="1600" b="1" err="1">
                          <a:solidFill>
                            <a:srgbClr val="000000"/>
                          </a:solidFill>
                          <a:latin typeface="Calibri" panose="020F0502020204030204" charset="0"/>
                          <a:cs typeface="Calibri" panose="020F0502020204030204" charset="0"/>
                        </a:rPr>
                        <a:t>hệ</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thống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không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tìm</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thấy</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sản</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phẩm</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đang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giảm</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giá</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hệ</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thống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sẽ</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hiển</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thị</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thông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báo</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rằng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không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có</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sản</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phẩm</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đang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bán</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chạy</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nào</a:t>
                      </a:r>
                      <a:r>
                        <a:rPr lang="en-US" sz="1600" b="1">
                          <a:solidFill>
                            <a:srgbClr val="000000"/>
                          </a:solidFill>
                          <a:latin typeface="Calibri" panose="020F0502020204030204" charset="0"/>
                          <a:cs typeface="Calibri" panose="020F0502020204030204" charset="0"/>
                        </a:rPr>
                        <a:t>. </a:t>
                      </a:r>
                    </a:p>
                    <a:p>
                      <a:pPr marL="342900" indent="-342900" algn="l">
                        <a:buAutoNum type="arabicPeriod"/>
                      </a:pPr>
                      <a:r>
                        <a:rPr lang="en-US" sz="1600" b="1" err="1">
                          <a:solidFill>
                            <a:srgbClr val="000000"/>
                          </a:solidFill>
                          <a:latin typeface="Calibri" panose="020F0502020204030204" charset="0"/>
                          <a:cs typeface="Calibri" panose="020F0502020204030204" charset="0"/>
                        </a:rPr>
                        <a:t>Nếu</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có</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lỗi</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kỹ</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thuật</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hoặc</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sự</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cố</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xảy</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ra</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trong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quá</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trình</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xem</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sản</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phẩm</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giảm</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giá</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hệ</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thống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sẽ</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hiển</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thị</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thông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báo</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lỗi</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và</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cho</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phép</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khách</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hàng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thử</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lại</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hoặc</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liên</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hệ</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với</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hỗ</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trợ</a:t>
                      </a:r>
                      <a:r>
                        <a:rPr lang="en-US" sz="1600" b="1">
                          <a:solidFill>
                            <a:srgbClr val="000000"/>
                          </a:solidFill>
                          <a:latin typeface="Calibri" panose="020F0502020204030204" charset="0"/>
                          <a:cs typeface="Calibri" panose="020F0502020204030204" charset="0"/>
                        </a:rPr>
                        <a:t>.</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923347216"/>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14" name="矩形 13"/>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254977" y="1252294"/>
            <a:ext cx="11605846" cy="5086960"/>
            <a:chOff x="6459260" y="1628712"/>
            <a:chExt cx="5022149" cy="4695583"/>
          </a:xfrm>
        </p:grpSpPr>
        <p:sp>
          <p:nvSpPr>
            <p:cNvPr id="6" name="Freeform 12"/>
            <p:cNvSpPr/>
            <p:nvPr/>
          </p:nvSpPr>
          <p:spPr bwMode="auto">
            <a:xfrm>
              <a:off x="6459260" y="162871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sp>
          <p:nvSpPr>
            <p:cNvPr id="7" name="Freeform 12"/>
            <p:cNvSpPr/>
            <p:nvPr/>
          </p:nvSpPr>
          <p:spPr bwMode="auto">
            <a:xfrm flipH="1" flipV="1">
              <a:off x="10952771" y="579407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grpSp>
      <p:sp>
        <p:nvSpPr>
          <p:cNvPr id="16" name="矩形 1"/>
          <p:cNvSpPr/>
          <p:nvPr/>
        </p:nvSpPr>
        <p:spPr>
          <a:xfrm>
            <a:off x="3368276" y="367704"/>
            <a:ext cx="5983542" cy="584775"/>
          </a:xfrm>
          <a:prstGeom prst="rect">
            <a:avLst/>
          </a:prstGeom>
        </p:spPr>
        <p:txBody>
          <a:bodyPr wrap="square">
            <a:spAutoFit/>
          </a:bodyPr>
          <a:lstStyle/>
          <a:p>
            <a:pPr algn="ctr"/>
            <a:r>
              <a:rPr kumimoji="1" lang="vi-VN" altLang="zh-CN" sz="3200" spc="600">
                <a:solidFill>
                  <a:srgbClr val="65A1BD"/>
                </a:solidFill>
                <a:latin typeface="Arial" panose="020B0604020202020204" pitchFamily="34" charset="0"/>
                <a:ea typeface="Elsie" panose="02000000000000000000" charset="0"/>
                <a:cs typeface="Arial" panose="020B0604020202020204" pitchFamily="34" charset="0"/>
              </a:rPr>
              <a:t>Khách hàng tiềm năng</a:t>
            </a:r>
            <a:endParaRPr kumimoji="1" lang="en-US" altLang="zh-CN" sz="3200" spc="600">
              <a:solidFill>
                <a:srgbClr val="65A1BD"/>
              </a:solidFill>
              <a:latin typeface="Arial" panose="020B0604020202020204" pitchFamily="34" charset="0"/>
              <a:ea typeface="Elsie" panose="02000000000000000000" charset="0"/>
              <a:cs typeface="Arial" panose="020B0604020202020204" pitchFamily="34" charset="0"/>
            </a:endParaRPr>
          </a:p>
        </p:txBody>
      </p:sp>
      <p:pic>
        <p:nvPicPr>
          <p:cNvPr id="3" name="Picture 2"/>
          <p:cNvPicPr>
            <a:picLocks noChangeAspect="1"/>
          </p:cNvPicPr>
          <p:nvPr/>
        </p:nvPicPr>
        <p:blipFill>
          <a:blip r:embed="rId4"/>
          <a:stretch>
            <a:fillRect/>
          </a:stretch>
        </p:blipFill>
        <p:spPr>
          <a:xfrm>
            <a:off x="1906707" y="1287800"/>
            <a:ext cx="8657070" cy="4816257"/>
          </a:xfrm>
          <a:prstGeom prst="rect">
            <a:avLst/>
          </a:prstGeom>
        </p:spPr>
      </p:pic>
      <p:sp>
        <p:nvSpPr>
          <p:cNvPr id="18" name="Rectangle 1"/>
          <p:cNvSpPr>
            <a:spLocks noChangeArrowheads="1"/>
          </p:cNvSpPr>
          <p:nvPr/>
        </p:nvSpPr>
        <p:spPr bwMode="auto">
          <a:xfrm>
            <a:off x="685060" y="1426603"/>
            <a:ext cx="74654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lang="vi-VN" altLang="en-US" sz="2000" b="1">
                <a:latin typeface="Times New Roman" pitchFamily="18" charset="0"/>
                <a:ea typeface="Calibri" pitchFamily="34" charset="0"/>
                <a:cs typeface="Times New Roman" pitchFamily="18" charset="0"/>
              </a:rPr>
              <a:t>Sơ đồ</a:t>
            </a:r>
            <a:r>
              <a:rPr kumimoji="0" lang="en-US"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 Use case:</a:t>
            </a:r>
            <a:endParaRPr kumimoji="0" lang="en-US" altLang="en-US" sz="20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38731470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750"/>
                                        <p:tgtEl>
                                          <p:spTgt spid="16">
                                            <p:txEl>
                                              <p:pRg st="0" end="0"/>
                                            </p:txEl>
                                          </p:spTgt>
                                        </p:tgtEl>
                                      </p:cBhvr>
                                    </p:animEffect>
                                    <p:anim calcmode="lin" valueType="num">
                                      <p:cBhvr>
                                        <p:cTn id="14" dur="75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20" name="图片 19"/>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21" name="矩形 20"/>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8"/>
              <p:cNvSpPr txBox="1">
                <a:spLocks noChangeArrowheads="1"/>
              </p:cNvSpPr>
              <p:nvPr/>
            </p:nvSpPr>
            <p:spPr bwMode="auto">
              <a:xfrm>
                <a:off x="4154724" y="344626"/>
                <a:ext cx="439239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en-US" altLang="zh-CN"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Khách hàng tiềm năng</a:t>
                </a:r>
              </a:p>
            </p:txBody>
          </p:sp>
        </p:grpSp>
        <p:cxnSp>
          <p:nvCxnSpPr>
            <p:cNvPr id="19" name="直接连接符 18"/>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aphicFrame>
        <p:nvGraphicFramePr>
          <p:cNvPr id="3" name="Table 2"/>
          <p:cNvGraphicFramePr/>
          <p:nvPr>
            <p:extLst>
              <p:ext uri="{D42A27DB-BD31-4B8C-83A1-F6EECF244321}">
                <p14:modId xmlns:p14="http://schemas.microsoft.com/office/powerpoint/2010/main" val="1868238235"/>
              </p:ext>
            </p:extLst>
          </p:nvPr>
        </p:nvGraphicFramePr>
        <p:xfrm>
          <a:off x="2011679" y="1183281"/>
          <a:ext cx="8678488" cy="5084002"/>
        </p:xfrm>
        <a:graphic>
          <a:graphicData uri="http://schemas.openxmlformats.org/drawingml/2006/table">
            <a:tbl>
              <a:tblPr/>
              <a:tblGrid>
                <a:gridCol w="1517764">
                  <a:extLst>
                    <a:ext uri="{9D8B030D-6E8A-4147-A177-3AD203B41FA5}">
                      <a16:colId xmlns:a16="http://schemas.microsoft.com/office/drawing/2014/main" xmlns="" val="20000"/>
                    </a:ext>
                  </a:extLst>
                </a:gridCol>
                <a:gridCol w="7160724">
                  <a:extLst>
                    <a:ext uri="{9D8B030D-6E8A-4147-A177-3AD203B41FA5}">
                      <a16:colId xmlns:a16="http://schemas.microsoft.com/office/drawing/2014/main" xmlns="" val="20001"/>
                    </a:ext>
                  </a:extLst>
                </a:gridCol>
              </a:tblGrid>
              <a:tr h="171915">
                <a:tc>
                  <a:txBody>
                    <a:bodyPr/>
                    <a:lstStyle/>
                    <a:p>
                      <a:pPr indent="0" algn="ctr">
                        <a:buNone/>
                      </a:pPr>
                      <a:r>
                        <a:rPr lang="en-US" sz="1600" b="1" err="1">
                          <a:solidFill>
                            <a:srgbClr val="000000"/>
                          </a:solidFill>
                          <a:latin typeface="Calibri" panose="020F0502020204030204" charset="0"/>
                          <a:cs typeface="Calibri" panose="020F0502020204030204" charset="0"/>
                        </a:rPr>
                        <a:t>Use_Case</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1">
                          <a:solidFill>
                            <a:srgbClr val="000000"/>
                          </a:solidFill>
                          <a:latin typeface="Calibri" panose="020F0502020204030204" charset="0"/>
                          <a:cs typeface="Calibri" panose="020F0502020204030204" charset="0"/>
                        </a:rPr>
                        <a:t>Nội Dung</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43830">
                <a:tc>
                  <a:txBody>
                    <a:bodyPr/>
                    <a:lstStyle/>
                    <a:p>
                      <a:pPr indent="0" algn="ctr">
                        <a:buNone/>
                      </a:pPr>
                      <a:r>
                        <a:rPr lang="en-US" sz="1600" b="1" err="1">
                          <a:solidFill>
                            <a:srgbClr val="000000"/>
                          </a:solidFill>
                          <a:latin typeface="Calibri" panose="020F0502020204030204" charset="0"/>
                          <a:cs typeface="Calibri" panose="020F0502020204030204" charset="0"/>
                        </a:rPr>
                        <a:t>Tên</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Use_Case</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600" b="1">
                          <a:solidFill>
                            <a:srgbClr val="000000"/>
                          </a:solidFill>
                          <a:latin typeface="Calibri" panose="020F0502020204030204" charset="0"/>
                          <a:cs typeface="Calibri" panose="020F0502020204030204" charset="0"/>
                        </a:rPr>
                        <a:t>Tìm Kiếm Sản Phẩm</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515745">
                <a:tc>
                  <a:txBody>
                    <a:bodyPr/>
                    <a:lstStyle/>
                    <a:p>
                      <a:pPr indent="0" algn="ctr">
                        <a:buNone/>
                      </a:pPr>
                      <a:r>
                        <a:rPr lang="en-US" sz="1600" b="1">
                          <a:solidFill>
                            <a:srgbClr val="000000"/>
                          </a:solidFill>
                          <a:latin typeface="Calibri" panose="020F0502020204030204" charset="0"/>
                          <a:cs typeface="Calibri" panose="020F0502020204030204" charset="0"/>
                        </a:rPr>
                        <a:t>Mô Tả</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600" b="1">
                          <a:solidFill>
                            <a:srgbClr val="000000"/>
                          </a:solidFill>
                          <a:latin typeface="Calibri" panose="020F0502020204030204" charset="0"/>
                          <a:cs typeface="Calibri" panose="020F0502020204030204" charset="0"/>
                        </a:rPr>
                        <a:t>Cho phép khách hàng tiềm năng tìm kiếm sản phẩm trong ứng dụng mua sắm trực tuyến dựa trên từ khóa hoặc các tiêu chí tìm kiếm khác nhau.</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174589">
                <a:tc>
                  <a:txBody>
                    <a:bodyPr/>
                    <a:lstStyle/>
                    <a:p>
                      <a:pPr indent="0" algn="ctr">
                        <a:buNone/>
                      </a:pPr>
                      <a:r>
                        <a:rPr lang="en-US" sz="1600" b="1">
                          <a:solidFill>
                            <a:srgbClr val="000000"/>
                          </a:solidFill>
                          <a:latin typeface="Calibri" panose="020F0502020204030204" charset="0"/>
                          <a:cs typeface="Calibri" panose="020F0502020204030204" charset="0"/>
                        </a:rPr>
                        <a:t>Actor</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600" b="1">
                          <a:solidFill>
                            <a:srgbClr val="000000"/>
                          </a:solidFill>
                          <a:latin typeface="Calibri" panose="020F0502020204030204" charset="0"/>
                          <a:cs typeface="Calibri" panose="020F0502020204030204" charset="0"/>
                        </a:rPr>
                        <a:t>Khách hàng tiềm năng.</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343830">
                <a:tc>
                  <a:txBody>
                    <a:bodyPr/>
                    <a:lstStyle/>
                    <a:p>
                      <a:pPr indent="0" algn="ctr">
                        <a:buNone/>
                      </a:pPr>
                      <a:r>
                        <a:rPr lang="en-US" sz="1600" b="1">
                          <a:solidFill>
                            <a:srgbClr val="000000"/>
                          </a:solidFill>
                          <a:latin typeface="Calibri" panose="020F0502020204030204" charset="0"/>
                          <a:cs typeface="Calibri" panose="020F0502020204030204" charset="0"/>
                        </a:rPr>
                        <a:t>Điều Kiện Kích Hoạt</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600" b="1">
                          <a:solidFill>
                            <a:srgbClr val="000000"/>
                          </a:solidFill>
                          <a:latin typeface="Calibri" panose="020F0502020204030204" charset="0"/>
                          <a:cs typeface="Calibri" panose="020F0502020204030204" charset="0"/>
                        </a:rPr>
                        <a:t>Khi Khách Hàng Tiềm Năng chọn chức năng “Tìm Kiếm Sản Phẩm” từ trang chủ</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343830">
                <a:tc>
                  <a:txBody>
                    <a:bodyPr/>
                    <a:lstStyle/>
                    <a:p>
                      <a:pPr indent="0" algn="ctr">
                        <a:buNone/>
                      </a:pPr>
                      <a:r>
                        <a:rPr lang="en-US" sz="1600" b="1">
                          <a:solidFill>
                            <a:srgbClr val="000000"/>
                          </a:solidFill>
                          <a:latin typeface="Calibri" panose="020F0502020204030204" charset="0"/>
                          <a:cs typeface="Calibri" panose="020F0502020204030204" charset="0"/>
                        </a:rPr>
                        <a:t>Tiền Điều Kiện</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600" b="1">
                          <a:solidFill>
                            <a:srgbClr val="000000"/>
                          </a:solidFill>
                          <a:latin typeface="Calibri" panose="020F0502020204030204" charset="0"/>
                          <a:cs typeface="Calibri" panose="020F0502020204030204" charset="0"/>
                        </a:rPr>
                        <a:t>Khách hàng đã thực hiện đăng nhập vào tài khoản của họ trên ứng dụng mua sắm trực tuyến (nếu cần)</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r h="343830">
                <a:tc>
                  <a:txBody>
                    <a:bodyPr/>
                    <a:lstStyle/>
                    <a:p>
                      <a:pPr indent="0" algn="ctr">
                        <a:buNone/>
                      </a:pPr>
                      <a:r>
                        <a:rPr lang="en-US" sz="1600" b="1">
                          <a:solidFill>
                            <a:srgbClr val="000000"/>
                          </a:solidFill>
                          <a:latin typeface="Calibri" panose="020F0502020204030204" charset="0"/>
                          <a:cs typeface="Calibri" panose="020F0502020204030204" charset="0"/>
                        </a:rPr>
                        <a:t>Hậu Điều Kiện</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600" b="1">
                          <a:solidFill>
                            <a:srgbClr val="000000"/>
                          </a:solidFill>
                          <a:latin typeface="Calibri" panose="020F0502020204030204" charset="0"/>
                          <a:cs typeface="Calibri" panose="020F0502020204030204" charset="0"/>
                        </a:rPr>
                        <a:t>Khách hàng đã thực hiện tìm kiếm sản phẩm và xem kết quả tìm kiếm. </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6"/>
                  </a:ext>
                </a:extLst>
              </a:tr>
              <a:tr h="1450534">
                <a:tc>
                  <a:txBody>
                    <a:bodyPr/>
                    <a:lstStyle/>
                    <a:p>
                      <a:pPr indent="0" algn="ctr">
                        <a:buNone/>
                      </a:pPr>
                      <a:r>
                        <a:rPr lang="en-US" sz="1600" b="1">
                          <a:solidFill>
                            <a:srgbClr val="000000"/>
                          </a:solidFill>
                          <a:latin typeface="Calibri" panose="020F0502020204030204" charset="0"/>
                          <a:cs typeface="Calibri" panose="020F0502020204030204" charset="0"/>
                        </a:rPr>
                        <a:t>Luồng Sự Kiện Chính</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1.Khách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truy</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cập</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trang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tìm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kiếm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từ</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giao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diện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người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dùng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của</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ứng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dụng</a:t>
                      </a:r>
                      <a:r>
                        <a:rPr lang="en-US" sz="1500" b="1">
                          <a:solidFill>
                            <a:srgbClr val="000000"/>
                          </a:solidFill>
                          <a:latin typeface="Calibri" panose="020F0502020204030204" charset="0"/>
                          <a:cs typeface="Calibri" panose="020F0502020204030204" charset="0"/>
                        </a:rPr>
                        <a:t>. </a:t>
                      </a:r>
                    </a:p>
                    <a:p>
                      <a:pPr indent="0">
                        <a:buNone/>
                      </a:pPr>
                      <a:r>
                        <a:rPr lang="en-US" sz="1500" b="1">
                          <a:solidFill>
                            <a:srgbClr val="000000"/>
                          </a:solidFill>
                          <a:latin typeface="Calibri" panose="020F0502020204030204" charset="0"/>
                          <a:cs typeface="Calibri" panose="020F0502020204030204" charset="0"/>
                        </a:rPr>
                        <a:t>2.Hệ </a:t>
                      </a:r>
                      <a:r>
                        <a:rPr lang="en-US" sz="1500" b="1" err="1">
                          <a:solidFill>
                            <a:srgbClr val="000000"/>
                          </a:solidFill>
                          <a:latin typeface="Calibri" panose="020F0502020204030204" charset="0"/>
                          <a:cs typeface="Calibri" panose="020F0502020204030204" charset="0"/>
                        </a:rPr>
                        <a:t>thống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hiển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thị</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thanh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tìm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kiếm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các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tùy</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chọn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tìm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kiếm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p>
                    <a:p>
                      <a:pPr indent="0">
                        <a:buNone/>
                      </a:pPr>
                      <a:r>
                        <a:rPr lang="en-US" sz="1500" b="1">
                          <a:solidFill>
                            <a:srgbClr val="000000"/>
                          </a:solidFill>
                          <a:latin typeface="Calibri" panose="020F0502020204030204" charset="0"/>
                          <a:cs typeface="Calibri" panose="020F0502020204030204" charset="0"/>
                        </a:rPr>
                        <a:t>3.Hệ </a:t>
                      </a:r>
                      <a:r>
                        <a:rPr lang="en-US" sz="1500" b="1" err="1">
                          <a:solidFill>
                            <a:srgbClr val="000000"/>
                          </a:solidFill>
                          <a:latin typeface="Calibri" panose="020F0502020204030204" charset="0"/>
                          <a:cs typeface="Calibri" panose="020F0502020204030204" charset="0"/>
                        </a:rPr>
                        <a:t>thống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hiển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thị</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danh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các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phù</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hợp</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với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kết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quả</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tìm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kiếm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của</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Mỗi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được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hiển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thị</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với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thông</a:t>
                      </a:r>
                      <a:r>
                        <a:rPr lang="en-US" sz="1500" b="1">
                          <a:solidFill>
                            <a:srgbClr val="000000"/>
                          </a:solidFill>
                          <a:latin typeface="Calibri" panose="020F0502020204030204" charset="0"/>
                          <a:cs typeface="Calibri" panose="020F0502020204030204" charset="0"/>
                        </a:rPr>
                        <a:t> tin </a:t>
                      </a:r>
                      <a:r>
                        <a:rPr lang="en-US" sz="1500" b="1" err="1">
                          <a:solidFill>
                            <a:srgbClr val="000000"/>
                          </a:solidFill>
                          <a:latin typeface="Calibri" panose="020F0502020204030204" charset="0"/>
                          <a:cs typeface="Calibri" panose="020F0502020204030204" charset="0"/>
                        </a:rPr>
                        <a:t>cơ</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như</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tên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giá</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hình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ảnh</a:t>
                      </a:r>
                      <a:r>
                        <a:rPr lang="en-US" sz="1500" b="1">
                          <a:solidFill>
                            <a:srgbClr val="000000"/>
                          </a:solidFill>
                          <a:latin typeface="Calibri" panose="020F0502020204030204" charset="0"/>
                          <a:cs typeface="Calibri" panose="020F0502020204030204" charset="0"/>
                        </a:rPr>
                        <a:t>. </a:t>
                      </a:r>
                    </a:p>
                    <a:p>
                      <a:pPr indent="0">
                        <a:buNone/>
                      </a:pPr>
                      <a:r>
                        <a:rPr lang="en-US" sz="1500" b="1">
                          <a:solidFill>
                            <a:srgbClr val="000000"/>
                          </a:solidFill>
                          <a:latin typeface="Calibri" panose="020F0502020204030204" charset="0"/>
                          <a:cs typeface="Calibri" panose="020F0502020204030204" charset="0"/>
                        </a:rPr>
                        <a:t>4.Kết </a:t>
                      </a:r>
                      <a:r>
                        <a:rPr lang="en-US" sz="1500" b="1" err="1">
                          <a:solidFill>
                            <a:srgbClr val="000000"/>
                          </a:solidFill>
                          <a:latin typeface="Calibri" panose="020F0502020204030204" charset="0"/>
                          <a:cs typeface="Calibri" panose="020F0502020204030204" charset="0"/>
                        </a:rPr>
                        <a:t>thúc</a:t>
                      </a:r>
                      <a:r>
                        <a:rPr lang="en-US" sz="1500" b="1">
                          <a:solidFill>
                            <a:srgbClr val="000000"/>
                          </a:solidFill>
                          <a:latin typeface="Calibri" panose="020F0502020204030204" charset="0"/>
                          <a:cs typeface="Calibri" panose="020F0502020204030204" charset="0"/>
                        </a:rPr>
                        <a:t> Use-Case.</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7"/>
                  </a:ext>
                </a:extLst>
              </a:tr>
              <a:tr h="967023">
                <a:tc>
                  <a:txBody>
                    <a:bodyPr/>
                    <a:lstStyle/>
                    <a:p>
                      <a:pPr indent="0" algn="ctr">
                        <a:buNone/>
                      </a:pPr>
                      <a:r>
                        <a:rPr lang="en-US" sz="1600" b="1">
                          <a:solidFill>
                            <a:srgbClr val="000000"/>
                          </a:solidFill>
                          <a:latin typeface="Calibri" panose="020F0502020204030204" charset="0"/>
                          <a:cs typeface="Calibri" panose="020F0502020204030204" charset="0"/>
                        </a:rPr>
                        <a:t>Luồng Sự Kiện Phụ</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1.Nếu </a:t>
                      </a:r>
                      <a:r>
                        <a:rPr lang="en-US" sz="1500" b="1" err="1">
                          <a:solidFill>
                            <a:srgbClr val="000000"/>
                          </a:solidFill>
                          <a:latin typeface="Calibri" panose="020F0502020204030204" charset="0"/>
                          <a:cs typeface="Calibri" panose="020F0502020204030204" charset="0"/>
                        </a:rPr>
                        <a:t>không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có</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nào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phù</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hợp</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với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kết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quả</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tìm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kiếm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tiêu</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chí</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tìm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kiếm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hệ</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thống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sẽ</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hiển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thị</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thông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báo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rằng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không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có</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kết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quả</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nào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phù</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hợp</a:t>
                      </a:r>
                      <a:r>
                        <a:rPr lang="en-US" sz="1500" b="1">
                          <a:solidFill>
                            <a:srgbClr val="000000"/>
                          </a:solidFill>
                          <a:latin typeface="Calibri" panose="020F0502020204030204" charset="0"/>
                          <a:cs typeface="Calibri" panose="020F0502020204030204" charset="0"/>
                        </a:rPr>
                        <a:t>. </a:t>
                      </a:r>
                    </a:p>
                    <a:p>
                      <a:pPr indent="0">
                        <a:buNone/>
                      </a:pPr>
                      <a:r>
                        <a:rPr lang="en-US" sz="1500" b="1">
                          <a:solidFill>
                            <a:srgbClr val="000000"/>
                          </a:solidFill>
                          <a:latin typeface="Calibri" panose="020F0502020204030204" charset="0"/>
                          <a:cs typeface="Calibri" panose="020F0502020204030204" charset="0"/>
                        </a:rPr>
                        <a:t>2.Nếu </a:t>
                      </a:r>
                      <a:r>
                        <a:rPr lang="en-US" sz="1500" b="1" err="1">
                          <a:solidFill>
                            <a:srgbClr val="000000"/>
                          </a:solidFill>
                          <a:latin typeface="Calibri" panose="020F0502020204030204" charset="0"/>
                          <a:cs typeface="Calibri" panose="020F0502020204030204" charset="0"/>
                        </a:rPr>
                        <a:t>có</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lỗi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kỹ</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thuật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sự</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cố</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xảy</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ra</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trong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quá</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trình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tìm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kiếm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hệ</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thống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sẽ</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hiển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thị</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thông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báo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lỗi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phép</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thử</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lại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liên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hệ</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với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hỗ</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trợ</a:t>
                      </a:r>
                      <a:r>
                        <a:rPr lang="en-US" sz="1500" b="1">
                          <a:solidFill>
                            <a:srgbClr val="000000"/>
                          </a:solidFill>
                          <a:latin typeface="Calibri" panose="020F0502020204030204" charset="0"/>
                          <a:cs typeface="Calibri" panose="020F0502020204030204" charset="0"/>
                        </a:rPr>
                        <a:t>.</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902794209"/>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20" name="图片 19"/>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21" name="矩形 20"/>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8"/>
              <p:cNvSpPr txBox="1">
                <a:spLocks noChangeArrowheads="1"/>
              </p:cNvSpPr>
              <p:nvPr/>
            </p:nvSpPr>
            <p:spPr bwMode="auto">
              <a:xfrm>
                <a:off x="3997990" y="344625"/>
                <a:ext cx="44589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en-US" altLang="zh-CN"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Khách hàng tiềm năng</a:t>
                </a:r>
              </a:p>
            </p:txBody>
          </p:sp>
        </p:grpSp>
        <p:cxnSp>
          <p:nvCxnSpPr>
            <p:cNvPr id="19" name="直接连接符 18"/>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aphicFrame>
        <p:nvGraphicFramePr>
          <p:cNvPr id="4" name="Table 3"/>
          <p:cNvGraphicFramePr/>
          <p:nvPr>
            <p:extLst>
              <p:ext uri="{D42A27DB-BD31-4B8C-83A1-F6EECF244321}">
                <p14:modId xmlns:p14="http://schemas.microsoft.com/office/powerpoint/2010/main" val="1120189899"/>
              </p:ext>
            </p:extLst>
          </p:nvPr>
        </p:nvGraphicFramePr>
        <p:xfrm>
          <a:off x="1062148" y="1120138"/>
          <a:ext cx="10330584" cy="5030103"/>
        </p:xfrm>
        <a:graphic>
          <a:graphicData uri="http://schemas.openxmlformats.org/drawingml/2006/table">
            <a:tbl>
              <a:tblPr/>
              <a:tblGrid>
                <a:gridCol w="1806588">
                  <a:extLst>
                    <a:ext uri="{9D8B030D-6E8A-4147-A177-3AD203B41FA5}">
                      <a16:colId xmlns:a16="http://schemas.microsoft.com/office/drawing/2014/main" xmlns="" val="20000"/>
                    </a:ext>
                  </a:extLst>
                </a:gridCol>
                <a:gridCol w="8523996">
                  <a:extLst>
                    <a:ext uri="{9D8B030D-6E8A-4147-A177-3AD203B41FA5}">
                      <a16:colId xmlns:a16="http://schemas.microsoft.com/office/drawing/2014/main" xmlns="" val="20001"/>
                    </a:ext>
                  </a:extLst>
                </a:gridCol>
              </a:tblGrid>
              <a:tr h="171110">
                <a:tc>
                  <a:txBody>
                    <a:bodyPr/>
                    <a:lstStyle/>
                    <a:p>
                      <a:pPr indent="0" algn="ctr">
                        <a:buNone/>
                      </a:pPr>
                      <a:r>
                        <a:rPr lang="en-US" sz="1600" b="1" err="1">
                          <a:solidFill>
                            <a:srgbClr val="000000"/>
                          </a:solidFill>
                          <a:latin typeface="Calibri" panose="020F0502020204030204" charset="0"/>
                          <a:cs typeface="Calibri" panose="020F0502020204030204" charset="0"/>
                        </a:rPr>
                        <a:t>Use_Case</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600" b="1">
                          <a:solidFill>
                            <a:srgbClr val="000000"/>
                          </a:solidFill>
                          <a:latin typeface="Calibri" panose="020F0502020204030204" charset="0"/>
                          <a:cs typeface="Calibri" panose="020F0502020204030204" charset="0"/>
                        </a:rPr>
                        <a:t>Nội Dung</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46023">
                <a:tc>
                  <a:txBody>
                    <a:bodyPr/>
                    <a:lstStyle/>
                    <a:p>
                      <a:pPr indent="0" algn="ctr">
                        <a:buNone/>
                      </a:pPr>
                      <a:r>
                        <a:rPr lang="en-US" sz="1600" b="1">
                          <a:solidFill>
                            <a:srgbClr val="000000"/>
                          </a:solidFill>
                          <a:latin typeface="Calibri" panose="020F0502020204030204" charset="0"/>
                          <a:cs typeface="Calibri" panose="020F0502020204030204" charset="0"/>
                        </a:rPr>
                        <a:t>Tên Use_Case</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600" b="1">
                          <a:solidFill>
                            <a:srgbClr val="000000"/>
                          </a:solidFill>
                          <a:latin typeface="Calibri" panose="020F0502020204030204" charset="0"/>
                          <a:cs typeface="Calibri" panose="020F0502020204030204" charset="0"/>
                        </a:rPr>
                        <a:t>Đăng Ký Tài Khoản</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46023">
                <a:tc>
                  <a:txBody>
                    <a:bodyPr/>
                    <a:lstStyle/>
                    <a:p>
                      <a:pPr indent="0" algn="ctr">
                        <a:buNone/>
                      </a:pPr>
                      <a:r>
                        <a:rPr lang="en-US" sz="1600" b="1">
                          <a:solidFill>
                            <a:srgbClr val="000000"/>
                          </a:solidFill>
                          <a:latin typeface="Calibri" panose="020F0502020204030204" charset="0"/>
                          <a:cs typeface="Calibri" panose="020F0502020204030204" charset="0"/>
                        </a:rPr>
                        <a:t>Mô Tả</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600" b="1">
                          <a:solidFill>
                            <a:srgbClr val="000000"/>
                          </a:solidFill>
                          <a:latin typeface="Calibri" panose="020F0502020204030204" charset="0"/>
                          <a:cs typeface="Calibri" panose="020F0502020204030204" charset="0"/>
                        </a:rPr>
                        <a:t>Cho phép khách hàng tiềm năng một tài khoản mới trong hệ thống để truy cập các tính năng và dịch vụ.</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345600">
                <a:tc>
                  <a:txBody>
                    <a:bodyPr/>
                    <a:lstStyle/>
                    <a:p>
                      <a:pPr indent="0" algn="ctr">
                        <a:buNone/>
                      </a:pPr>
                      <a:r>
                        <a:rPr lang="en-US" sz="1600" b="1">
                          <a:solidFill>
                            <a:srgbClr val="000000"/>
                          </a:solidFill>
                          <a:latin typeface="Calibri" panose="020F0502020204030204" charset="0"/>
                          <a:cs typeface="Calibri" panose="020F0502020204030204" charset="0"/>
                        </a:rPr>
                        <a:t>Actor</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600" b="1">
                          <a:solidFill>
                            <a:srgbClr val="000000"/>
                          </a:solidFill>
                          <a:latin typeface="Calibri" panose="020F0502020204030204" charset="0"/>
                          <a:cs typeface="Calibri" panose="020F0502020204030204" charset="0"/>
                        </a:rPr>
                        <a:t>Khách hàng tiềm năng.</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345600">
                <a:tc>
                  <a:txBody>
                    <a:bodyPr/>
                    <a:lstStyle/>
                    <a:p>
                      <a:pPr indent="0" algn="ctr">
                        <a:buNone/>
                      </a:pPr>
                      <a:r>
                        <a:rPr lang="en-US" sz="1600" b="1">
                          <a:solidFill>
                            <a:srgbClr val="000000"/>
                          </a:solidFill>
                          <a:latin typeface="Calibri" panose="020F0502020204030204" charset="0"/>
                          <a:cs typeface="Calibri" panose="020F0502020204030204" charset="0"/>
                        </a:rPr>
                        <a:t>Điều Kiện Kích Hoạt</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600" b="1">
                          <a:solidFill>
                            <a:srgbClr val="000000"/>
                          </a:solidFill>
                          <a:latin typeface="Calibri" panose="020F0502020204030204" charset="0"/>
                          <a:cs typeface="Calibri" panose="020F0502020204030204" charset="0"/>
                        </a:rPr>
                        <a:t>Khi Khách Hàng Tiềm Năng chọn chức năng “Đăng Ký Tài Khoản” từ trang chủhoặc giao diện người dùng.</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345600">
                <a:tc>
                  <a:txBody>
                    <a:bodyPr/>
                    <a:lstStyle/>
                    <a:p>
                      <a:pPr indent="0" algn="ctr">
                        <a:buNone/>
                      </a:pPr>
                      <a:r>
                        <a:rPr lang="en-US" sz="1600" b="1">
                          <a:solidFill>
                            <a:srgbClr val="000000"/>
                          </a:solidFill>
                          <a:latin typeface="Calibri" panose="020F0502020204030204" charset="0"/>
                          <a:cs typeface="Calibri" panose="020F0502020204030204" charset="0"/>
                        </a:rPr>
                        <a:t>Tiền Điều Kiện</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600" b="1">
                          <a:solidFill>
                            <a:srgbClr val="000000"/>
                          </a:solidFill>
                          <a:latin typeface="Calibri" panose="020F0502020204030204" charset="0"/>
                          <a:cs typeface="Calibri" panose="020F0502020204030204" charset="0"/>
                        </a:rPr>
                        <a:t>Khách Hàng Tiềm Năngtruy cập trang đăng ký tài khoản của ứng dụng..</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r h="346023">
                <a:tc>
                  <a:txBody>
                    <a:bodyPr/>
                    <a:lstStyle/>
                    <a:p>
                      <a:pPr indent="0" algn="ctr">
                        <a:buNone/>
                      </a:pPr>
                      <a:r>
                        <a:rPr lang="en-US" sz="1600" b="1">
                          <a:solidFill>
                            <a:srgbClr val="000000"/>
                          </a:solidFill>
                          <a:latin typeface="Calibri" panose="020F0502020204030204" charset="0"/>
                          <a:cs typeface="Calibri" panose="020F0502020204030204" charset="0"/>
                        </a:rPr>
                        <a:t>Hậu Điều Kiện</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600" b="1">
                          <a:solidFill>
                            <a:srgbClr val="000000"/>
                          </a:solidFill>
                          <a:latin typeface="Calibri" panose="020F0502020204030204" charset="0"/>
                          <a:cs typeface="Calibri" panose="020F0502020204030204" charset="0"/>
                        </a:rPr>
                        <a:t>Tài khoản Khách Hàng Tiềm Năng đã được tạo và họ có thể đăng nhập vào ứng dụng bằng thông tin đăng nhập mới.</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6"/>
                  </a:ext>
                </a:extLst>
              </a:tr>
              <a:tr h="802739">
                <a:tc>
                  <a:txBody>
                    <a:bodyPr/>
                    <a:lstStyle/>
                    <a:p>
                      <a:pPr indent="0" algn="ctr">
                        <a:buNone/>
                      </a:pPr>
                      <a:r>
                        <a:rPr lang="en-US" sz="1600" b="1">
                          <a:solidFill>
                            <a:srgbClr val="000000"/>
                          </a:solidFill>
                          <a:latin typeface="Calibri" panose="020F0502020204030204" charset="0"/>
                          <a:cs typeface="Calibri" panose="020F0502020204030204" charset="0"/>
                        </a:rPr>
                        <a:t>Luồng Sự Kiện Chính</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342900" indent="-342900">
                        <a:buAutoNum type="arabicPeriod"/>
                      </a:pPr>
                      <a:r>
                        <a:rPr lang="en-US" sz="1500" b="1" err="1">
                          <a:solidFill>
                            <a:srgbClr val="000000"/>
                          </a:solidFill>
                          <a:latin typeface="Calibri" panose="020F0502020204030204" charset="0"/>
                          <a:cs typeface="Calibri" panose="020F0502020204030204" charset="0"/>
                        </a:rPr>
                        <a:t>Khách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truy</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cập</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trang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ký</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tài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khoản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từ</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giao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diện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người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dùng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của</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ứng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dụng</a:t>
                      </a:r>
                      <a:r>
                        <a:rPr lang="en-US" sz="1500" b="1">
                          <a:solidFill>
                            <a:srgbClr val="000000"/>
                          </a:solidFill>
                          <a:latin typeface="Calibri" panose="020F0502020204030204" charset="0"/>
                          <a:cs typeface="Calibri" panose="020F0502020204030204" charset="0"/>
                        </a:rPr>
                        <a:t>. </a:t>
                      </a:r>
                    </a:p>
                    <a:p>
                      <a:pPr marL="342900" indent="-342900">
                        <a:buAutoNum type="arabicPeriod"/>
                      </a:pPr>
                      <a:r>
                        <a:rPr lang="en-US" sz="1500" b="1" err="1">
                          <a:solidFill>
                            <a:srgbClr val="000000"/>
                          </a:solidFill>
                          <a:latin typeface="Calibri" panose="020F0502020204030204" charset="0"/>
                          <a:cs typeface="Calibri" panose="020F0502020204030204" charset="0"/>
                        </a:rPr>
                        <a:t>Hệ</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thống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hiển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thị</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một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biểu</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mẫu</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ký</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tài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khoản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yêu</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cầu</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nhập</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các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thông</a:t>
                      </a:r>
                      <a:r>
                        <a:rPr lang="en-US" sz="1500" b="1">
                          <a:solidFill>
                            <a:srgbClr val="000000"/>
                          </a:solidFill>
                          <a:latin typeface="Calibri" panose="020F0502020204030204" charset="0"/>
                          <a:cs typeface="Calibri" panose="020F0502020204030204" charset="0"/>
                        </a:rPr>
                        <a:t> tin:”</a:t>
                      </a:r>
                      <a:r>
                        <a:rPr lang="en-US" sz="1500" b="1" err="1">
                          <a:solidFill>
                            <a:srgbClr val="000000"/>
                          </a:solidFill>
                          <a:latin typeface="Calibri" panose="020F0502020204030204" charset="0"/>
                          <a:cs typeface="Calibri" panose="020F0502020204030204" charset="0"/>
                        </a:rPr>
                        <a:t>tên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tài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khoản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mật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khẩu</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sđt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địa</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chỉ</a:t>
                      </a:r>
                      <a:r>
                        <a:rPr lang="en-US" sz="1500" b="1">
                          <a:solidFill>
                            <a:srgbClr val="000000"/>
                          </a:solidFill>
                          <a:latin typeface="Calibri" panose="020F0502020204030204" charset="0"/>
                          <a:cs typeface="Calibri" panose="020F0502020204030204" charset="0"/>
                        </a:rPr>
                        <a:t>, …”</a:t>
                      </a:r>
                    </a:p>
                    <a:p>
                      <a:pPr marL="342900" indent="-342900">
                        <a:buAutoNum type="arabicPeriod"/>
                      </a:pPr>
                      <a:r>
                        <a:rPr lang="en-US" sz="1500" b="1" err="1">
                          <a:solidFill>
                            <a:srgbClr val="000000"/>
                          </a:solidFill>
                          <a:latin typeface="Calibri" panose="020F0502020204030204" charset="0"/>
                          <a:cs typeface="Calibri" panose="020F0502020204030204" charset="0"/>
                        </a:rPr>
                        <a:t>Nếu</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người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dùng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tạo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tài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khoản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thành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công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thì</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xuất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ra</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màn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hình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thông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báo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biết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họ</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đã</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thành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công</a:t>
                      </a:r>
                      <a:r>
                        <a:rPr lang="en-US" sz="1500" b="1">
                          <a:solidFill>
                            <a:srgbClr val="000000"/>
                          </a:solidFill>
                          <a:latin typeface="Calibri" panose="020F0502020204030204" charset="0"/>
                          <a:cs typeface="Calibri" panose="020F0502020204030204" charset="0"/>
                        </a:rPr>
                        <a:t> </a:t>
                      </a:r>
                    </a:p>
                    <a:p>
                      <a:pPr marL="342900" indent="-342900">
                        <a:buAutoNum type="arabicPeriod"/>
                      </a:pPr>
                      <a:r>
                        <a:rPr lang="en-US" sz="1500" b="1" err="1">
                          <a:solidFill>
                            <a:srgbClr val="000000"/>
                          </a:solidFill>
                          <a:latin typeface="Calibri" panose="020F0502020204030204" charset="0"/>
                          <a:cs typeface="Calibri" panose="020F0502020204030204" charset="0"/>
                        </a:rPr>
                        <a:t>Kết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thúc</a:t>
                      </a:r>
                      <a:r>
                        <a:rPr lang="en-US" sz="1500" b="1">
                          <a:solidFill>
                            <a:srgbClr val="000000"/>
                          </a:solidFill>
                          <a:latin typeface="Calibri" panose="020F0502020204030204" charset="0"/>
                          <a:cs typeface="Calibri" panose="020F0502020204030204" charset="0"/>
                        </a:rPr>
                        <a:t> Use-Case.</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7"/>
                  </a:ext>
                </a:extLst>
              </a:tr>
              <a:tr h="642191">
                <a:tc>
                  <a:txBody>
                    <a:bodyPr/>
                    <a:lstStyle/>
                    <a:p>
                      <a:pPr indent="0" algn="ctr">
                        <a:buNone/>
                      </a:pPr>
                      <a:r>
                        <a:rPr lang="en-US" sz="1600" b="1" err="1">
                          <a:solidFill>
                            <a:srgbClr val="000000"/>
                          </a:solidFill>
                          <a:latin typeface="Calibri" panose="020F0502020204030204" charset="0"/>
                          <a:cs typeface="Calibri" panose="020F0502020204030204" charset="0"/>
                        </a:rPr>
                        <a:t>Luồng</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Sự</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Kiện</a:t>
                      </a:r>
                      <a:r>
                        <a:rPr lang="en-US" sz="1600" b="1">
                          <a:solidFill>
                            <a:srgbClr val="000000"/>
                          </a:solidFill>
                          <a:latin typeface="Calibri" panose="020F0502020204030204" charset="0"/>
                          <a:cs typeface="Calibri" panose="020F0502020204030204" charset="0"/>
                        </a:rPr>
                        <a:t> </a:t>
                      </a:r>
                      <a:r>
                        <a:rPr lang="en-US" sz="1600" b="1" err="1">
                          <a:solidFill>
                            <a:srgbClr val="000000"/>
                          </a:solidFill>
                          <a:latin typeface="Calibri" panose="020F0502020204030204" charset="0"/>
                          <a:cs typeface="Calibri" panose="020F0502020204030204" charset="0"/>
                        </a:rPr>
                        <a:t>Phụ</a:t>
                      </a:r>
                      <a:endParaRPr lang="en-US" sz="16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1.Nếu </a:t>
                      </a:r>
                      <a:r>
                        <a:rPr lang="en-US" sz="1500" b="1" err="1">
                          <a:solidFill>
                            <a:srgbClr val="000000"/>
                          </a:solidFill>
                          <a:latin typeface="Calibri" panose="020F0502020204030204" charset="0"/>
                          <a:cs typeface="Calibri" panose="020F0502020204030204" charset="0"/>
                        </a:rPr>
                        <a:t>không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có</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nào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phù</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hợp</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với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kết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quả</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tìm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kiếm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tiêu</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chí</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tìm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kiếm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hệ</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thống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sẽ</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hiển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thị</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thông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báo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rằng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không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có</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kết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quả</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nào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phù</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hợp</a:t>
                      </a:r>
                      <a:r>
                        <a:rPr lang="en-US" sz="1500" b="1">
                          <a:solidFill>
                            <a:srgbClr val="000000"/>
                          </a:solidFill>
                          <a:latin typeface="Calibri" panose="020F0502020204030204" charset="0"/>
                          <a:cs typeface="Calibri" panose="020F0502020204030204" charset="0"/>
                        </a:rPr>
                        <a:t>. </a:t>
                      </a:r>
                    </a:p>
                    <a:p>
                      <a:pPr indent="0">
                        <a:buNone/>
                      </a:pPr>
                      <a:r>
                        <a:rPr lang="en-US" sz="1500" b="1">
                          <a:solidFill>
                            <a:srgbClr val="000000"/>
                          </a:solidFill>
                          <a:latin typeface="Calibri" panose="020F0502020204030204" charset="0"/>
                          <a:cs typeface="Calibri" panose="020F0502020204030204" charset="0"/>
                        </a:rPr>
                        <a:t>2.Nếu </a:t>
                      </a:r>
                      <a:r>
                        <a:rPr lang="en-US" sz="1500" b="1" err="1">
                          <a:solidFill>
                            <a:srgbClr val="000000"/>
                          </a:solidFill>
                          <a:latin typeface="Calibri" panose="020F0502020204030204" charset="0"/>
                          <a:cs typeface="Calibri" panose="020F0502020204030204" charset="0"/>
                        </a:rPr>
                        <a:t>có</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lỗi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kỹ</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thuật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sự</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cố</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xảy</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ra</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trong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quá</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trình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tìm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kiếm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hệ</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thống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sẽ</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hiển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thị</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thông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báo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lỗi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phép</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thử</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lại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liên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hệ</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với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hỗ</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trợ</a:t>
                      </a:r>
                      <a:r>
                        <a:rPr lang="en-US" sz="1500" b="1">
                          <a:solidFill>
                            <a:srgbClr val="000000"/>
                          </a:solidFill>
                          <a:latin typeface="Calibri" panose="020F0502020204030204" charset="0"/>
                          <a:cs typeface="Calibri" panose="020F0502020204030204" charset="0"/>
                        </a:rPr>
                        <a:t>.</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049216722"/>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14" name="矩形 13"/>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254977" y="1252294"/>
            <a:ext cx="11605846" cy="5086960"/>
            <a:chOff x="6459260" y="1628712"/>
            <a:chExt cx="5022149" cy="4695583"/>
          </a:xfrm>
        </p:grpSpPr>
        <p:sp>
          <p:nvSpPr>
            <p:cNvPr id="6" name="Freeform 12"/>
            <p:cNvSpPr/>
            <p:nvPr/>
          </p:nvSpPr>
          <p:spPr bwMode="auto">
            <a:xfrm>
              <a:off x="6459260" y="162871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sp>
          <p:nvSpPr>
            <p:cNvPr id="7" name="Freeform 12"/>
            <p:cNvSpPr/>
            <p:nvPr/>
          </p:nvSpPr>
          <p:spPr bwMode="auto">
            <a:xfrm flipH="1" flipV="1">
              <a:off x="10952771" y="579407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grpSp>
      <p:sp>
        <p:nvSpPr>
          <p:cNvPr id="16" name="矩形 1"/>
          <p:cNvSpPr/>
          <p:nvPr/>
        </p:nvSpPr>
        <p:spPr>
          <a:xfrm>
            <a:off x="3368276" y="367704"/>
            <a:ext cx="5983542" cy="584775"/>
          </a:xfrm>
          <a:prstGeom prst="rect">
            <a:avLst/>
          </a:prstGeom>
        </p:spPr>
        <p:txBody>
          <a:bodyPr wrap="square">
            <a:spAutoFit/>
          </a:bodyPr>
          <a:lstStyle/>
          <a:p>
            <a:pPr algn="ctr"/>
            <a:r>
              <a:rPr kumimoji="1" lang="vi-VN" altLang="zh-CN" sz="3200" spc="600">
                <a:solidFill>
                  <a:srgbClr val="65A1BD"/>
                </a:solidFill>
                <a:latin typeface="Arial" panose="020B0604020202020204" pitchFamily="34" charset="0"/>
                <a:ea typeface="Elsie" panose="02000000000000000000" charset="0"/>
                <a:cs typeface="Arial" panose="020B0604020202020204" pitchFamily="34" charset="0"/>
              </a:rPr>
              <a:t>Khách hàng tiềm năng</a:t>
            </a:r>
            <a:endParaRPr kumimoji="1" lang="en-US" altLang="zh-CN" sz="3200" spc="600">
              <a:solidFill>
                <a:srgbClr val="65A1BD"/>
              </a:solidFill>
              <a:latin typeface="Arial" panose="020B0604020202020204" pitchFamily="34" charset="0"/>
              <a:ea typeface="Elsie" panose="02000000000000000000" charset="0"/>
              <a:cs typeface="Arial" panose="020B0604020202020204" pitchFamily="34" charset="0"/>
            </a:endParaRPr>
          </a:p>
        </p:txBody>
      </p:sp>
      <p:pic>
        <p:nvPicPr>
          <p:cNvPr id="2" name="Picture 1"/>
          <p:cNvPicPr>
            <a:picLocks noChangeAspect="1"/>
          </p:cNvPicPr>
          <p:nvPr/>
        </p:nvPicPr>
        <p:blipFill>
          <a:blip r:embed="rId4"/>
          <a:stretch>
            <a:fillRect/>
          </a:stretch>
        </p:blipFill>
        <p:spPr>
          <a:xfrm>
            <a:off x="1161621" y="1539503"/>
            <a:ext cx="9868755" cy="3764606"/>
          </a:xfrm>
          <a:prstGeom prst="rect">
            <a:avLst/>
          </a:prstGeom>
        </p:spPr>
      </p:pic>
      <p:sp>
        <p:nvSpPr>
          <p:cNvPr id="18" name="Rectangle 1"/>
          <p:cNvSpPr>
            <a:spLocks noChangeArrowheads="1"/>
          </p:cNvSpPr>
          <p:nvPr/>
        </p:nvSpPr>
        <p:spPr bwMode="auto">
          <a:xfrm>
            <a:off x="685060" y="1426603"/>
            <a:ext cx="74654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lang="vi-VN" altLang="en-US" sz="2000" b="1">
                <a:latin typeface="Times New Roman" pitchFamily="18" charset="0"/>
                <a:ea typeface="Calibri" pitchFamily="34" charset="0"/>
                <a:cs typeface="Times New Roman" pitchFamily="18" charset="0"/>
              </a:rPr>
              <a:t>Sơ đồ</a:t>
            </a:r>
            <a:r>
              <a:rPr kumimoji="0" lang="en-US"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 Use case:</a:t>
            </a:r>
            <a:endParaRPr kumimoji="0" lang="en-US" altLang="en-US" sz="20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30637432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750"/>
                                        <p:tgtEl>
                                          <p:spTgt spid="16">
                                            <p:txEl>
                                              <p:pRg st="0" end="0"/>
                                            </p:txEl>
                                          </p:spTgt>
                                        </p:tgtEl>
                                      </p:cBhvr>
                                    </p:animEffect>
                                    <p:anim calcmode="lin" valueType="num">
                                      <p:cBhvr>
                                        <p:cTn id="14" dur="75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20" name="图片 19"/>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21" name="矩形 20"/>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8"/>
              <p:cNvSpPr txBox="1">
                <a:spLocks noChangeArrowheads="1"/>
              </p:cNvSpPr>
              <p:nvPr/>
            </p:nvSpPr>
            <p:spPr bwMode="auto">
              <a:xfrm>
                <a:off x="4018772" y="344625"/>
                <a:ext cx="441733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en-US" altLang="zh-CN" sz="2800" spc="300" err="1">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Khách</a:t>
                </a:r>
                <a:r>
                  <a:rPr lang="en-US" altLang="zh-CN"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 </a:t>
                </a:r>
                <a:r>
                  <a:rPr lang="en-US" altLang="zh-CN" sz="2800" spc="300" err="1">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hàng</a:t>
                </a:r>
                <a:r>
                  <a:rPr lang="en-US" altLang="zh-CN"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 </a:t>
                </a:r>
                <a:r>
                  <a:rPr lang="en-US" altLang="zh-CN" sz="2800" spc="300" err="1">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tiềm</a:t>
                </a:r>
                <a:r>
                  <a:rPr lang="en-US" altLang="zh-CN"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 </a:t>
                </a:r>
                <a:r>
                  <a:rPr lang="en-US" altLang="zh-CN" sz="2800" spc="300" err="1">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năng</a:t>
                </a:r>
                <a:endParaRPr lang="en-US" altLang="zh-CN"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endParaRPr>
              </a:p>
            </p:txBody>
          </p:sp>
        </p:grpSp>
        <p:cxnSp>
          <p:nvCxnSpPr>
            <p:cNvPr id="19" name="直接连接符 18"/>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aphicFrame>
        <p:nvGraphicFramePr>
          <p:cNvPr id="2" name="Table 1"/>
          <p:cNvGraphicFramePr/>
          <p:nvPr>
            <p:extLst>
              <p:ext uri="{D42A27DB-BD31-4B8C-83A1-F6EECF244321}">
                <p14:modId xmlns:p14="http://schemas.microsoft.com/office/powerpoint/2010/main" val="875013124"/>
              </p:ext>
            </p:extLst>
          </p:nvPr>
        </p:nvGraphicFramePr>
        <p:xfrm>
          <a:off x="725800" y="1120138"/>
          <a:ext cx="11003280" cy="4742191"/>
        </p:xfrm>
        <a:graphic>
          <a:graphicData uri="http://schemas.openxmlformats.org/drawingml/2006/table">
            <a:tbl>
              <a:tblPr/>
              <a:tblGrid>
                <a:gridCol w="1923282">
                  <a:extLst>
                    <a:ext uri="{9D8B030D-6E8A-4147-A177-3AD203B41FA5}">
                      <a16:colId xmlns:a16="http://schemas.microsoft.com/office/drawing/2014/main" xmlns="" val="20000"/>
                    </a:ext>
                  </a:extLst>
                </a:gridCol>
                <a:gridCol w="9079998">
                  <a:extLst>
                    <a:ext uri="{9D8B030D-6E8A-4147-A177-3AD203B41FA5}">
                      <a16:colId xmlns:a16="http://schemas.microsoft.com/office/drawing/2014/main" xmlns="" val="20001"/>
                    </a:ext>
                  </a:extLst>
                </a:gridCol>
              </a:tblGrid>
              <a:tr h="171495">
                <a:tc>
                  <a:txBody>
                    <a:bodyPr/>
                    <a:lstStyle/>
                    <a:p>
                      <a:pPr indent="0" algn="ctr">
                        <a:buNone/>
                      </a:pPr>
                      <a:r>
                        <a:rPr lang="en-US" sz="1500" b="1" err="1">
                          <a:solidFill>
                            <a:srgbClr val="000000"/>
                          </a:solidFill>
                          <a:latin typeface="Calibri" panose="020F0502020204030204" charset="0"/>
                          <a:cs typeface="Calibri" panose="020F0502020204030204" charset="0"/>
                        </a:rPr>
                        <a:t>Use_Case</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500" b="1">
                          <a:solidFill>
                            <a:srgbClr val="000000"/>
                          </a:solidFill>
                          <a:latin typeface="Calibri" panose="020F0502020204030204" charset="0"/>
                          <a:cs typeface="Calibri" panose="020F0502020204030204" charset="0"/>
                        </a:rPr>
                        <a:t>Nội Dung</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408730">
                <a:tc>
                  <a:txBody>
                    <a:bodyPr/>
                    <a:lstStyle/>
                    <a:p>
                      <a:pPr indent="0" algn="ctr">
                        <a:buNone/>
                      </a:pPr>
                      <a:r>
                        <a:rPr lang="en-US" sz="1500" b="1">
                          <a:solidFill>
                            <a:srgbClr val="000000"/>
                          </a:solidFill>
                          <a:latin typeface="Calibri" panose="020F0502020204030204" charset="0"/>
                          <a:cs typeface="Calibri" panose="020F0502020204030204" charset="0"/>
                        </a:rPr>
                        <a:t>Tên Use_Case</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Đăng Nhập Tài Khoản</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409206">
                <a:tc>
                  <a:txBody>
                    <a:bodyPr/>
                    <a:lstStyle/>
                    <a:p>
                      <a:pPr indent="0" algn="ctr">
                        <a:buNone/>
                      </a:pPr>
                      <a:r>
                        <a:rPr lang="en-US" sz="1500" b="1">
                          <a:solidFill>
                            <a:srgbClr val="000000"/>
                          </a:solidFill>
                          <a:latin typeface="Calibri" panose="020F0502020204030204" charset="0"/>
                          <a:cs typeface="Calibri" panose="020F0502020204030204" charset="0"/>
                        </a:rPr>
                        <a:t>Mô Tả</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Cho phép khách hàng tiềm năng đăng nhập vào hệ thống để thực hiện những chức năng của mình</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409683">
                <a:tc>
                  <a:txBody>
                    <a:bodyPr/>
                    <a:lstStyle/>
                    <a:p>
                      <a:pPr indent="0" algn="ctr">
                        <a:buNone/>
                      </a:pPr>
                      <a:r>
                        <a:rPr lang="en-US" sz="1500" b="1">
                          <a:solidFill>
                            <a:srgbClr val="000000"/>
                          </a:solidFill>
                          <a:latin typeface="Calibri" panose="020F0502020204030204" charset="0"/>
                          <a:cs typeface="Calibri" panose="020F0502020204030204" charset="0"/>
                        </a:rPr>
                        <a:t>Actor</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Khách hàng tiềm năng.</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409206">
                <a:tc>
                  <a:txBody>
                    <a:bodyPr/>
                    <a:lstStyle/>
                    <a:p>
                      <a:pPr indent="0" algn="ctr">
                        <a:buNone/>
                      </a:pPr>
                      <a:r>
                        <a:rPr lang="en-US" sz="1500" b="1">
                          <a:solidFill>
                            <a:srgbClr val="000000"/>
                          </a:solidFill>
                          <a:latin typeface="Calibri" panose="020F0502020204030204" charset="0"/>
                          <a:cs typeface="Calibri" panose="020F0502020204030204" charset="0"/>
                        </a:rPr>
                        <a:t>Điều Kiện Kích Hoạt</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Khi Khách Hàng Tiềm Năng chọn chức năng “Đăng Nhập Tài Khoản” từ trang chủhoặc giao diện người dùng.</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409683">
                <a:tc>
                  <a:txBody>
                    <a:bodyPr/>
                    <a:lstStyle/>
                    <a:p>
                      <a:pPr indent="0" algn="ctr">
                        <a:buNone/>
                      </a:pPr>
                      <a:r>
                        <a:rPr lang="en-US" sz="1500" b="1">
                          <a:solidFill>
                            <a:srgbClr val="000000"/>
                          </a:solidFill>
                          <a:latin typeface="Calibri" panose="020F0502020204030204" charset="0"/>
                          <a:cs typeface="Calibri" panose="020F0502020204030204" charset="0"/>
                        </a:rPr>
                        <a:t>Tiền Điều Kiện</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err="1">
                          <a:solidFill>
                            <a:srgbClr val="000000"/>
                          </a:solidFill>
                          <a:latin typeface="Calibri" panose="020F0502020204030204" charset="0"/>
                          <a:cs typeface="Calibri" panose="020F0502020204030204" charset="0"/>
                        </a:rPr>
                        <a:t>Khách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vi-VN" sz="1500" b="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phải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có</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tài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khoản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trên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hệ</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thống</a:t>
                      </a:r>
                      <a:r>
                        <a:rPr lang="en-US" sz="1500" b="1">
                          <a:solidFill>
                            <a:srgbClr val="000000"/>
                          </a:solidFill>
                          <a:latin typeface="Calibri" panose="020F0502020204030204" charset="0"/>
                          <a:cs typeface="Calibri" panose="020F0502020204030204" charset="0"/>
                        </a:rPr>
                        <a:t> </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r h="409683">
                <a:tc>
                  <a:txBody>
                    <a:bodyPr/>
                    <a:lstStyle/>
                    <a:p>
                      <a:pPr indent="0" algn="ctr">
                        <a:buNone/>
                      </a:pPr>
                      <a:r>
                        <a:rPr lang="en-US" sz="1500" b="1">
                          <a:solidFill>
                            <a:srgbClr val="000000"/>
                          </a:solidFill>
                          <a:latin typeface="Calibri" panose="020F0502020204030204" charset="0"/>
                          <a:cs typeface="Calibri" panose="020F0502020204030204" charset="0"/>
                        </a:rPr>
                        <a:t>Hậu Điều Kiện</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Khách Hàng Tiềm Năng đăng nhập thành công vào hệ thống.</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6"/>
                  </a:ext>
                </a:extLst>
              </a:tr>
              <a:tr h="685980">
                <a:tc>
                  <a:txBody>
                    <a:bodyPr/>
                    <a:lstStyle/>
                    <a:p>
                      <a:pPr indent="0" algn="ctr">
                        <a:buNone/>
                      </a:pPr>
                      <a:r>
                        <a:rPr lang="en-US" sz="1500" b="1">
                          <a:solidFill>
                            <a:srgbClr val="000000"/>
                          </a:solidFill>
                          <a:latin typeface="Calibri" panose="020F0502020204030204" charset="0"/>
                          <a:cs typeface="Calibri" panose="020F0502020204030204" charset="0"/>
                        </a:rPr>
                        <a:t>Luồng Sự Kiện Chính</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342900" indent="-342900">
                        <a:buAutoNum type="arabicPeriod"/>
                      </a:pPr>
                      <a:r>
                        <a:rPr lang="en-US" sz="1500" b="1" err="1">
                          <a:solidFill>
                            <a:srgbClr val="000000"/>
                          </a:solidFill>
                          <a:latin typeface="Calibri" panose="020F0502020204030204" charset="0"/>
                          <a:cs typeface="Calibri" panose="020F0502020204030204" charset="0"/>
                        </a:rPr>
                        <a:t>Hệ</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thống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hiển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thị</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màn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hình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nhập</a:t>
                      </a:r>
                      <a:endParaRPr lang="en-US" sz="1500" b="1">
                        <a:solidFill>
                          <a:srgbClr val="000000"/>
                        </a:solidFill>
                        <a:latin typeface="Calibri" panose="020F0502020204030204" charset="0"/>
                        <a:cs typeface="Calibri" panose="020F0502020204030204" charset="0"/>
                      </a:endParaRPr>
                    </a:p>
                    <a:p>
                      <a:pPr marL="342900" indent="-342900">
                        <a:buAutoNum type="arabicPeriod"/>
                      </a:pPr>
                      <a:r>
                        <a:rPr lang="en-US" sz="1500" b="1" err="1">
                          <a:solidFill>
                            <a:srgbClr val="000000"/>
                          </a:solidFill>
                          <a:latin typeface="Calibri" panose="020F0502020204030204" charset="0"/>
                          <a:cs typeface="Calibri" panose="020F0502020204030204" charset="0"/>
                        </a:rPr>
                        <a:t>Người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dùng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nhập</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tên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tài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khoản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mật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khẩu</a:t>
                      </a:r>
                      <a:r>
                        <a:rPr lang="en-US" sz="1500" b="1">
                          <a:solidFill>
                            <a:srgbClr val="000000"/>
                          </a:solidFill>
                          <a:latin typeface="Calibri" panose="020F0502020204030204" charset="0"/>
                          <a:cs typeface="Calibri" panose="020F0502020204030204" charset="0"/>
                        </a:rPr>
                        <a:t>.</a:t>
                      </a:r>
                    </a:p>
                    <a:p>
                      <a:pPr marL="342900" indent="-342900">
                        <a:buAutoNum type="arabicPeriod"/>
                      </a:pPr>
                      <a:r>
                        <a:rPr lang="en-US" sz="1500" b="1" err="1">
                          <a:solidFill>
                            <a:srgbClr val="000000"/>
                          </a:solidFill>
                          <a:latin typeface="Calibri" panose="020F0502020204030204" charset="0"/>
                          <a:cs typeface="Calibri" panose="020F0502020204030204" charset="0"/>
                        </a:rPr>
                        <a:t>Hệ</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thồng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hiển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thị</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thông</a:t>
                      </a:r>
                      <a:r>
                        <a:rPr lang="en-US" sz="1500" b="1">
                          <a:solidFill>
                            <a:srgbClr val="000000"/>
                          </a:solidFill>
                          <a:latin typeface="Calibri" panose="020F0502020204030204" charset="0"/>
                          <a:cs typeface="Calibri" panose="020F0502020204030204" charset="0"/>
                        </a:rPr>
                        <a:t> tin </a:t>
                      </a:r>
                      <a:r>
                        <a:rPr lang="en-US" sz="1500" b="1" err="1">
                          <a:solidFill>
                            <a:srgbClr val="000000"/>
                          </a:solidFill>
                          <a:latin typeface="Calibri" panose="020F0502020204030204" charset="0"/>
                          <a:cs typeface="Calibri" panose="020F0502020204030204" charset="0"/>
                        </a:rPr>
                        <a:t>đăng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nhập</a:t>
                      </a:r>
                      <a:r>
                        <a:rPr lang="en-US" sz="1500" b="1">
                          <a:solidFill>
                            <a:srgbClr val="000000"/>
                          </a:solidFill>
                          <a:latin typeface="Calibri" panose="020F0502020204030204" charset="0"/>
                          <a:cs typeface="Calibri" panose="020F0502020204030204" charset="0"/>
                        </a:rPr>
                        <a:t>.</a:t>
                      </a:r>
                    </a:p>
                    <a:p>
                      <a:pPr marL="342900" indent="-342900">
                        <a:buAutoNum type="arabicPeriod"/>
                      </a:pPr>
                      <a:r>
                        <a:rPr lang="en-US" sz="1500" b="1" err="1">
                          <a:solidFill>
                            <a:srgbClr val="000000"/>
                          </a:solidFill>
                          <a:latin typeface="Calibri" panose="020F0502020204030204" charset="0"/>
                          <a:cs typeface="Calibri" panose="020F0502020204030204" charset="0"/>
                        </a:rPr>
                        <a:t>Nếu</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thành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công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thì</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hệ</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thống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hiển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thị</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màn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hình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nhập</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thành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công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Kết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thúc</a:t>
                      </a:r>
                      <a:r>
                        <a:rPr lang="en-US" sz="1500" b="1">
                          <a:solidFill>
                            <a:srgbClr val="000000"/>
                          </a:solidFill>
                          <a:latin typeface="Calibri" panose="020F0502020204030204" charset="0"/>
                          <a:cs typeface="Calibri" panose="020F0502020204030204" charset="0"/>
                        </a:rPr>
                        <a:t> Use-Case.</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7"/>
                  </a:ext>
                </a:extLst>
              </a:tr>
              <a:tr h="859381">
                <a:tc>
                  <a:txBody>
                    <a:bodyPr/>
                    <a:lstStyle/>
                    <a:p>
                      <a:pPr indent="0" algn="ctr">
                        <a:buNone/>
                      </a:pPr>
                      <a:r>
                        <a:rPr lang="en-US" sz="1500" b="1">
                          <a:solidFill>
                            <a:srgbClr val="000000"/>
                          </a:solidFill>
                          <a:latin typeface="Calibri" panose="020F0502020204030204" charset="0"/>
                          <a:cs typeface="Calibri" panose="020F0502020204030204" charset="0"/>
                        </a:rPr>
                        <a:t>Luồng Sự Kiện Phụ</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342900" indent="-342900">
                        <a:buAutoNum type="arabicPeriod"/>
                      </a:pPr>
                      <a:r>
                        <a:rPr lang="en-US" sz="1500" b="1" err="1">
                          <a:solidFill>
                            <a:srgbClr val="000000"/>
                          </a:solidFill>
                          <a:latin typeface="Calibri" panose="020F0502020204030204" charset="0"/>
                          <a:cs typeface="Calibri" panose="020F0502020204030204" charset="0"/>
                        </a:rPr>
                        <a:t>Khách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nhập</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sai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tên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nhập</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mật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khẩu</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Hệ</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thống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hiển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thị</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lại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màn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hình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nhập</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đồng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thời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xuất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ra</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thông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báo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biết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tên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nhập</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mật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khẩu</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sai</a:t>
                      </a:r>
                      <a:r>
                        <a:rPr lang="en-US" sz="1500" b="1">
                          <a:solidFill>
                            <a:srgbClr val="000000"/>
                          </a:solidFill>
                          <a:latin typeface="Calibri" panose="020F0502020204030204" charset="0"/>
                          <a:cs typeface="Calibri" panose="020F0502020204030204" charset="0"/>
                        </a:rPr>
                        <a:t>. </a:t>
                      </a:r>
                    </a:p>
                    <a:p>
                      <a:pPr marL="342900" indent="-342900">
                        <a:buAutoNum type="arabicPeriod"/>
                      </a:pPr>
                      <a:r>
                        <a:rPr lang="en-US" sz="1500" b="1" err="1">
                          <a:solidFill>
                            <a:srgbClr val="000000"/>
                          </a:solidFill>
                          <a:latin typeface="Calibri" panose="020F0502020204030204" charset="0"/>
                          <a:cs typeface="Calibri" panose="020F0502020204030204" charset="0"/>
                        </a:rPr>
                        <a:t>Quên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mật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khẩu</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chọn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chức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quên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mật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khẩu</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trên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màn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hình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nhập.Hệ</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thống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hiển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thị</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màn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hình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để</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người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dùng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nhập</a:t>
                      </a:r>
                      <a:r>
                        <a:rPr lang="en-US" sz="1500" b="1">
                          <a:solidFill>
                            <a:srgbClr val="000000"/>
                          </a:solidFill>
                          <a:latin typeface="Calibri" panose="020F0502020204030204" charset="0"/>
                          <a:cs typeface="Calibri" panose="020F0502020204030204" charset="0"/>
                        </a:rPr>
                        <a:t> email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sđt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Hệ</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thống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kiểm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tra</a:t>
                      </a:r>
                      <a:r>
                        <a:rPr lang="en-US" sz="1500" b="1">
                          <a:solidFill>
                            <a:srgbClr val="000000"/>
                          </a:solidFill>
                          <a:latin typeface="Calibri" panose="020F0502020204030204" charset="0"/>
                          <a:cs typeface="Calibri" panose="020F0502020204030204" charset="0"/>
                        </a:rPr>
                        <a:t> Email </a:t>
                      </a:r>
                      <a:r>
                        <a:rPr lang="en-US" sz="1500" b="1" err="1">
                          <a:solidFill>
                            <a:srgbClr val="000000"/>
                          </a:solidFill>
                          <a:latin typeface="Calibri" panose="020F0502020204030204" charset="0"/>
                          <a:cs typeface="Calibri" panose="020F0502020204030204" charset="0"/>
                        </a:rPr>
                        <a:t>và</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sđt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nếu</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hợp</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lệ</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thì</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phép</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người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dùng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tạo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mật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khẩu</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mới</a:t>
                      </a:r>
                      <a:r>
                        <a:rPr lang="en-US" sz="1500" b="1">
                          <a:solidFill>
                            <a:srgbClr val="000000"/>
                          </a:solidFill>
                          <a:latin typeface="Calibri" panose="020F0502020204030204" charset="0"/>
                          <a:cs typeface="Calibri" panose="020F0502020204030204" charset="0"/>
                        </a:rPr>
                        <a:t>.</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578006156"/>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20" name="图片 19"/>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21" name="矩形 20"/>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8"/>
              <p:cNvSpPr txBox="1">
                <a:spLocks noChangeArrowheads="1"/>
              </p:cNvSpPr>
              <p:nvPr/>
            </p:nvSpPr>
            <p:spPr bwMode="auto">
              <a:xfrm>
                <a:off x="3981363" y="344626"/>
                <a:ext cx="449215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en-US" altLang="zh-CN"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Khách hàng tiềm năng</a:t>
                </a:r>
              </a:p>
            </p:txBody>
          </p:sp>
        </p:grpSp>
        <p:cxnSp>
          <p:nvCxnSpPr>
            <p:cNvPr id="19" name="直接连接符 18"/>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aphicFrame>
        <p:nvGraphicFramePr>
          <p:cNvPr id="3" name="Table 2"/>
          <p:cNvGraphicFramePr/>
          <p:nvPr>
            <p:extLst>
              <p:ext uri="{D42A27DB-BD31-4B8C-83A1-F6EECF244321}">
                <p14:modId xmlns:p14="http://schemas.microsoft.com/office/powerpoint/2010/main" val="374664266"/>
              </p:ext>
            </p:extLst>
          </p:nvPr>
        </p:nvGraphicFramePr>
        <p:xfrm>
          <a:off x="638199" y="1183281"/>
          <a:ext cx="11178481" cy="4888250"/>
        </p:xfrm>
        <a:graphic>
          <a:graphicData uri="http://schemas.openxmlformats.org/drawingml/2006/table">
            <a:tbl>
              <a:tblPr/>
              <a:tblGrid>
                <a:gridCol w="1954866">
                  <a:extLst>
                    <a:ext uri="{9D8B030D-6E8A-4147-A177-3AD203B41FA5}">
                      <a16:colId xmlns:a16="http://schemas.microsoft.com/office/drawing/2014/main" xmlns="" val="20000"/>
                    </a:ext>
                  </a:extLst>
                </a:gridCol>
                <a:gridCol w="9223615">
                  <a:extLst>
                    <a:ext uri="{9D8B030D-6E8A-4147-A177-3AD203B41FA5}">
                      <a16:colId xmlns:a16="http://schemas.microsoft.com/office/drawing/2014/main" xmlns="" val="20001"/>
                    </a:ext>
                  </a:extLst>
                </a:gridCol>
              </a:tblGrid>
              <a:tr h="161397">
                <a:tc>
                  <a:txBody>
                    <a:bodyPr/>
                    <a:lstStyle/>
                    <a:p>
                      <a:pPr indent="0" algn="ctr">
                        <a:buNone/>
                      </a:pPr>
                      <a:r>
                        <a:rPr lang="en-US" sz="1500" b="1" err="1">
                          <a:solidFill>
                            <a:srgbClr val="000000"/>
                          </a:solidFill>
                          <a:latin typeface="Calibri" panose="020F0502020204030204" charset="0"/>
                          <a:cs typeface="Calibri" panose="020F0502020204030204" charset="0"/>
                        </a:rPr>
                        <a:t>Use_Case</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500" b="1">
                          <a:solidFill>
                            <a:srgbClr val="000000"/>
                          </a:solidFill>
                          <a:latin typeface="Calibri" panose="020F0502020204030204" charset="0"/>
                          <a:cs typeface="Calibri" panose="020F0502020204030204" charset="0"/>
                        </a:rPr>
                        <a:t>Nội Dung</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410217">
                <a:tc>
                  <a:txBody>
                    <a:bodyPr/>
                    <a:lstStyle/>
                    <a:p>
                      <a:pPr indent="0" algn="ctr">
                        <a:buNone/>
                      </a:pPr>
                      <a:r>
                        <a:rPr lang="en-US" sz="1500" b="1" err="1">
                          <a:solidFill>
                            <a:srgbClr val="000000"/>
                          </a:solidFill>
                          <a:latin typeface="Calibri" panose="020F0502020204030204" charset="0"/>
                          <a:cs typeface="Calibri" panose="020F0502020204030204" charset="0"/>
                        </a:rPr>
                        <a:t>Tên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Use_Case</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Chọn Sản Phẩm</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410665">
                <a:tc>
                  <a:txBody>
                    <a:bodyPr/>
                    <a:lstStyle/>
                    <a:p>
                      <a:pPr indent="0" algn="ctr">
                        <a:buNone/>
                      </a:pPr>
                      <a:r>
                        <a:rPr lang="en-US" sz="1500" b="1">
                          <a:solidFill>
                            <a:srgbClr val="000000"/>
                          </a:solidFill>
                          <a:latin typeface="Calibri" panose="020F0502020204030204" charset="0"/>
                          <a:cs typeface="Calibri" panose="020F0502020204030204" charset="0"/>
                        </a:rPr>
                        <a:t>Mô Tả</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Use case này cho phép Khách Hàng Tiềm Năng chọn các sản phẩm muốn xem hoặc thực hiện các chức năng khác một cách dễ dàng.</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409768">
                <a:tc>
                  <a:txBody>
                    <a:bodyPr/>
                    <a:lstStyle/>
                    <a:p>
                      <a:pPr indent="0" algn="ctr">
                        <a:buNone/>
                      </a:pPr>
                      <a:r>
                        <a:rPr lang="en-US" sz="1500" b="1">
                          <a:solidFill>
                            <a:srgbClr val="000000"/>
                          </a:solidFill>
                          <a:latin typeface="Calibri" panose="020F0502020204030204" charset="0"/>
                          <a:cs typeface="Calibri" panose="020F0502020204030204" charset="0"/>
                        </a:rPr>
                        <a:t>Actor</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Khách hàng tiềm năng.</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410665">
                <a:tc>
                  <a:txBody>
                    <a:bodyPr/>
                    <a:lstStyle/>
                    <a:p>
                      <a:pPr indent="0" algn="ctr">
                        <a:buNone/>
                      </a:pPr>
                      <a:r>
                        <a:rPr lang="en-US" sz="1500" b="1">
                          <a:solidFill>
                            <a:srgbClr val="000000"/>
                          </a:solidFill>
                          <a:latin typeface="Calibri" panose="020F0502020204030204" charset="0"/>
                          <a:cs typeface="Calibri" panose="020F0502020204030204" charset="0"/>
                        </a:rPr>
                        <a:t>Điều Kiện Kích Hoạt</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Khi Khách Hàng Tiềm Năng nhấp vào hình ảnh hoặc tên một món hàng.</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410217">
                <a:tc>
                  <a:txBody>
                    <a:bodyPr/>
                    <a:lstStyle/>
                    <a:p>
                      <a:pPr indent="0" algn="ctr">
                        <a:buNone/>
                      </a:pPr>
                      <a:r>
                        <a:rPr lang="en-US" sz="1500" b="1">
                          <a:solidFill>
                            <a:srgbClr val="000000"/>
                          </a:solidFill>
                          <a:latin typeface="Calibri" panose="020F0502020204030204" charset="0"/>
                          <a:cs typeface="Calibri" panose="020F0502020204030204" charset="0"/>
                        </a:rPr>
                        <a:t>Tiền Điều Kiện</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Khách Hàng Tiềm Năng đã truy cập vào trang chủ và thực hiện một trong các use case sau: "Xem sản phẩm đang giảm giá", "Xem sản phẩm đang bán chạy", "Xem các sản phẩm đề xuất", "Tìm kiếm sản phẩm".</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r h="410665">
                <a:tc>
                  <a:txBody>
                    <a:bodyPr/>
                    <a:lstStyle/>
                    <a:p>
                      <a:pPr indent="0" algn="ctr">
                        <a:buNone/>
                      </a:pPr>
                      <a:r>
                        <a:rPr lang="en-US" sz="1500" b="1">
                          <a:solidFill>
                            <a:srgbClr val="000000"/>
                          </a:solidFill>
                          <a:latin typeface="Calibri" panose="020F0502020204030204" charset="0"/>
                          <a:cs typeface="Calibri" panose="020F0502020204030204" charset="0"/>
                        </a:rPr>
                        <a:t>Hậu Điều Kiện</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Sản phẩm đã được chọn và Khách Hàng Tiềm Năng có thể tiếp tục mua sắm hoặc thêm sản phẩm vào giỏ hàng nếu cần.</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6"/>
                  </a:ext>
                </a:extLst>
              </a:tr>
              <a:tr h="645587">
                <a:tc>
                  <a:txBody>
                    <a:bodyPr/>
                    <a:lstStyle/>
                    <a:p>
                      <a:pPr indent="0" algn="ctr">
                        <a:buNone/>
                      </a:pPr>
                      <a:r>
                        <a:rPr lang="en-US" sz="1500" b="1">
                          <a:solidFill>
                            <a:srgbClr val="000000"/>
                          </a:solidFill>
                          <a:latin typeface="Calibri" panose="020F0502020204030204" charset="0"/>
                          <a:cs typeface="Calibri" panose="020F0502020204030204" charset="0"/>
                        </a:rPr>
                        <a:t>Luồng Sự Kiện Chính</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342900" indent="-342900">
                        <a:buAutoNum type="arabicPeriod"/>
                      </a:pPr>
                      <a:r>
                        <a:rPr lang="en-US" sz="1500" b="1" err="1">
                          <a:solidFill>
                            <a:srgbClr val="000000"/>
                          </a:solidFill>
                          <a:latin typeface="Calibri" panose="020F0502020204030204" charset="0"/>
                          <a:cs typeface="Calibri" panose="020F0502020204030204" charset="0"/>
                        </a:rPr>
                        <a:t>Khách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truy</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cập</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trang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chủ</a:t>
                      </a:r>
                      <a:r>
                        <a:rPr lang="en-US" sz="1500" b="1">
                          <a:solidFill>
                            <a:srgbClr val="000000"/>
                          </a:solidFill>
                          <a:latin typeface="Calibri" panose="020F0502020204030204" charset="0"/>
                          <a:cs typeface="Calibri" panose="020F0502020204030204" charset="0"/>
                        </a:rPr>
                        <a:t>. </a:t>
                      </a:r>
                    </a:p>
                    <a:p>
                      <a:pPr marL="342900" indent="-342900">
                        <a:buAutoNum type="arabicPeriod"/>
                      </a:pPr>
                      <a:r>
                        <a:rPr lang="en-US" sz="1500" b="1" err="1">
                          <a:solidFill>
                            <a:srgbClr val="000000"/>
                          </a:solidFill>
                          <a:latin typeface="Calibri" panose="020F0502020204030204" charset="0"/>
                          <a:cs typeface="Calibri" panose="020F0502020204030204" charset="0"/>
                        </a:rPr>
                        <a:t>Xem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trong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danh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kết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quả</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tìm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kiếm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đề</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xuất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đang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giảm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giá</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đang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bán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chạy</a:t>
                      </a:r>
                      <a:r>
                        <a:rPr lang="en-US" sz="1500" b="1">
                          <a:solidFill>
                            <a:srgbClr val="000000"/>
                          </a:solidFill>
                          <a:latin typeface="Calibri" panose="020F0502020204030204" charset="0"/>
                          <a:cs typeface="Calibri" panose="020F0502020204030204" charset="0"/>
                        </a:rPr>
                        <a:t>.</a:t>
                      </a:r>
                    </a:p>
                    <a:p>
                      <a:pPr marL="342900" indent="-342900">
                        <a:buAutoNum type="arabicPeriod"/>
                      </a:pPr>
                      <a:r>
                        <a:rPr lang="en-US" sz="1500" b="1" err="1">
                          <a:solidFill>
                            <a:srgbClr val="000000"/>
                          </a:solidFill>
                          <a:latin typeface="Calibri" panose="020F0502020204030204" charset="0"/>
                          <a:cs typeface="Calibri" panose="020F0502020204030204" charset="0"/>
                        </a:rPr>
                        <a:t>Hệ</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thống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xuất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ra</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các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theo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danh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tương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ứng</a:t>
                      </a:r>
                      <a:r>
                        <a:rPr lang="en-US" sz="1500" b="1">
                          <a:solidFill>
                            <a:srgbClr val="000000"/>
                          </a:solidFill>
                          <a:latin typeface="Calibri" panose="020F0502020204030204" charset="0"/>
                          <a:cs typeface="Calibri" panose="020F0502020204030204" charset="0"/>
                        </a:rPr>
                        <a:t>.</a:t>
                      </a:r>
                    </a:p>
                    <a:p>
                      <a:pPr marL="342900" indent="-342900">
                        <a:buAutoNum type="arabicPeriod"/>
                      </a:pPr>
                      <a:r>
                        <a:rPr lang="en-US" sz="1500" b="1" err="1">
                          <a:solidFill>
                            <a:srgbClr val="000000"/>
                          </a:solidFill>
                          <a:latin typeface="Calibri" panose="020F0502020204030204" charset="0"/>
                          <a:cs typeface="Calibri" panose="020F0502020204030204" charset="0"/>
                        </a:rPr>
                        <a:t>Khách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nhấp</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ảnh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tên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phẩm.Kết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thúc</a:t>
                      </a:r>
                      <a:r>
                        <a:rPr lang="en-US" sz="1500" b="1">
                          <a:solidFill>
                            <a:srgbClr val="000000"/>
                          </a:solidFill>
                          <a:latin typeface="Calibri" panose="020F0502020204030204" charset="0"/>
                          <a:cs typeface="Calibri" panose="020F0502020204030204" charset="0"/>
                        </a:rPr>
                        <a:t> Use-Case.</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7"/>
                  </a:ext>
                </a:extLst>
              </a:tr>
              <a:tr h="670245">
                <a:tc>
                  <a:txBody>
                    <a:bodyPr/>
                    <a:lstStyle/>
                    <a:p>
                      <a:pPr indent="0" algn="ctr">
                        <a:buNone/>
                      </a:pPr>
                      <a:r>
                        <a:rPr lang="en-US" sz="1500" b="1">
                          <a:solidFill>
                            <a:srgbClr val="000000"/>
                          </a:solidFill>
                          <a:latin typeface="Calibri" panose="020F0502020204030204" charset="0"/>
                          <a:cs typeface="Calibri" panose="020F0502020204030204" charset="0"/>
                        </a:rPr>
                        <a:t>Luồng Sự Kiện Phụ</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1.Khách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nhấp</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chọn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đã</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bán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hết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không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tồn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tại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trên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hệ</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thống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Hệ</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thống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sẽ</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xuất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ra</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thông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báo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người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dùng</a:t>
                      </a:r>
                      <a:r>
                        <a:rPr lang="en-US" sz="1500" b="1">
                          <a:solidFill>
                            <a:srgbClr val="000000"/>
                          </a:solidFill>
                          <a:latin typeface="Calibri" panose="020F0502020204030204" charset="0"/>
                          <a:cs typeface="Calibri" panose="020F0502020204030204" charset="0"/>
                        </a:rPr>
                        <a:t>. </a:t>
                      </a:r>
                    </a:p>
                    <a:p>
                      <a:pPr indent="0">
                        <a:buNone/>
                      </a:pPr>
                      <a:r>
                        <a:rPr lang="en-US" sz="1500" b="1">
                          <a:solidFill>
                            <a:srgbClr val="000000"/>
                          </a:solidFill>
                          <a:latin typeface="Calibri" panose="020F0502020204030204" charset="0"/>
                          <a:cs typeface="Calibri" panose="020F0502020204030204" charset="0"/>
                        </a:rPr>
                        <a:t>2.Khách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nhấp</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chọn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một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Nhưng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lại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mất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kết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nối</a:t>
                      </a:r>
                      <a:r>
                        <a:rPr lang="en-US" sz="1500" b="1">
                          <a:solidFill>
                            <a:srgbClr val="000000"/>
                          </a:solidFill>
                          <a:latin typeface="Calibri" panose="020F0502020204030204" charset="0"/>
                          <a:cs typeface="Calibri" panose="020F0502020204030204" charset="0"/>
                        </a:rPr>
                        <a:t> internet. </a:t>
                      </a:r>
                      <a:r>
                        <a:rPr lang="en-US" sz="1500" b="1" err="1">
                          <a:solidFill>
                            <a:srgbClr val="000000"/>
                          </a:solidFill>
                          <a:latin typeface="Calibri" panose="020F0502020204030204" charset="0"/>
                          <a:cs typeface="Calibri" panose="020F0502020204030204" charset="0"/>
                        </a:rPr>
                        <a:t>Hệ</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thống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xuất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ra</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thông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báo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để</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tìm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điểm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thu</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phát</a:t>
                      </a:r>
                      <a:r>
                        <a:rPr lang="en-US" sz="1500" b="1">
                          <a:solidFill>
                            <a:srgbClr val="000000"/>
                          </a:solidFill>
                          <a:latin typeface="Calibri" panose="020F0502020204030204" charset="0"/>
                          <a:cs typeface="Calibri" panose="020F0502020204030204" charset="0"/>
                        </a:rPr>
                        <a:t> internet </a:t>
                      </a:r>
                      <a:r>
                        <a:rPr lang="en-US" sz="1500" b="1" err="1">
                          <a:solidFill>
                            <a:srgbClr val="000000"/>
                          </a:solidFill>
                          <a:latin typeface="Calibri" panose="020F0502020204030204" charset="0"/>
                          <a:cs typeface="Calibri" panose="020F0502020204030204" charset="0"/>
                        </a:rPr>
                        <a:t>gần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nhất</a:t>
                      </a:r>
                      <a:r>
                        <a:rPr lang="en-US" sz="1500" b="1">
                          <a:solidFill>
                            <a:srgbClr val="000000"/>
                          </a:solidFill>
                          <a:latin typeface="Calibri" panose="020F0502020204030204" charset="0"/>
                          <a:cs typeface="Calibri" panose="020F0502020204030204" charset="0"/>
                        </a:rPr>
                        <a:t>.</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765250230"/>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83127"/>
            <a:ext cx="12192002" cy="6858000"/>
            <a:chOff x="-1" y="83127"/>
            <a:chExt cx="12192002" cy="6858000"/>
          </a:xfrm>
        </p:grpSpPr>
        <p:grpSp>
          <p:nvGrpSpPr>
            <p:cNvPr id="11" name="组合 10"/>
            <p:cNvGrpSpPr/>
            <p:nvPr/>
          </p:nvGrpSpPr>
          <p:grpSpPr>
            <a:xfrm>
              <a:off x="-1" y="83127"/>
              <a:ext cx="12192002" cy="6858000"/>
              <a:chOff x="-1" y="83127"/>
              <a:chExt cx="12192002" cy="6858000"/>
            </a:xfrm>
          </p:grpSpPr>
          <p:pic>
            <p:nvPicPr>
              <p:cNvPr id="20" name="图片 19"/>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83127"/>
                <a:ext cx="12192000" cy="6858000"/>
              </a:xfrm>
              <a:prstGeom prst="rect">
                <a:avLst/>
              </a:prstGeom>
            </p:spPr>
          </p:pic>
          <p:sp>
            <p:nvSpPr>
              <p:cNvPr id="21" name="矩形 20"/>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8"/>
              <p:cNvSpPr txBox="1">
                <a:spLocks noChangeArrowheads="1"/>
              </p:cNvSpPr>
              <p:nvPr/>
            </p:nvSpPr>
            <p:spPr bwMode="auto">
              <a:xfrm>
                <a:off x="3813902" y="386190"/>
                <a:ext cx="44007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en-US" altLang="zh-CN"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Khách hàng tiềm năng</a:t>
                </a:r>
              </a:p>
            </p:txBody>
          </p:sp>
        </p:grpSp>
        <p:cxnSp>
          <p:nvCxnSpPr>
            <p:cNvPr id="19" name="直接连接符 18"/>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aphicFrame>
        <p:nvGraphicFramePr>
          <p:cNvPr id="2" name="Table 1"/>
          <p:cNvGraphicFramePr/>
          <p:nvPr>
            <p:extLst>
              <p:ext uri="{D42A27DB-BD31-4B8C-83A1-F6EECF244321}">
                <p14:modId xmlns:p14="http://schemas.microsoft.com/office/powerpoint/2010/main" val="14177804"/>
              </p:ext>
            </p:extLst>
          </p:nvPr>
        </p:nvGraphicFramePr>
        <p:xfrm>
          <a:off x="698269" y="1151162"/>
          <a:ext cx="10631978" cy="5287269"/>
        </p:xfrm>
        <a:graphic>
          <a:graphicData uri="http://schemas.openxmlformats.org/drawingml/2006/table">
            <a:tbl>
              <a:tblPr/>
              <a:tblGrid>
                <a:gridCol w="1860597">
                  <a:extLst>
                    <a:ext uri="{9D8B030D-6E8A-4147-A177-3AD203B41FA5}">
                      <a16:colId xmlns:a16="http://schemas.microsoft.com/office/drawing/2014/main" xmlns="" val="20000"/>
                    </a:ext>
                  </a:extLst>
                </a:gridCol>
                <a:gridCol w="8771381">
                  <a:extLst>
                    <a:ext uri="{9D8B030D-6E8A-4147-A177-3AD203B41FA5}">
                      <a16:colId xmlns:a16="http://schemas.microsoft.com/office/drawing/2014/main" xmlns="" val="20001"/>
                    </a:ext>
                  </a:extLst>
                </a:gridCol>
              </a:tblGrid>
              <a:tr h="179296">
                <a:tc>
                  <a:txBody>
                    <a:bodyPr/>
                    <a:lstStyle/>
                    <a:p>
                      <a:pPr indent="0" algn="ctr">
                        <a:buNone/>
                      </a:pPr>
                      <a:r>
                        <a:rPr lang="en-US" sz="1500" b="1" err="1">
                          <a:solidFill>
                            <a:srgbClr val="000000"/>
                          </a:solidFill>
                          <a:latin typeface="Calibri" panose="020F0502020204030204" charset="0"/>
                          <a:cs typeface="Calibri" panose="020F0502020204030204" charset="0"/>
                        </a:rPr>
                        <a:t>Use_Case</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500" b="1">
                          <a:solidFill>
                            <a:srgbClr val="000000"/>
                          </a:solidFill>
                          <a:latin typeface="Calibri" panose="020F0502020204030204" charset="0"/>
                          <a:cs typeface="Calibri" panose="020F0502020204030204" charset="0"/>
                        </a:rPr>
                        <a:t>Nội Dung</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90175">
                <a:tc>
                  <a:txBody>
                    <a:bodyPr/>
                    <a:lstStyle/>
                    <a:p>
                      <a:pPr indent="0" algn="ctr">
                        <a:buNone/>
                      </a:pPr>
                      <a:r>
                        <a:rPr lang="en-US" sz="1500" b="1">
                          <a:solidFill>
                            <a:srgbClr val="000000"/>
                          </a:solidFill>
                          <a:latin typeface="Calibri" panose="020F0502020204030204" charset="0"/>
                          <a:cs typeface="Calibri" panose="020F0502020204030204" charset="0"/>
                        </a:rPr>
                        <a:t>Tên Use_Case</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Xem Sản Phẩm</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91633">
                <a:tc>
                  <a:txBody>
                    <a:bodyPr/>
                    <a:lstStyle/>
                    <a:p>
                      <a:pPr indent="0" algn="ctr">
                        <a:buNone/>
                      </a:pPr>
                      <a:r>
                        <a:rPr lang="en-US" sz="1500" b="1">
                          <a:solidFill>
                            <a:srgbClr val="000000"/>
                          </a:solidFill>
                          <a:latin typeface="Calibri" panose="020F0502020204030204" charset="0"/>
                          <a:cs typeface="Calibri" panose="020F0502020204030204" charset="0"/>
                        </a:rPr>
                        <a:t>Mô Tả</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Use case này cho phép Khách Hàng Tiềm Năng xem tổng quan về một sản phẩm cụ thể và thêm sản phẩm đó vào giỏ hàng nếu cần.</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391633">
                <a:tc>
                  <a:txBody>
                    <a:bodyPr/>
                    <a:lstStyle/>
                    <a:p>
                      <a:pPr indent="0" algn="ctr">
                        <a:buNone/>
                      </a:pPr>
                      <a:r>
                        <a:rPr lang="en-US" sz="1500" b="1">
                          <a:solidFill>
                            <a:srgbClr val="000000"/>
                          </a:solidFill>
                          <a:latin typeface="Calibri" panose="020F0502020204030204" charset="0"/>
                          <a:cs typeface="Calibri" panose="020F0502020204030204" charset="0"/>
                        </a:rPr>
                        <a:t>Actor</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Khách hàng tiềm năng.</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390661">
                <a:tc>
                  <a:txBody>
                    <a:bodyPr/>
                    <a:lstStyle/>
                    <a:p>
                      <a:pPr indent="0" algn="ctr">
                        <a:buNone/>
                      </a:pPr>
                      <a:r>
                        <a:rPr lang="en-US" sz="1500" b="1">
                          <a:solidFill>
                            <a:srgbClr val="000000"/>
                          </a:solidFill>
                          <a:latin typeface="Calibri" panose="020F0502020204030204" charset="0"/>
                          <a:cs typeface="Calibri" panose="020F0502020204030204" charset="0"/>
                        </a:rPr>
                        <a:t>Điều Kiện Kích Hoạt</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Khi Khách Hàng Tiềm Năng nhấp vào hình ảnh hoặc tên một món hàng.</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528655">
                <a:tc>
                  <a:txBody>
                    <a:bodyPr/>
                    <a:lstStyle/>
                    <a:p>
                      <a:pPr indent="0" algn="ctr">
                        <a:buNone/>
                      </a:pPr>
                      <a:r>
                        <a:rPr lang="en-US" sz="1500" b="1">
                          <a:solidFill>
                            <a:srgbClr val="000000"/>
                          </a:solidFill>
                          <a:latin typeface="Calibri" panose="020F0502020204030204" charset="0"/>
                          <a:cs typeface="Calibri" panose="020F0502020204030204" charset="0"/>
                        </a:rPr>
                        <a:t>Tiền Điều Kiện</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Khách Hàng Tiềm Năng đã truy cập vào trang chủ và thực hiện một trong các use case sau: "Xem sản phẩm đang giảm giá", "Xem sản phẩm đang bán chạy", "Xem các sản phẩm đề xuất", "Tìm kiếm sản phẩm". Sau đó nhấp chọn sản phẩm trên danh sách do hệ thống xuất ra màn hình.</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r h="391147">
                <a:tc>
                  <a:txBody>
                    <a:bodyPr/>
                    <a:lstStyle/>
                    <a:p>
                      <a:pPr indent="0" algn="ctr">
                        <a:buNone/>
                      </a:pPr>
                      <a:r>
                        <a:rPr lang="en-US" sz="1500" b="1">
                          <a:solidFill>
                            <a:srgbClr val="000000"/>
                          </a:solidFill>
                          <a:latin typeface="Calibri" panose="020F0502020204030204" charset="0"/>
                          <a:cs typeface="Calibri" panose="020F0502020204030204" charset="0"/>
                        </a:rPr>
                        <a:t>Hậu Điều Kiện</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Khách Hàng Tiềm Năng xe, được chi tiết của sản phẩm. Sau đó có thể tiếp tục mua sắm hoặc thêm sản phẩm vào giỏ hàng nếu cần.</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6"/>
                  </a:ext>
                </a:extLst>
              </a:tr>
              <a:tr h="881416">
                <a:tc>
                  <a:txBody>
                    <a:bodyPr/>
                    <a:lstStyle/>
                    <a:p>
                      <a:pPr indent="0" algn="ctr">
                        <a:buNone/>
                      </a:pPr>
                      <a:r>
                        <a:rPr lang="en-US" sz="1500" b="1">
                          <a:solidFill>
                            <a:srgbClr val="000000"/>
                          </a:solidFill>
                          <a:latin typeface="Calibri" panose="020F0502020204030204" charset="0"/>
                          <a:cs typeface="Calibri" panose="020F0502020204030204" charset="0"/>
                        </a:rPr>
                        <a:t>Luồng Sự Kiện Chính</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342900" indent="-342900">
                        <a:buAutoNum type="arabicPeriod"/>
                      </a:pPr>
                      <a:r>
                        <a:rPr lang="en-US" sz="1500" b="1" err="1">
                          <a:solidFill>
                            <a:srgbClr val="000000"/>
                          </a:solidFill>
                          <a:latin typeface="Calibri" panose="020F0502020204030204" charset="0"/>
                          <a:cs typeface="Calibri" panose="020F0502020204030204" charset="0"/>
                        </a:rPr>
                        <a:t>Khách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truy</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cập</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trang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chủ</a:t>
                      </a:r>
                      <a:r>
                        <a:rPr lang="en-US" sz="1500" b="1">
                          <a:solidFill>
                            <a:srgbClr val="000000"/>
                          </a:solidFill>
                          <a:latin typeface="Calibri" panose="020F0502020204030204" charset="0"/>
                          <a:cs typeface="Calibri" panose="020F0502020204030204" charset="0"/>
                        </a:rPr>
                        <a:t>. </a:t>
                      </a:r>
                    </a:p>
                    <a:p>
                      <a:pPr marL="342900" indent="-342900">
                        <a:buAutoNum type="arabicPeriod"/>
                      </a:pPr>
                      <a:r>
                        <a:rPr lang="en-US" sz="1500" b="1" err="1">
                          <a:solidFill>
                            <a:srgbClr val="000000"/>
                          </a:solidFill>
                          <a:latin typeface="Calibri" panose="020F0502020204030204" charset="0"/>
                          <a:cs typeface="Calibri" panose="020F0502020204030204" charset="0"/>
                        </a:rPr>
                        <a:t>Xem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trong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danh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kết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quả</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tìm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kiếm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đề</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xuất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đang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giảm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giá</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đang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bán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chạy</a:t>
                      </a:r>
                      <a:r>
                        <a:rPr lang="en-US" sz="1500" b="1">
                          <a:solidFill>
                            <a:srgbClr val="000000"/>
                          </a:solidFill>
                          <a:latin typeface="Calibri" panose="020F0502020204030204" charset="0"/>
                          <a:cs typeface="Calibri" panose="020F0502020204030204" charset="0"/>
                        </a:rPr>
                        <a:t>. </a:t>
                      </a:r>
                    </a:p>
                    <a:p>
                      <a:pPr marL="342900" indent="-342900">
                        <a:buAutoNum type="arabicPeriod"/>
                      </a:pPr>
                      <a:r>
                        <a:rPr lang="en-US" sz="1500" b="1" err="1">
                          <a:solidFill>
                            <a:srgbClr val="000000"/>
                          </a:solidFill>
                          <a:latin typeface="Calibri" panose="020F0502020204030204" charset="0"/>
                          <a:cs typeface="Calibri" panose="020F0502020204030204" charset="0"/>
                        </a:rPr>
                        <a:t>Hệ</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thống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xuất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ra</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các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theo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danh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tương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ứng</a:t>
                      </a:r>
                      <a:r>
                        <a:rPr lang="en-US" sz="1500" b="1">
                          <a:solidFill>
                            <a:srgbClr val="000000"/>
                          </a:solidFill>
                          <a:latin typeface="Calibri" panose="020F0502020204030204" charset="0"/>
                          <a:cs typeface="Calibri" panose="020F0502020204030204" charset="0"/>
                        </a:rPr>
                        <a:t>. </a:t>
                      </a:r>
                    </a:p>
                    <a:p>
                      <a:pPr marL="342900" indent="-342900">
                        <a:buAutoNum type="arabicPeriod"/>
                      </a:pPr>
                      <a:r>
                        <a:rPr lang="en-US" sz="1500" b="1" err="1">
                          <a:solidFill>
                            <a:srgbClr val="000000"/>
                          </a:solidFill>
                          <a:latin typeface="Calibri" panose="020F0502020204030204" charset="0"/>
                          <a:cs typeface="Calibri" panose="020F0502020204030204" charset="0"/>
                        </a:rPr>
                        <a:t>Khách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nhấp</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ảnh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tên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p>
                    <a:p>
                      <a:pPr marL="342900" indent="-342900">
                        <a:buAutoNum type="arabicPeriod"/>
                      </a:pPr>
                      <a:r>
                        <a:rPr lang="en-US" sz="1500" b="1" err="1">
                          <a:solidFill>
                            <a:srgbClr val="000000"/>
                          </a:solidFill>
                          <a:latin typeface="Calibri" panose="020F0502020204030204" charset="0"/>
                          <a:cs typeface="Calibri" panose="020F0502020204030204" charset="0"/>
                        </a:rPr>
                        <a:t>Khách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xem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được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tổng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quan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về</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Kết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thúc</a:t>
                      </a:r>
                      <a:r>
                        <a:rPr lang="en-US" sz="1500" b="1">
                          <a:solidFill>
                            <a:srgbClr val="000000"/>
                          </a:solidFill>
                          <a:latin typeface="Calibri" panose="020F0502020204030204" charset="0"/>
                          <a:cs typeface="Calibri" panose="020F0502020204030204" charset="0"/>
                        </a:rPr>
                        <a:t> Use-Case.</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7"/>
                  </a:ext>
                </a:extLst>
              </a:tr>
              <a:tr h="705036">
                <a:tc>
                  <a:txBody>
                    <a:bodyPr/>
                    <a:lstStyle/>
                    <a:p>
                      <a:pPr indent="0" algn="ctr">
                        <a:buNone/>
                      </a:pPr>
                      <a:r>
                        <a:rPr lang="en-US" sz="1500" b="1">
                          <a:solidFill>
                            <a:srgbClr val="000000"/>
                          </a:solidFill>
                          <a:latin typeface="Calibri" panose="020F0502020204030204" charset="0"/>
                          <a:cs typeface="Calibri" panose="020F0502020204030204" charset="0"/>
                        </a:rPr>
                        <a:t>Luồng Sự Kiện Phụ</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1.Khách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nhấp</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chọn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đã</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bán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hết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không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tồn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tại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trên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hệ</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thống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Hệ</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thống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sẽ</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xuất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ra</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thông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báo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người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dùng</a:t>
                      </a:r>
                      <a:r>
                        <a:rPr lang="en-US" sz="1500" b="1">
                          <a:solidFill>
                            <a:srgbClr val="000000"/>
                          </a:solidFill>
                          <a:latin typeface="Calibri" panose="020F0502020204030204" charset="0"/>
                          <a:cs typeface="Calibri" panose="020F0502020204030204" charset="0"/>
                        </a:rPr>
                        <a:t>. </a:t>
                      </a:r>
                    </a:p>
                    <a:p>
                      <a:pPr indent="0">
                        <a:buNone/>
                      </a:pPr>
                      <a:r>
                        <a:rPr lang="en-US" sz="1500" b="1">
                          <a:solidFill>
                            <a:srgbClr val="000000"/>
                          </a:solidFill>
                          <a:latin typeface="Calibri" panose="020F0502020204030204" charset="0"/>
                          <a:cs typeface="Calibri" panose="020F0502020204030204" charset="0"/>
                        </a:rPr>
                        <a:t>2.Khách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nhấp</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chọn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một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Nhưng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lại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mất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kết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nối</a:t>
                      </a:r>
                      <a:r>
                        <a:rPr lang="en-US" sz="1500" b="1">
                          <a:solidFill>
                            <a:srgbClr val="000000"/>
                          </a:solidFill>
                          <a:latin typeface="Calibri" panose="020F0502020204030204" charset="0"/>
                          <a:cs typeface="Calibri" panose="020F0502020204030204" charset="0"/>
                        </a:rPr>
                        <a:t> internet. </a:t>
                      </a:r>
                      <a:r>
                        <a:rPr lang="en-US" sz="1500" b="1" err="1">
                          <a:solidFill>
                            <a:srgbClr val="000000"/>
                          </a:solidFill>
                          <a:latin typeface="Calibri" panose="020F0502020204030204" charset="0"/>
                          <a:cs typeface="Calibri" panose="020F0502020204030204" charset="0"/>
                        </a:rPr>
                        <a:t>Hệ</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thống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xuất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ra</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thông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báo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để</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tìm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điểm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thu</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phát</a:t>
                      </a:r>
                      <a:r>
                        <a:rPr lang="en-US" sz="1500" b="1">
                          <a:solidFill>
                            <a:srgbClr val="000000"/>
                          </a:solidFill>
                          <a:latin typeface="Calibri" panose="020F0502020204030204" charset="0"/>
                          <a:cs typeface="Calibri" panose="020F0502020204030204" charset="0"/>
                        </a:rPr>
                        <a:t> internet </a:t>
                      </a:r>
                      <a:r>
                        <a:rPr lang="en-US" sz="1500" b="1" err="1">
                          <a:solidFill>
                            <a:srgbClr val="000000"/>
                          </a:solidFill>
                          <a:latin typeface="Calibri" panose="020F0502020204030204" charset="0"/>
                          <a:cs typeface="Calibri" panose="020F0502020204030204" charset="0"/>
                        </a:rPr>
                        <a:t>gần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nhất</a:t>
                      </a:r>
                      <a:r>
                        <a:rPr lang="en-US" sz="1500" b="1">
                          <a:solidFill>
                            <a:srgbClr val="000000"/>
                          </a:solidFill>
                          <a:latin typeface="Calibri" panose="020F0502020204030204" charset="0"/>
                          <a:cs typeface="Calibri" panose="020F0502020204030204" charset="0"/>
                        </a:rPr>
                        <a:t>.</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428121496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8"/>
          <p:cNvSpPr txBox="1">
            <a:spLocks noChangeArrowheads="1"/>
          </p:cNvSpPr>
          <p:nvPr/>
        </p:nvSpPr>
        <p:spPr bwMode="auto">
          <a:xfrm>
            <a:off x="4109258" y="1055731"/>
            <a:ext cx="397348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r>
              <a:rPr lang="en-US" altLang="zh-CN" sz="3600" err="1">
                <a:solidFill>
                  <a:schemeClr val="accent5"/>
                </a:solidFill>
                <a:ea typeface="Elsie" panose="02000000000000000000" charset="0"/>
              </a:rPr>
              <a:t>Nội</a:t>
            </a:r>
            <a:r>
              <a:rPr lang="en-US" altLang="zh-CN" sz="3600">
                <a:solidFill>
                  <a:schemeClr val="accent5"/>
                </a:solidFill>
                <a:ea typeface="Elsie" panose="02000000000000000000" charset="0"/>
              </a:rPr>
              <a:t> dung</a:t>
            </a:r>
            <a:endParaRPr lang="zh-CN" altLang="en-US" sz="3600">
              <a:solidFill>
                <a:schemeClr val="accent5"/>
              </a:solidFill>
              <a:ea typeface="Elsie" panose="02000000000000000000" charset="0"/>
            </a:endParaRPr>
          </a:p>
        </p:txBody>
      </p:sp>
      <p:sp>
        <p:nvSpPr>
          <p:cNvPr id="3" name="TextBox 2"/>
          <p:cNvSpPr txBox="1"/>
          <p:nvPr/>
        </p:nvSpPr>
        <p:spPr>
          <a:xfrm>
            <a:off x="2814683" y="2155506"/>
            <a:ext cx="6562633" cy="1815882"/>
          </a:xfrm>
          <a:prstGeom prst="rect">
            <a:avLst/>
          </a:prstGeom>
          <a:noFill/>
        </p:spPr>
        <p:txBody>
          <a:bodyPr wrap="square" rtlCol="0">
            <a:spAutoFit/>
          </a:bodyPr>
          <a:lstStyle/>
          <a:p>
            <a:pPr marL="514350" indent="-514350">
              <a:buFont typeface="+mj-lt"/>
              <a:buAutoNum type="arabicPeriod"/>
            </a:pPr>
            <a:r>
              <a:rPr lang="en-US" sz="2800" err="1">
                <a:solidFill>
                  <a:schemeClr val="accent5"/>
                </a:solidFill>
              </a:rPr>
              <a:t>Nghiệp</a:t>
            </a:r>
            <a:r>
              <a:rPr lang="en-US" sz="2800">
                <a:solidFill>
                  <a:schemeClr val="accent5"/>
                </a:solidFill>
              </a:rPr>
              <a:t> </a:t>
            </a:r>
            <a:r>
              <a:rPr lang="en-US" sz="2800" err="1">
                <a:solidFill>
                  <a:schemeClr val="accent5"/>
                </a:solidFill>
              </a:rPr>
              <a:t>vụ</a:t>
            </a:r>
            <a:r>
              <a:rPr lang="en-US" sz="2800">
                <a:solidFill>
                  <a:schemeClr val="accent5"/>
                </a:solidFill>
              </a:rPr>
              <a:t> </a:t>
            </a:r>
            <a:r>
              <a:rPr lang="en-US" sz="2800" err="1">
                <a:solidFill>
                  <a:schemeClr val="accent5"/>
                </a:solidFill>
              </a:rPr>
              <a:t>cơ</a:t>
            </a:r>
            <a:r>
              <a:rPr lang="en-US" sz="2800">
                <a:solidFill>
                  <a:schemeClr val="accent5"/>
                </a:solidFill>
              </a:rPr>
              <a:t> </a:t>
            </a:r>
            <a:r>
              <a:rPr lang="en-US" sz="2800" err="1">
                <a:solidFill>
                  <a:schemeClr val="accent5"/>
                </a:solidFill>
              </a:rPr>
              <a:t>bản</a:t>
            </a:r>
            <a:r>
              <a:rPr lang="en-US" sz="2800">
                <a:solidFill>
                  <a:schemeClr val="accent5"/>
                </a:solidFill>
              </a:rPr>
              <a:t> </a:t>
            </a:r>
            <a:r>
              <a:rPr lang="en-US" sz="2800" err="1">
                <a:solidFill>
                  <a:schemeClr val="accent5"/>
                </a:solidFill>
              </a:rPr>
              <a:t>và</a:t>
            </a:r>
            <a:r>
              <a:rPr lang="en-US" sz="2800">
                <a:solidFill>
                  <a:schemeClr val="accent5"/>
                </a:solidFill>
              </a:rPr>
              <a:t> </a:t>
            </a:r>
            <a:r>
              <a:rPr lang="en-US" sz="2800" err="1">
                <a:solidFill>
                  <a:schemeClr val="accent5"/>
                </a:solidFill>
              </a:rPr>
              <a:t>biểu</a:t>
            </a:r>
            <a:r>
              <a:rPr lang="en-US" sz="2800">
                <a:solidFill>
                  <a:schemeClr val="accent5"/>
                </a:solidFill>
              </a:rPr>
              <a:t> </a:t>
            </a:r>
            <a:r>
              <a:rPr lang="en-US" sz="2800" err="1">
                <a:solidFill>
                  <a:schemeClr val="accent5"/>
                </a:solidFill>
              </a:rPr>
              <a:t>mẫu</a:t>
            </a:r>
            <a:endParaRPr lang="en-US" sz="2800">
              <a:solidFill>
                <a:schemeClr val="accent5"/>
              </a:solidFill>
            </a:endParaRPr>
          </a:p>
          <a:p>
            <a:pPr marL="514350" indent="-514350">
              <a:buFont typeface="+mj-lt"/>
              <a:buAutoNum type="arabicPeriod"/>
            </a:pPr>
            <a:r>
              <a:rPr lang="en-US" sz="2800" err="1">
                <a:solidFill>
                  <a:schemeClr val="accent5"/>
                </a:solidFill>
              </a:rPr>
              <a:t>Sơ</a:t>
            </a:r>
            <a:r>
              <a:rPr lang="en-US" sz="2800">
                <a:solidFill>
                  <a:schemeClr val="accent5"/>
                </a:solidFill>
              </a:rPr>
              <a:t> </a:t>
            </a:r>
            <a:r>
              <a:rPr lang="en-US" sz="2800" err="1">
                <a:solidFill>
                  <a:schemeClr val="accent5"/>
                </a:solidFill>
              </a:rPr>
              <a:t>đồ</a:t>
            </a:r>
            <a:r>
              <a:rPr lang="en-US" sz="2800">
                <a:solidFill>
                  <a:schemeClr val="accent5"/>
                </a:solidFill>
              </a:rPr>
              <a:t> </a:t>
            </a:r>
            <a:r>
              <a:rPr lang="en-US" sz="2800" err="1">
                <a:solidFill>
                  <a:schemeClr val="accent5"/>
                </a:solidFill>
              </a:rPr>
              <a:t>phân</a:t>
            </a:r>
            <a:r>
              <a:rPr lang="en-US" sz="2800">
                <a:solidFill>
                  <a:schemeClr val="accent5"/>
                </a:solidFill>
              </a:rPr>
              <a:t> </a:t>
            </a:r>
            <a:r>
              <a:rPr lang="en-US" sz="2800" err="1">
                <a:solidFill>
                  <a:schemeClr val="accent5"/>
                </a:solidFill>
              </a:rPr>
              <a:t>cấp</a:t>
            </a:r>
            <a:r>
              <a:rPr lang="en-US" sz="2800">
                <a:solidFill>
                  <a:schemeClr val="accent5"/>
                </a:solidFill>
              </a:rPr>
              <a:t> </a:t>
            </a:r>
            <a:r>
              <a:rPr lang="en-US" sz="2800" err="1">
                <a:solidFill>
                  <a:schemeClr val="accent5"/>
                </a:solidFill>
              </a:rPr>
              <a:t>chức</a:t>
            </a:r>
            <a:r>
              <a:rPr lang="en-US" sz="2800">
                <a:solidFill>
                  <a:schemeClr val="accent5"/>
                </a:solidFill>
              </a:rPr>
              <a:t> </a:t>
            </a:r>
            <a:r>
              <a:rPr lang="en-US" sz="2800" err="1">
                <a:solidFill>
                  <a:schemeClr val="accent5"/>
                </a:solidFill>
              </a:rPr>
              <a:t>năng</a:t>
            </a:r>
            <a:r>
              <a:rPr lang="en-US" sz="2800">
                <a:solidFill>
                  <a:schemeClr val="accent5"/>
                </a:solidFill>
              </a:rPr>
              <a:t>, </a:t>
            </a:r>
            <a:r>
              <a:rPr lang="en-US" sz="2800" err="1">
                <a:solidFill>
                  <a:schemeClr val="accent5"/>
                </a:solidFill>
              </a:rPr>
              <a:t>yêu</a:t>
            </a:r>
            <a:r>
              <a:rPr lang="en-US" sz="2800">
                <a:solidFill>
                  <a:schemeClr val="accent5"/>
                </a:solidFill>
              </a:rPr>
              <a:t> </a:t>
            </a:r>
            <a:r>
              <a:rPr lang="en-US" sz="2800" err="1">
                <a:solidFill>
                  <a:schemeClr val="accent5"/>
                </a:solidFill>
              </a:rPr>
              <a:t>cầu</a:t>
            </a:r>
            <a:r>
              <a:rPr lang="en-US" sz="2800">
                <a:solidFill>
                  <a:schemeClr val="accent5"/>
                </a:solidFill>
              </a:rPr>
              <a:t> phi </a:t>
            </a:r>
            <a:r>
              <a:rPr lang="en-US" sz="2800" err="1">
                <a:solidFill>
                  <a:schemeClr val="accent5"/>
                </a:solidFill>
              </a:rPr>
              <a:t>chức</a:t>
            </a:r>
            <a:r>
              <a:rPr lang="en-US" sz="2800">
                <a:solidFill>
                  <a:schemeClr val="accent5"/>
                </a:solidFill>
              </a:rPr>
              <a:t> </a:t>
            </a:r>
            <a:r>
              <a:rPr lang="en-US" sz="2800" err="1">
                <a:solidFill>
                  <a:schemeClr val="accent5"/>
                </a:solidFill>
              </a:rPr>
              <a:t>năng</a:t>
            </a:r>
            <a:endParaRPr lang="en-US" sz="2800">
              <a:solidFill>
                <a:schemeClr val="accent5"/>
              </a:solidFill>
            </a:endParaRPr>
          </a:p>
          <a:p>
            <a:pPr marL="514350" indent="-514350">
              <a:buFont typeface="+mj-lt"/>
              <a:buAutoNum type="arabicPeriod"/>
            </a:pPr>
            <a:r>
              <a:rPr lang="en-US" sz="2800" err="1">
                <a:solidFill>
                  <a:schemeClr val="accent5"/>
                </a:solidFill>
              </a:rPr>
              <a:t>Các</a:t>
            </a:r>
            <a:r>
              <a:rPr lang="en-US" sz="2800">
                <a:solidFill>
                  <a:schemeClr val="accent5"/>
                </a:solidFill>
              </a:rPr>
              <a:t> Use-Case </a:t>
            </a:r>
            <a:r>
              <a:rPr lang="en-US" sz="2800" err="1">
                <a:solidFill>
                  <a:schemeClr val="accent5"/>
                </a:solidFill>
              </a:rPr>
              <a:t>và</a:t>
            </a:r>
            <a:r>
              <a:rPr lang="en-US" sz="2800">
                <a:solidFill>
                  <a:schemeClr val="accent5"/>
                </a:solidFill>
              </a:rPr>
              <a:t> </a:t>
            </a:r>
            <a:r>
              <a:rPr lang="en-US" sz="2800" err="1">
                <a:solidFill>
                  <a:schemeClr val="accent5"/>
                </a:solidFill>
              </a:rPr>
              <a:t>đặc</a:t>
            </a:r>
            <a:r>
              <a:rPr lang="en-US" sz="2800">
                <a:solidFill>
                  <a:schemeClr val="accent5"/>
                </a:solidFill>
              </a:rPr>
              <a:t> </a:t>
            </a:r>
            <a:r>
              <a:rPr lang="en-US" sz="2800" err="1">
                <a:solidFill>
                  <a:schemeClr val="accent5"/>
                </a:solidFill>
              </a:rPr>
              <a:t>tả</a:t>
            </a:r>
            <a:r>
              <a:rPr lang="en-US" sz="2800">
                <a:solidFill>
                  <a:schemeClr val="accent5"/>
                </a:solidFill>
              </a:rPr>
              <a:t> Use-Case</a:t>
            </a:r>
            <a:endParaRPr lang="vi-VN" sz="2800">
              <a:solidFill>
                <a:schemeClr val="accent5"/>
              </a:solidFill>
            </a:endParaRPr>
          </a:p>
        </p:txBody>
      </p:sp>
    </p:spTree>
    <p:extLst>
      <p:ext uri="{BB962C8B-B14F-4D97-AF65-F5344CB8AC3E}">
        <p14:creationId xmlns:p14="http://schemas.microsoft.com/office/powerpoint/2010/main" val="22378678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0"/>
            <a:ext cx="12205766" cy="6858000"/>
            <a:chOff x="-1" y="0"/>
            <a:chExt cx="12205766" cy="6858000"/>
          </a:xfrm>
        </p:grpSpPr>
        <p:grpSp>
          <p:nvGrpSpPr>
            <p:cNvPr id="11" name="组合 10"/>
            <p:cNvGrpSpPr/>
            <p:nvPr/>
          </p:nvGrpSpPr>
          <p:grpSpPr>
            <a:xfrm>
              <a:off x="-1" y="0"/>
              <a:ext cx="12205766" cy="6858000"/>
              <a:chOff x="-1" y="0"/>
              <a:chExt cx="12205766" cy="6858000"/>
            </a:xfrm>
          </p:grpSpPr>
          <p:pic>
            <p:nvPicPr>
              <p:cNvPr id="20" name="图片 19"/>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13765" y="0"/>
                <a:ext cx="12192000" cy="6858000"/>
              </a:xfrm>
              <a:prstGeom prst="rect">
                <a:avLst/>
              </a:prstGeom>
            </p:spPr>
          </p:pic>
          <p:sp>
            <p:nvSpPr>
              <p:cNvPr id="21" name="矩形 20"/>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8"/>
              <p:cNvSpPr txBox="1">
                <a:spLocks noChangeArrowheads="1"/>
              </p:cNvSpPr>
              <p:nvPr/>
            </p:nvSpPr>
            <p:spPr bwMode="auto">
              <a:xfrm>
                <a:off x="3905253" y="344626"/>
                <a:ext cx="440902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en-US" altLang="zh-CN"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Khách hàng tiềm năng</a:t>
                </a:r>
              </a:p>
            </p:txBody>
          </p:sp>
        </p:grpSp>
        <p:cxnSp>
          <p:nvCxnSpPr>
            <p:cNvPr id="19" name="直接连接符 18"/>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aphicFrame>
        <p:nvGraphicFramePr>
          <p:cNvPr id="2" name="Table 1"/>
          <p:cNvGraphicFramePr/>
          <p:nvPr>
            <p:extLst>
              <p:ext uri="{D42A27DB-BD31-4B8C-83A1-F6EECF244321}">
                <p14:modId xmlns:p14="http://schemas.microsoft.com/office/powerpoint/2010/main" val="3879448118"/>
              </p:ext>
            </p:extLst>
          </p:nvPr>
        </p:nvGraphicFramePr>
        <p:xfrm>
          <a:off x="648393" y="1132012"/>
          <a:ext cx="10922745" cy="5481006"/>
        </p:xfrm>
        <a:graphic>
          <a:graphicData uri="http://schemas.openxmlformats.org/drawingml/2006/table">
            <a:tbl>
              <a:tblPr/>
              <a:tblGrid>
                <a:gridCol w="1910912">
                  <a:extLst>
                    <a:ext uri="{9D8B030D-6E8A-4147-A177-3AD203B41FA5}">
                      <a16:colId xmlns:a16="http://schemas.microsoft.com/office/drawing/2014/main" xmlns="" val="20000"/>
                    </a:ext>
                  </a:extLst>
                </a:gridCol>
                <a:gridCol w="9011833">
                  <a:extLst>
                    <a:ext uri="{9D8B030D-6E8A-4147-A177-3AD203B41FA5}">
                      <a16:colId xmlns:a16="http://schemas.microsoft.com/office/drawing/2014/main" xmlns="" val="20001"/>
                    </a:ext>
                  </a:extLst>
                </a:gridCol>
              </a:tblGrid>
              <a:tr h="217272">
                <a:tc>
                  <a:txBody>
                    <a:bodyPr/>
                    <a:lstStyle/>
                    <a:p>
                      <a:pPr indent="0" algn="ctr">
                        <a:buNone/>
                      </a:pPr>
                      <a:r>
                        <a:rPr lang="en-US" sz="1500" b="1" err="1">
                          <a:solidFill>
                            <a:srgbClr val="000000"/>
                          </a:solidFill>
                          <a:latin typeface="Calibri" panose="020F0502020204030204" charset="0"/>
                          <a:cs typeface="Calibri" panose="020F0502020204030204" charset="0"/>
                        </a:rPr>
                        <a:t>Use_Case</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500" b="1" err="1">
                          <a:solidFill>
                            <a:srgbClr val="000000"/>
                          </a:solidFill>
                          <a:latin typeface="Calibri" panose="020F0502020204030204" charset="0"/>
                          <a:cs typeface="Calibri" panose="020F0502020204030204" charset="0"/>
                        </a:rPr>
                        <a:t>Nội</a:t>
                      </a:r>
                      <a:r>
                        <a:rPr lang="en-US" sz="1500" b="1">
                          <a:solidFill>
                            <a:srgbClr val="000000"/>
                          </a:solidFill>
                          <a:latin typeface="Calibri" panose="020F0502020204030204" charset="0"/>
                          <a:cs typeface="Calibri" panose="020F0502020204030204" charset="0"/>
                        </a:rPr>
                        <a:t> Dung</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41042">
                <a:tc>
                  <a:txBody>
                    <a:bodyPr/>
                    <a:lstStyle/>
                    <a:p>
                      <a:pPr indent="0" algn="ctr">
                        <a:buNone/>
                      </a:pPr>
                      <a:r>
                        <a:rPr lang="en-US" sz="1500" b="1">
                          <a:solidFill>
                            <a:srgbClr val="000000"/>
                          </a:solidFill>
                          <a:latin typeface="Calibri" panose="020F0502020204030204" charset="0"/>
                          <a:cs typeface="Calibri" panose="020F0502020204030204" charset="0"/>
                        </a:rPr>
                        <a:t>Tên Use_Case</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Xem Ảnh Sản Phẩm</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42062">
                <a:tc>
                  <a:txBody>
                    <a:bodyPr/>
                    <a:lstStyle/>
                    <a:p>
                      <a:pPr indent="0" algn="ctr">
                        <a:buNone/>
                      </a:pPr>
                      <a:r>
                        <a:rPr lang="en-US" sz="1500" b="1">
                          <a:solidFill>
                            <a:srgbClr val="000000"/>
                          </a:solidFill>
                          <a:latin typeface="Calibri" panose="020F0502020204030204" charset="0"/>
                          <a:cs typeface="Calibri" panose="020F0502020204030204" charset="0"/>
                        </a:rPr>
                        <a:t>Mô Tả</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Use case này cho phép Khách Hàng Tiềm Năng xem ảnh chi tiết về một sản phẩm cụ thể.</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341551">
                <a:tc>
                  <a:txBody>
                    <a:bodyPr/>
                    <a:lstStyle/>
                    <a:p>
                      <a:pPr indent="0" algn="ctr">
                        <a:buNone/>
                      </a:pPr>
                      <a:r>
                        <a:rPr lang="en-US" sz="1500" b="1">
                          <a:solidFill>
                            <a:srgbClr val="000000"/>
                          </a:solidFill>
                          <a:latin typeface="Calibri" panose="020F0502020204030204" charset="0"/>
                          <a:cs typeface="Calibri" panose="020F0502020204030204" charset="0"/>
                        </a:rPr>
                        <a:t>Actor</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Khách hàng tiềm năng.</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341551">
                <a:tc>
                  <a:txBody>
                    <a:bodyPr/>
                    <a:lstStyle/>
                    <a:p>
                      <a:pPr indent="0" algn="ctr">
                        <a:buNone/>
                      </a:pPr>
                      <a:r>
                        <a:rPr lang="en-US" sz="1500" b="1">
                          <a:solidFill>
                            <a:srgbClr val="000000"/>
                          </a:solidFill>
                          <a:latin typeface="Calibri" panose="020F0502020204030204" charset="0"/>
                          <a:cs typeface="Calibri" panose="020F0502020204030204" charset="0"/>
                        </a:rPr>
                        <a:t>Điều Kiện Kích Hoạt</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err="1">
                          <a:solidFill>
                            <a:srgbClr val="000000"/>
                          </a:solidFill>
                          <a:latin typeface="Calibri" panose="020F0502020204030204" charset="0"/>
                          <a:cs typeface="Calibri" panose="020F0502020204030204" charset="0"/>
                        </a:rPr>
                        <a:t>Khi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nhấp</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hình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ảnh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sau</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đã</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thực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hiện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xong</a:t>
                      </a:r>
                      <a:r>
                        <a:rPr lang="en-US" sz="1500" b="1">
                          <a:solidFill>
                            <a:srgbClr val="000000"/>
                          </a:solidFill>
                          <a:latin typeface="Calibri" panose="020F0502020204030204" charset="0"/>
                          <a:cs typeface="Calibri" panose="020F0502020204030204" charset="0"/>
                        </a:rPr>
                        <a:t> Use-</a:t>
                      </a:r>
                      <a:r>
                        <a:rPr lang="en-US" sz="1500" b="1" err="1">
                          <a:solidFill>
                            <a:srgbClr val="000000"/>
                          </a:solidFill>
                          <a:latin typeface="Calibri" panose="020F0502020204030204" charset="0"/>
                          <a:cs typeface="Calibri" panose="020F0502020204030204" charset="0"/>
                        </a:rPr>
                        <a:t>Case“Xem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434544">
                <a:tc>
                  <a:txBody>
                    <a:bodyPr/>
                    <a:lstStyle/>
                    <a:p>
                      <a:pPr indent="0" algn="ctr">
                        <a:buNone/>
                      </a:pPr>
                      <a:r>
                        <a:rPr lang="en-US" sz="1500" b="1">
                          <a:solidFill>
                            <a:srgbClr val="000000"/>
                          </a:solidFill>
                          <a:latin typeface="Calibri" panose="020F0502020204030204" charset="0"/>
                          <a:cs typeface="Calibri" panose="020F0502020204030204" charset="0"/>
                        </a:rPr>
                        <a:t>Tiền Điều Kiện</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Khách Hàng Tiềm Năng đã xem thông tin tổng quan về một sản phẩm cụ thể bằng cách thực hiện use case "Xem sản phẩm".</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r h="434544">
                <a:tc>
                  <a:txBody>
                    <a:bodyPr/>
                    <a:lstStyle/>
                    <a:p>
                      <a:pPr indent="0" algn="ctr">
                        <a:buNone/>
                      </a:pPr>
                      <a:r>
                        <a:rPr lang="en-US" sz="1500" b="1">
                          <a:solidFill>
                            <a:srgbClr val="000000"/>
                          </a:solidFill>
                          <a:latin typeface="Calibri" panose="020F0502020204030204" charset="0"/>
                          <a:cs typeface="Calibri" panose="020F0502020204030204" charset="0"/>
                        </a:rPr>
                        <a:t>Hậu Điều Kiện</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err="1">
                          <a:solidFill>
                            <a:srgbClr val="000000"/>
                          </a:solidFill>
                          <a:latin typeface="Calibri" panose="020F0502020204030204" charset="0"/>
                          <a:cs typeface="Calibri" panose="020F0502020204030204" charset="0"/>
                        </a:rPr>
                        <a:t>Khách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đã</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xem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các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ảnh</a:t>
                      </a:r>
                      <a:r>
                        <a:rPr lang="en-US" sz="1500" b="1">
                          <a:solidFill>
                            <a:srgbClr val="000000"/>
                          </a:solidFill>
                          <a:latin typeface="Calibri" panose="020F0502020204030204" charset="0"/>
                          <a:cs typeface="Calibri" panose="020F0502020204030204" charset="0"/>
                        </a:rPr>
                        <a:t> chi </a:t>
                      </a:r>
                      <a:r>
                        <a:rPr lang="en-US" sz="1500" b="1" err="1">
                          <a:solidFill>
                            <a:srgbClr val="000000"/>
                          </a:solidFill>
                          <a:latin typeface="Calibri" panose="020F0502020204030204" charset="0"/>
                          <a:cs typeface="Calibri" panose="020F0502020204030204" charset="0"/>
                        </a:rPr>
                        <a:t>tiết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của</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có</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thể</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tiếp</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tục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mua</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sắm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thực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hiện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các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tác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vụ</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khác</a:t>
                      </a:r>
                      <a:r>
                        <a:rPr lang="en-US" sz="1500" b="1">
                          <a:solidFill>
                            <a:srgbClr val="000000"/>
                          </a:solidFill>
                          <a:latin typeface="Calibri" panose="020F0502020204030204" charset="0"/>
                          <a:cs typeface="Calibri" panose="020F0502020204030204" charset="0"/>
                        </a:rPr>
                        <a:t>.</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6"/>
                  </a:ext>
                </a:extLst>
              </a:tr>
              <a:tr h="2389991">
                <a:tc>
                  <a:txBody>
                    <a:bodyPr/>
                    <a:lstStyle/>
                    <a:p>
                      <a:pPr indent="0" algn="ctr">
                        <a:buNone/>
                      </a:pPr>
                      <a:r>
                        <a:rPr lang="en-US" sz="1500" b="1">
                          <a:solidFill>
                            <a:srgbClr val="000000"/>
                          </a:solidFill>
                          <a:latin typeface="Calibri" panose="020F0502020204030204" charset="0"/>
                          <a:cs typeface="Calibri" panose="020F0502020204030204" charset="0"/>
                        </a:rPr>
                        <a:t>Luồng Sự Kiện Chính</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342900" indent="-342900">
                        <a:buAutoNum type="arabicPeriod"/>
                      </a:pPr>
                      <a:r>
                        <a:rPr lang="en-US" sz="1500" b="1" err="1">
                          <a:solidFill>
                            <a:srgbClr val="000000"/>
                          </a:solidFill>
                          <a:latin typeface="Calibri" panose="020F0502020204030204" charset="0"/>
                          <a:cs typeface="Calibri" panose="020F0502020204030204" charset="0"/>
                        </a:rPr>
                        <a:t>Sau</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đã</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xem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thông</a:t>
                      </a:r>
                      <a:r>
                        <a:rPr lang="en-US" sz="1500" b="1">
                          <a:solidFill>
                            <a:srgbClr val="000000"/>
                          </a:solidFill>
                          <a:latin typeface="Calibri" panose="020F0502020204030204" charset="0"/>
                          <a:cs typeface="Calibri" panose="020F0502020204030204" charset="0"/>
                        </a:rPr>
                        <a:t> tin </a:t>
                      </a:r>
                      <a:r>
                        <a:rPr lang="en-US" sz="1500" b="1" err="1">
                          <a:solidFill>
                            <a:srgbClr val="000000"/>
                          </a:solidFill>
                          <a:latin typeface="Calibri" panose="020F0502020204030204" charset="0"/>
                          <a:cs typeface="Calibri" panose="020F0502020204030204" charset="0"/>
                        </a:rPr>
                        <a:t>tổng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quan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về</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bằng</a:t>
                      </a:r>
                      <a:r>
                        <a:rPr lang="en-US" sz="1500" b="1">
                          <a:solidFill>
                            <a:srgbClr val="000000"/>
                          </a:solidFill>
                          <a:latin typeface="Calibri" panose="020F0502020204030204" charset="0"/>
                          <a:cs typeface="Calibri" panose="020F0502020204030204" charset="0"/>
                        </a:rPr>
                        <a:t> use case "</a:t>
                      </a:r>
                      <a:r>
                        <a:rPr lang="en-US" sz="1500" b="1" err="1">
                          <a:solidFill>
                            <a:srgbClr val="000000"/>
                          </a:solidFill>
                          <a:latin typeface="Calibri" panose="020F0502020204030204" charset="0"/>
                          <a:cs typeface="Calibri" panose="020F0502020204030204" charset="0"/>
                        </a:rPr>
                        <a:t>Xem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muốn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xem</a:t>
                      </a:r>
                      <a:r>
                        <a:rPr lang="en-US" sz="1500" b="1">
                          <a:solidFill>
                            <a:srgbClr val="000000"/>
                          </a:solidFill>
                          <a:latin typeface="Calibri" panose="020F0502020204030204" charset="0"/>
                          <a:cs typeface="Calibri" panose="020F0502020204030204" charset="0"/>
                        </a:rPr>
                        <a:t> chi </a:t>
                      </a:r>
                      <a:r>
                        <a:rPr lang="en-US" sz="1500" b="1" err="1">
                          <a:solidFill>
                            <a:srgbClr val="000000"/>
                          </a:solidFill>
                          <a:latin typeface="Calibri" panose="020F0502020204030204" charset="0"/>
                          <a:cs typeface="Calibri" panose="020F0502020204030204" charset="0"/>
                        </a:rPr>
                        <a:t>tiết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hơn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về</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bằng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xem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các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ảnh</a:t>
                      </a:r>
                      <a:r>
                        <a:rPr lang="en-US" sz="1500" b="1">
                          <a:solidFill>
                            <a:srgbClr val="000000"/>
                          </a:solidFill>
                          <a:latin typeface="Calibri" panose="020F0502020204030204" charset="0"/>
                          <a:cs typeface="Calibri" panose="020F0502020204030204" charset="0"/>
                        </a:rPr>
                        <a:t>. </a:t>
                      </a:r>
                    </a:p>
                    <a:p>
                      <a:pPr marL="342900" indent="-342900">
                        <a:buAutoNum type="arabicPeriod"/>
                      </a:pPr>
                      <a:r>
                        <a:rPr lang="en-US" sz="1500" b="1" err="1">
                          <a:solidFill>
                            <a:srgbClr val="000000"/>
                          </a:solidFill>
                          <a:latin typeface="Calibri" panose="020F0502020204030204" charset="0"/>
                          <a:cs typeface="Calibri" panose="020F0502020204030204" charset="0"/>
                        </a:rPr>
                        <a:t>Khách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nhấn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một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tùy</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chọn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nút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có</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tên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là</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Xem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ảnh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tương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tự</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từ</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trang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thông</a:t>
                      </a:r>
                      <a:r>
                        <a:rPr lang="en-US" sz="1500" b="1">
                          <a:solidFill>
                            <a:srgbClr val="000000"/>
                          </a:solidFill>
                          <a:latin typeface="Calibri" panose="020F0502020204030204" charset="0"/>
                          <a:cs typeface="Calibri" panose="020F0502020204030204" charset="0"/>
                        </a:rPr>
                        <a:t> tin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Hệ</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thống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hiển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thị</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một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trình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diễn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ảnh</a:t>
                      </a:r>
                      <a:r>
                        <a:rPr lang="en-US" sz="1500" b="1">
                          <a:solidFill>
                            <a:srgbClr val="000000"/>
                          </a:solidFill>
                          <a:latin typeface="Calibri" panose="020F0502020204030204" charset="0"/>
                          <a:cs typeface="Calibri" panose="020F0502020204030204" charset="0"/>
                        </a:rPr>
                        <a:t> (slideshow)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một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danh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các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ảnh</a:t>
                      </a:r>
                      <a:r>
                        <a:rPr lang="en-US" sz="1500" b="1">
                          <a:solidFill>
                            <a:srgbClr val="000000"/>
                          </a:solidFill>
                          <a:latin typeface="Calibri" panose="020F0502020204030204" charset="0"/>
                          <a:cs typeface="Calibri" panose="020F0502020204030204" charset="0"/>
                        </a:rPr>
                        <a:t> chi </a:t>
                      </a:r>
                      <a:r>
                        <a:rPr lang="en-US" sz="1500" b="1" err="1">
                          <a:solidFill>
                            <a:srgbClr val="000000"/>
                          </a:solidFill>
                          <a:latin typeface="Calibri" panose="020F0502020204030204" charset="0"/>
                          <a:cs typeface="Calibri" panose="020F0502020204030204" charset="0"/>
                        </a:rPr>
                        <a:t>tiết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của</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a:t>
                      </a:r>
                    </a:p>
                    <a:p>
                      <a:pPr marL="342900" indent="-342900">
                        <a:buAutoNum type="arabicPeriod"/>
                      </a:pPr>
                      <a:r>
                        <a:rPr lang="en-US" sz="1500" b="1" err="1">
                          <a:solidFill>
                            <a:srgbClr val="000000"/>
                          </a:solidFill>
                          <a:latin typeface="Calibri" panose="020F0502020204030204" charset="0"/>
                          <a:cs typeface="Calibri" panose="020F0502020204030204" charset="0"/>
                        </a:rPr>
                        <a:t>Người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dùng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có</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thể</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xem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mỗi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ảnh</a:t>
                      </a:r>
                      <a:r>
                        <a:rPr lang="en-US" sz="1500" b="1">
                          <a:solidFill>
                            <a:srgbClr val="000000"/>
                          </a:solidFill>
                          <a:latin typeface="Calibri" panose="020F0502020204030204" charset="0"/>
                          <a:cs typeface="Calibri" panose="020F0502020204030204" charset="0"/>
                        </a:rPr>
                        <a:t> chi </a:t>
                      </a:r>
                      <a:r>
                        <a:rPr lang="en-US" sz="1500" b="1" err="1">
                          <a:solidFill>
                            <a:srgbClr val="000000"/>
                          </a:solidFill>
                          <a:latin typeface="Calibri" panose="020F0502020204030204" charset="0"/>
                          <a:cs typeface="Calibri" panose="020F0502020204030204" charset="0"/>
                        </a:rPr>
                        <a:t>tiết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bằng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thực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hiện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các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động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sau:Di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chuyển</a:t>
                      </a:r>
                      <a:r>
                        <a:rPr lang="en-US" sz="1500" b="1">
                          <a:solidFill>
                            <a:srgbClr val="000000"/>
                          </a:solidFill>
                          <a:latin typeface="Calibri" panose="020F0502020204030204" charset="0"/>
                          <a:cs typeface="Calibri" panose="020F0502020204030204" charset="0"/>
                        </a:rPr>
                        <a:t> qua </a:t>
                      </a:r>
                      <a:r>
                        <a:rPr lang="en-US" sz="1500" b="1" err="1">
                          <a:solidFill>
                            <a:srgbClr val="000000"/>
                          </a:solidFill>
                          <a:latin typeface="Calibri" panose="020F0502020204030204" charset="0"/>
                          <a:cs typeface="Calibri" panose="020F0502020204030204" charset="0"/>
                        </a:rPr>
                        <a:t>các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ảnh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có</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thể</a:t>
                      </a:r>
                      <a:r>
                        <a:rPr lang="en-US" sz="1500" b="1">
                          <a:solidFill>
                            <a:srgbClr val="000000"/>
                          </a:solidFill>
                          <a:latin typeface="Calibri" panose="020F0502020204030204" charset="0"/>
                          <a:cs typeface="Calibri" panose="020F0502020204030204" charset="0"/>
                        </a:rPr>
                        <a:t> di </a:t>
                      </a:r>
                      <a:r>
                        <a:rPr lang="en-US" sz="1500" b="1" err="1">
                          <a:solidFill>
                            <a:srgbClr val="000000"/>
                          </a:solidFill>
                          <a:latin typeface="Calibri" panose="020F0502020204030204" charset="0"/>
                          <a:cs typeface="Calibri" panose="020F0502020204030204" charset="0"/>
                        </a:rPr>
                        <a:t>chuyển</a:t>
                      </a:r>
                      <a:r>
                        <a:rPr lang="en-US" sz="1500" b="1">
                          <a:solidFill>
                            <a:srgbClr val="000000"/>
                          </a:solidFill>
                          <a:latin typeface="Calibri" panose="020F0502020204030204" charset="0"/>
                          <a:cs typeface="Calibri" panose="020F0502020204030204" charset="0"/>
                        </a:rPr>
                        <a:t> qua </a:t>
                      </a:r>
                      <a:r>
                        <a:rPr lang="en-US" sz="1500" b="1" err="1">
                          <a:solidFill>
                            <a:srgbClr val="000000"/>
                          </a:solidFill>
                          <a:latin typeface="Calibri" panose="020F0502020204030204" charset="0"/>
                          <a:cs typeface="Calibri" panose="020F0502020204030204" charset="0"/>
                        </a:rPr>
                        <a:t>các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ảnh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bằng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nhấn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nút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Tiếp</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theo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Trước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đó</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bằng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vuốt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trái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phải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nếu</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họ</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sử</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dụng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thiết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bị</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cảm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ứng.Xem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ảnh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lớn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hơn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có</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thể</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nhấn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ảnh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để</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xem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ảnh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lớn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hơn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có</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thể</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làm</a:t>
                      </a:r>
                      <a:r>
                        <a:rPr lang="en-US" sz="1500" b="1">
                          <a:solidFill>
                            <a:srgbClr val="000000"/>
                          </a:solidFill>
                          <a:latin typeface="Calibri" panose="020F0502020204030204" charset="0"/>
                          <a:cs typeface="Calibri" panose="020F0502020204030204" charset="0"/>
                        </a:rPr>
                        <a:t> zoom </a:t>
                      </a:r>
                      <a:r>
                        <a:rPr lang="en-US" sz="1500" b="1" err="1">
                          <a:solidFill>
                            <a:srgbClr val="000000"/>
                          </a:solidFill>
                          <a:latin typeface="Calibri" panose="020F0502020204030204" charset="0"/>
                          <a:cs typeface="Calibri" panose="020F0502020204030204" charset="0"/>
                        </a:rPr>
                        <a:t>vào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ảnh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nếu</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có</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hỗ</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trợ</a:t>
                      </a:r>
                      <a:r>
                        <a:rPr lang="en-US" sz="1500" b="1">
                          <a:solidFill>
                            <a:srgbClr val="000000"/>
                          </a:solidFill>
                          <a:latin typeface="Calibri" panose="020F0502020204030204" charset="0"/>
                          <a:cs typeface="Calibri" panose="020F0502020204030204" charset="0"/>
                        </a:rPr>
                        <a:t>.</a:t>
                      </a:r>
                    </a:p>
                    <a:p>
                      <a:pPr marL="342900" indent="-342900">
                        <a:buAutoNum type="arabicPeriod"/>
                      </a:pPr>
                      <a:r>
                        <a:rPr lang="en-US" sz="1500" b="1" err="1">
                          <a:solidFill>
                            <a:srgbClr val="000000"/>
                          </a:solidFill>
                          <a:latin typeface="Calibri" panose="020F0502020204030204" charset="0"/>
                          <a:cs typeface="Calibri" panose="020F0502020204030204" charset="0"/>
                        </a:rPr>
                        <a:t>Sau</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xem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ảnh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có</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thể</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tiếp</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tục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mua</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sắm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thêm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giỏ</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trò</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chuyện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cùng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người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bán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Kết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thúc</a:t>
                      </a:r>
                      <a:r>
                        <a:rPr lang="en-US" sz="1500" b="1">
                          <a:solidFill>
                            <a:srgbClr val="000000"/>
                          </a:solidFill>
                          <a:latin typeface="Calibri" panose="020F0502020204030204" charset="0"/>
                          <a:cs typeface="Calibri" panose="020F0502020204030204" charset="0"/>
                        </a:rPr>
                        <a:t> Use-Case</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7"/>
                  </a:ext>
                </a:extLst>
              </a:tr>
              <a:tr h="434544">
                <a:tc>
                  <a:txBody>
                    <a:bodyPr/>
                    <a:lstStyle/>
                    <a:p>
                      <a:pPr indent="0" algn="ctr">
                        <a:buNone/>
                      </a:pPr>
                      <a:r>
                        <a:rPr lang="en-US" sz="1500" b="1" err="1">
                          <a:solidFill>
                            <a:srgbClr val="000000"/>
                          </a:solidFill>
                          <a:latin typeface="Calibri" panose="020F0502020204030204" charset="0"/>
                          <a:cs typeface="Calibri" panose="020F0502020204030204" charset="0"/>
                        </a:rPr>
                        <a:t>Luồng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Sự</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Kiện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Phụ</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1.Nếu </a:t>
                      </a:r>
                      <a:r>
                        <a:rPr lang="en-US" sz="1500" b="1" err="1">
                          <a:solidFill>
                            <a:srgbClr val="000000"/>
                          </a:solidFill>
                          <a:latin typeface="Calibri" panose="020F0502020204030204" charset="0"/>
                          <a:cs typeface="Calibri" panose="020F0502020204030204" charset="0"/>
                        </a:rPr>
                        <a:t>không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có</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ảnh</a:t>
                      </a:r>
                      <a:r>
                        <a:rPr lang="en-US" sz="1500" b="1">
                          <a:solidFill>
                            <a:srgbClr val="000000"/>
                          </a:solidFill>
                          <a:latin typeface="Calibri" panose="020F0502020204030204" charset="0"/>
                          <a:cs typeface="Calibri" panose="020F0502020204030204" charset="0"/>
                        </a:rPr>
                        <a:t> chi </a:t>
                      </a:r>
                      <a:r>
                        <a:rPr lang="en-US" sz="1500" b="1" err="1">
                          <a:solidFill>
                            <a:srgbClr val="000000"/>
                          </a:solidFill>
                          <a:latin typeface="Calibri" panose="020F0502020204030204" charset="0"/>
                          <a:cs typeface="Calibri" panose="020F0502020204030204" charset="0"/>
                        </a:rPr>
                        <a:t>tiết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nào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có</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lỗi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trong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quá</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trình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hiển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thị</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ảnh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hệ</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thống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sẽ</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thông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báo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phép</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họ</a:t>
                      </a:r>
                      <a:r>
                        <a:rPr lang="en-US" sz="1500" b="1">
                          <a:solidFill>
                            <a:srgbClr val="000000"/>
                          </a:solidFill>
                          <a:latin typeface="Calibri" panose="020F0502020204030204" charset="0"/>
                          <a:cs typeface="Calibri" panose="020F0502020204030204" charset="0"/>
                        </a:rPr>
                        <a:t> quay </a:t>
                      </a:r>
                      <a:r>
                        <a:rPr lang="en-US" sz="1500" b="1" err="1">
                          <a:solidFill>
                            <a:srgbClr val="000000"/>
                          </a:solidFill>
                          <a:latin typeface="Calibri" panose="020F0502020204030204" charset="0"/>
                          <a:cs typeface="Calibri" panose="020F0502020204030204" charset="0"/>
                        </a:rPr>
                        <a:t>lại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trang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thực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hiện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các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tác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vụ</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khác</a:t>
                      </a:r>
                      <a:r>
                        <a:rPr lang="en-US" sz="1500" b="1">
                          <a:solidFill>
                            <a:srgbClr val="000000"/>
                          </a:solidFill>
                          <a:latin typeface="Calibri" panose="020F0502020204030204" charset="0"/>
                          <a:cs typeface="Calibri" panose="020F0502020204030204" charset="0"/>
                        </a:rPr>
                        <a:t>.</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1958876203"/>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22704" y="0"/>
            <a:ext cx="12214705" cy="6858000"/>
            <a:chOff x="-22704" y="0"/>
            <a:chExt cx="12214705" cy="6858000"/>
          </a:xfrm>
        </p:grpSpPr>
        <p:grpSp>
          <p:nvGrpSpPr>
            <p:cNvPr id="11" name="组合 10"/>
            <p:cNvGrpSpPr/>
            <p:nvPr/>
          </p:nvGrpSpPr>
          <p:grpSpPr>
            <a:xfrm>
              <a:off x="-22704" y="0"/>
              <a:ext cx="12214705" cy="6858000"/>
              <a:chOff x="-22704" y="0"/>
              <a:chExt cx="12214705" cy="6858000"/>
            </a:xfrm>
          </p:grpSpPr>
          <p:pic>
            <p:nvPicPr>
              <p:cNvPr id="20" name="图片 19"/>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22704" y="0"/>
                <a:ext cx="12192000" cy="6858000"/>
              </a:xfrm>
              <a:prstGeom prst="rect">
                <a:avLst/>
              </a:prstGeom>
            </p:spPr>
          </p:pic>
          <p:sp>
            <p:nvSpPr>
              <p:cNvPr id="21" name="矩形 20"/>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8"/>
              <p:cNvSpPr txBox="1">
                <a:spLocks noChangeArrowheads="1"/>
              </p:cNvSpPr>
              <p:nvPr/>
            </p:nvSpPr>
            <p:spPr bwMode="auto">
              <a:xfrm>
                <a:off x="3860472" y="344626"/>
                <a:ext cx="442564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en-US" altLang="zh-CN"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Khách hàng tiềm năng</a:t>
                </a:r>
              </a:p>
            </p:txBody>
          </p:sp>
        </p:grpSp>
        <p:cxnSp>
          <p:nvCxnSpPr>
            <p:cNvPr id="19" name="直接连接符 18"/>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aphicFrame>
        <p:nvGraphicFramePr>
          <p:cNvPr id="2" name="Table 1"/>
          <p:cNvGraphicFramePr/>
          <p:nvPr>
            <p:extLst>
              <p:ext uri="{D42A27DB-BD31-4B8C-83A1-F6EECF244321}">
                <p14:modId xmlns:p14="http://schemas.microsoft.com/office/powerpoint/2010/main" val="2215613203"/>
              </p:ext>
            </p:extLst>
          </p:nvPr>
        </p:nvGraphicFramePr>
        <p:xfrm>
          <a:off x="407323" y="1126371"/>
          <a:ext cx="11331949" cy="5457196"/>
        </p:xfrm>
        <a:graphic>
          <a:graphicData uri="http://schemas.openxmlformats.org/drawingml/2006/table">
            <a:tbl>
              <a:tblPr/>
              <a:tblGrid>
                <a:gridCol w="1981807">
                  <a:extLst>
                    <a:ext uri="{9D8B030D-6E8A-4147-A177-3AD203B41FA5}">
                      <a16:colId xmlns:a16="http://schemas.microsoft.com/office/drawing/2014/main" xmlns="" val="20000"/>
                    </a:ext>
                  </a:extLst>
                </a:gridCol>
                <a:gridCol w="9350142">
                  <a:extLst>
                    <a:ext uri="{9D8B030D-6E8A-4147-A177-3AD203B41FA5}">
                      <a16:colId xmlns:a16="http://schemas.microsoft.com/office/drawing/2014/main" xmlns="" val="20001"/>
                    </a:ext>
                  </a:extLst>
                </a:gridCol>
              </a:tblGrid>
              <a:tr h="208808">
                <a:tc>
                  <a:txBody>
                    <a:bodyPr/>
                    <a:lstStyle/>
                    <a:p>
                      <a:pPr indent="0" algn="ctr">
                        <a:buNone/>
                      </a:pPr>
                      <a:r>
                        <a:rPr lang="en-US" sz="1500" b="1" err="1">
                          <a:solidFill>
                            <a:srgbClr val="000000"/>
                          </a:solidFill>
                          <a:latin typeface="Calibri" panose="020F0502020204030204" charset="0"/>
                          <a:cs typeface="Calibri" panose="020F0502020204030204" charset="0"/>
                        </a:rPr>
                        <a:t>Use_Case</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500" b="1">
                          <a:solidFill>
                            <a:srgbClr val="000000"/>
                          </a:solidFill>
                          <a:latin typeface="Calibri" panose="020F0502020204030204" charset="0"/>
                          <a:cs typeface="Calibri" panose="020F0502020204030204" charset="0"/>
                        </a:rPr>
                        <a:t>Nội Dung</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71096">
                <a:tc>
                  <a:txBody>
                    <a:bodyPr/>
                    <a:lstStyle/>
                    <a:p>
                      <a:pPr indent="0" algn="ctr">
                        <a:buNone/>
                      </a:pPr>
                      <a:r>
                        <a:rPr lang="en-US" sz="1500" b="1" err="1">
                          <a:solidFill>
                            <a:srgbClr val="000000"/>
                          </a:solidFill>
                          <a:latin typeface="Calibri" panose="020F0502020204030204" charset="0"/>
                          <a:cs typeface="Calibri" panose="020F0502020204030204" charset="0"/>
                        </a:rPr>
                        <a:t>Tên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Use_Case</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Xem Mô Tả Từ Người bán</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71604">
                <a:tc>
                  <a:txBody>
                    <a:bodyPr/>
                    <a:lstStyle/>
                    <a:p>
                      <a:pPr indent="0" algn="ctr">
                        <a:buNone/>
                      </a:pPr>
                      <a:r>
                        <a:rPr lang="en-US" sz="1500" b="1">
                          <a:solidFill>
                            <a:srgbClr val="000000"/>
                          </a:solidFill>
                          <a:latin typeface="Calibri" panose="020F0502020204030204" charset="0"/>
                          <a:cs typeface="Calibri" panose="020F0502020204030204" charset="0"/>
                        </a:rPr>
                        <a:t>Mô Tả</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Use case này cho phép Khách Hàng Tiềm Năng xem mô tả từ về sản phẩm từ người bán.</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371096">
                <a:tc>
                  <a:txBody>
                    <a:bodyPr/>
                    <a:lstStyle/>
                    <a:p>
                      <a:pPr indent="0" algn="ctr">
                        <a:buNone/>
                      </a:pPr>
                      <a:r>
                        <a:rPr lang="en-US" sz="1500" b="1">
                          <a:solidFill>
                            <a:srgbClr val="000000"/>
                          </a:solidFill>
                          <a:latin typeface="Calibri" panose="020F0502020204030204" charset="0"/>
                          <a:cs typeface="Calibri" panose="020F0502020204030204" charset="0"/>
                        </a:rPr>
                        <a:t>Actor</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Khách hàng tiềm năng.</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417617">
                <a:tc>
                  <a:txBody>
                    <a:bodyPr/>
                    <a:lstStyle/>
                    <a:p>
                      <a:pPr indent="0" algn="ctr">
                        <a:buNone/>
                      </a:pPr>
                      <a:r>
                        <a:rPr lang="en-US" sz="1500" b="1">
                          <a:solidFill>
                            <a:srgbClr val="000000"/>
                          </a:solidFill>
                          <a:latin typeface="Calibri" panose="020F0502020204030204" charset="0"/>
                          <a:cs typeface="Calibri" panose="020F0502020204030204" charset="0"/>
                        </a:rPr>
                        <a:t>Điều Kiện Kích Hoạt</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err="1">
                          <a:solidFill>
                            <a:srgbClr val="000000"/>
                          </a:solidFill>
                          <a:latin typeface="Calibri" panose="020F0502020204030204" charset="0"/>
                          <a:cs typeface="Calibri" panose="020F0502020204030204" charset="0"/>
                        </a:rPr>
                        <a:t>Khi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nhấp</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chức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Xem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Mô</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Tả</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Từ</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Người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Bán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sau</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đã</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thực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hiện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xong</a:t>
                      </a:r>
                      <a:r>
                        <a:rPr lang="en-US" sz="1500" b="1">
                          <a:solidFill>
                            <a:srgbClr val="000000"/>
                          </a:solidFill>
                          <a:latin typeface="Calibri" panose="020F0502020204030204" charset="0"/>
                          <a:cs typeface="Calibri" panose="020F0502020204030204" charset="0"/>
                        </a:rPr>
                        <a:t> Use-</a:t>
                      </a:r>
                      <a:r>
                        <a:rPr lang="en-US" sz="1500" b="1" err="1">
                          <a:solidFill>
                            <a:srgbClr val="000000"/>
                          </a:solidFill>
                          <a:latin typeface="Calibri" panose="020F0502020204030204" charset="0"/>
                          <a:cs typeface="Calibri" panose="020F0502020204030204" charset="0"/>
                        </a:rPr>
                        <a:t>Case“Xem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417617">
                <a:tc>
                  <a:txBody>
                    <a:bodyPr/>
                    <a:lstStyle/>
                    <a:p>
                      <a:pPr indent="0" algn="ctr">
                        <a:buNone/>
                      </a:pPr>
                      <a:r>
                        <a:rPr lang="en-US" sz="1500" b="1">
                          <a:solidFill>
                            <a:srgbClr val="000000"/>
                          </a:solidFill>
                          <a:latin typeface="Calibri" panose="020F0502020204030204" charset="0"/>
                          <a:cs typeface="Calibri" panose="020F0502020204030204" charset="0"/>
                        </a:rPr>
                        <a:t>Tiền Điều Kiện</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Khách Hàng Tiềm Năng đã xem thông tin tổng quan về một sản phẩm cụ thể bằng cách thực hiện use case "Xem sản phẩm".</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r h="417617">
                <a:tc>
                  <a:txBody>
                    <a:bodyPr/>
                    <a:lstStyle/>
                    <a:p>
                      <a:pPr indent="0" algn="ctr">
                        <a:buNone/>
                      </a:pPr>
                      <a:r>
                        <a:rPr lang="en-US" sz="1500" b="1">
                          <a:solidFill>
                            <a:srgbClr val="000000"/>
                          </a:solidFill>
                          <a:latin typeface="Calibri" panose="020F0502020204030204" charset="0"/>
                          <a:cs typeface="Calibri" panose="020F0502020204030204" charset="0"/>
                        </a:rPr>
                        <a:t>Hậu Điều Kiện</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Khách Hàng Tiềm Năng đã xem các mô tả chi tiết của sản phẩm từ người bán và có thể tiếp tục mua sắm hoặc thực hiện các tác vụ khác.</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6"/>
                  </a:ext>
                </a:extLst>
              </a:tr>
              <a:tr h="2088084">
                <a:tc>
                  <a:txBody>
                    <a:bodyPr/>
                    <a:lstStyle/>
                    <a:p>
                      <a:pPr indent="0" algn="ctr">
                        <a:buNone/>
                      </a:pPr>
                      <a:r>
                        <a:rPr lang="en-US" sz="1500" b="1">
                          <a:solidFill>
                            <a:srgbClr val="000000"/>
                          </a:solidFill>
                          <a:latin typeface="Calibri" panose="020F0502020204030204" charset="0"/>
                          <a:cs typeface="Calibri" panose="020F0502020204030204" charset="0"/>
                        </a:rPr>
                        <a:t>Luồng Sự Kiện Chính</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342900" indent="-342900">
                        <a:buAutoNum type="arabicPeriod"/>
                      </a:pPr>
                      <a:r>
                        <a:rPr lang="en-US" sz="1500" b="1" err="1">
                          <a:solidFill>
                            <a:srgbClr val="000000"/>
                          </a:solidFill>
                          <a:latin typeface="Calibri" panose="020F0502020204030204" charset="0"/>
                          <a:cs typeface="Calibri" panose="020F0502020204030204" charset="0"/>
                        </a:rPr>
                        <a:t>Sau</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đã</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xem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thông</a:t>
                      </a:r>
                      <a:r>
                        <a:rPr lang="en-US" sz="1500" b="1">
                          <a:solidFill>
                            <a:srgbClr val="000000"/>
                          </a:solidFill>
                          <a:latin typeface="Calibri" panose="020F0502020204030204" charset="0"/>
                          <a:cs typeface="Calibri" panose="020F0502020204030204" charset="0"/>
                        </a:rPr>
                        <a:t> tin </a:t>
                      </a:r>
                      <a:r>
                        <a:rPr lang="en-US" sz="1500" b="1" err="1">
                          <a:solidFill>
                            <a:srgbClr val="000000"/>
                          </a:solidFill>
                          <a:latin typeface="Calibri" panose="020F0502020204030204" charset="0"/>
                          <a:cs typeface="Calibri" panose="020F0502020204030204" charset="0"/>
                        </a:rPr>
                        <a:t>tổng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quan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về</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bằng</a:t>
                      </a:r>
                      <a:r>
                        <a:rPr lang="en-US" sz="1500" b="1">
                          <a:solidFill>
                            <a:srgbClr val="000000"/>
                          </a:solidFill>
                          <a:latin typeface="Calibri" panose="020F0502020204030204" charset="0"/>
                          <a:cs typeface="Calibri" panose="020F0502020204030204" charset="0"/>
                        </a:rPr>
                        <a:t> use case "</a:t>
                      </a:r>
                      <a:r>
                        <a:rPr lang="en-US" sz="1500" b="1" err="1">
                          <a:solidFill>
                            <a:srgbClr val="000000"/>
                          </a:solidFill>
                          <a:latin typeface="Calibri" panose="020F0502020204030204" charset="0"/>
                          <a:cs typeface="Calibri" panose="020F0502020204030204" charset="0"/>
                        </a:rPr>
                        <a:t>Xem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muốn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xem</a:t>
                      </a:r>
                      <a:r>
                        <a:rPr lang="en-US" sz="1500" b="1">
                          <a:solidFill>
                            <a:srgbClr val="000000"/>
                          </a:solidFill>
                          <a:latin typeface="Calibri" panose="020F0502020204030204" charset="0"/>
                          <a:cs typeface="Calibri" panose="020F0502020204030204" charset="0"/>
                        </a:rPr>
                        <a:t> chi </a:t>
                      </a:r>
                      <a:r>
                        <a:rPr lang="en-US" sz="1500" b="1" err="1">
                          <a:solidFill>
                            <a:srgbClr val="000000"/>
                          </a:solidFill>
                          <a:latin typeface="Calibri" panose="020F0502020204030204" charset="0"/>
                          <a:cs typeface="Calibri" panose="020F0502020204030204" charset="0"/>
                        </a:rPr>
                        <a:t>tiết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hơn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về</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bằng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xem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mô</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tả</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từ</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người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bán</a:t>
                      </a:r>
                      <a:r>
                        <a:rPr lang="en-US" sz="1500" b="1">
                          <a:solidFill>
                            <a:srgbClr val="000000"/>
                          </a:solidFill>
                          <a:latin typeface="Calibri" panose="020F0502020204030204" charset="0"/>
                          <a:cs typeface="Calibri" panose="020F0502020204030204" charset="0"/>
                        </a:rPr>
                        <a:t>. </a:t>
                      </a:r>
                    </a:p>
                    <a:p>
                      <a:pPr marL="342900" indent="-342900">
                        <a:buAutoNum type="arabicPeriod"/>
                      </a:pPr>
                      <a:r>
                        <a:rPr lang="en-US" sz="1500" b="1" err="1">
                          <a:solidFill>
                            <a:srgbClr val="000000"/>
                          </a:solidFill>
                          <a:latin typeface="Calibri" panose="020F0502020204030204" charset="0"/>
                          <a:cs typeface="Calibri" panose="020F0502020204030204" charset="0"/>
                        </a:rPr>
                        <a:t>Khách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nhấn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một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tùy</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chọn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nút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có</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tên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là</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Xem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Mô</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Tả</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Từ</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Người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Bán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tương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tự</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từ</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trang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thông</a:t>
                      </a:r>
                      <a:r>
                        <a:rPr lang="en-US" sz="1500" b="1">
                          <a:solidFill>
                            <a:srgbClr val="000000"/>
                          </a:solidFill>
                          <a:latin typeface="Calibri" panose="020F0502020204030204" charset="0"/>
                          <a:cs typeface="Calibri" panose="020F0502020204030204" charset="0"/>
                        </a:rPr>
                        <a:t> tin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p>
                    <a:p>
                      <a:pPr marL="342900" indent="-342900">
                        <a:buAutoNum type="arabicPeriod"/>
                      </a:pPr>
                      <a:r>
                        <a:rPr lang="en-US" sz="1500" b="1" err="1">
                          <a:solidFill>
                            <a:srgbClr val="000000"/>
                          </a:solidFill>
                          <a:latin typeface="Calibri" panose="020F0502020204030204" charset="0"/>
                          <a:cs typeface="Calibri" panose="020F0502020204030204" charset="0"/>
                        </a:rPr>
                        <a:t>Hệ</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thống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hiển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thị</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mô</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tả</a:t>
                      </a:r>
                      <a:r>
                        <a:rPr lang="en-US" sz="1500" b="1">
                          <a:solidFill>
                            <a:srgbClr val="000000"/>
                          </a:solidFill>
                          <a:latin typeface="Calibri" panose="020F0502020204030204" charset="0"/>
                          <a:cs typeface="Calibri" panose="020F0502020204030204" charset="0"/>
                        </a:rPr>
                        <a:t> chi </a:t>
                      </a:r>
                      <a:r>
                        <a:rPr lang="en-US" sz="1500" b="1" err="1">
                          <a:solidFill>
                            <a:srgbClr val="000000"/>
                          </a:solidFill>
                          <a:latin typeface="Calibri" panose="020F0502020204030204" charset="0"/>
                          <a:cs typeface="Calibri" panose="020F0502020204030204" charset="0"/>
                        </a:rPr>
                        <a:t>tiết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từ</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người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bán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bao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gồm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thông</a:t>
                      </a:r>
                      <a:r>
                        <a:rPr lang="en-US" sz="1500" b="1">
                          <a:solidFill>
                            <a:srgbClr val="000000"/>
                          </a:solidFill>
                          <a:latin typeface="Calibri" panose="020F0502020204030204" charset="0"/>
                          <a:cs typeface="Calibri" panose="020F0502020204030204" charset="0"/>
                        </a:rPr>
                        <a:t> tin </a:t>
                      </a:r>
                      <a:r>
                        <a:rPr lang="en-US" sz="1500" b="1" err="1">
                          <a:solidFill>
                            <a:srgbClr val="000000"/>
                          </a:solidFill>
                          <a:latin typeface="Calibri" panose="020F0502020204030204" charset="0"/>
                          <a:cs typeface="Calibri" panose="020F0502020204030204" charset="0"/>
                        </a:rPr>
                        <a:t>về</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người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bán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thông</a:t>
                      </a:r>
                      <a:r>
                        <a:rPr lang="en-US" sz="1500" b="1">
                          <a:solidFill>
                            <a:srgbClr val="000000"/>
                          </a:solidFill>
                          <a:latin typeface="Calibri" panose="020F0502020204030204" charset="0"/>
                          <a:cs typeface="Calibri" panose="020F0502020204030204" charset="0"/>
                        </a:rPr>
                        <a:t> tin </a:t>
                      </a:r>
                      <a:r>
                        <a:rPr lang="en-US" sz="1500" b="1" err="1">
                          <a:solidFill>
                            <a:srgbClr val="000000"/>
                          </a:solidFill>
                          <a:latin typeface="Calibri" panose="020F0502020204030204" charset="0"/>
                          <a:cs typeface="Calibri" panose="020F0502020204030204" charset="0"/>
                        </a:rPr>
                        <a:t>liên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hệ</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nếu</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có</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mô</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tả</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từ</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người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bán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bất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kỳ</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thông</a:t>
                      </a:r>
                      <a:r>
                        <a:rPr lang="en-US" sz="1500" b="1">
                          <a:solidFill>
                            <a:srgbClr val="000000"/>
                          </a:solidFill>
                          <a:latin typeface="Calibri" panose="020F0502020204030204" charset="0"/>
                          <a:cs typeface="Calibri" panose="020F0502020204030204" charset="0"/>
                        </a:rPr>
                        <a:t> tin </a:t>
                      </a:r>
                      <a:r>
                        <a:rPr lang="en-US" sz="1500" b="1" err="1">
                          <a:solidFill>
                            <a:srgbClr val="000000"/>
                          </a:solidFill>
                          <a:latin typeface="Calibri" panose="020F0502020204030204" charset="0"/>
                          <a:cs typeface="Calibri" panose="020F0502020204030204" charset="0"/>
                        </a:rPr>
                        <a:t>khác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mà</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người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bán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đã</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cung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cấp</a:t>
                      </a:r>
                      <a:r>
                        <a:rPr lang="en-US" sz="1500" b="1">
                          <a:solidFill>
                            <a:srgbClr val="000000"/>
                          </a:solidFill>
                          <a:latin typeface="Calibri" panose="020F0502020204030204" charset="0"/>
                          <a:cs typeface="Calibri" panose="020F0502020204030204" charset="0"/>
                        </a:rPr>
                        <a:t>. </a:t>
                      </a:r>
                    </a:p>
                    <a:p>
                      <a:pPr marL="342900" indent="-342900">
                        <a:buAutoNum type="arabicPeriod"/>
                      </a:pPr>
                      <a:r>
                        <a:rPr lang="en-US" sz="1500" b="1" err="1">
                          <a:solidFill>
                            <a:srgbClr val="000000"/>
                          </a:solidFill>
                          <a:latin typeface="Calibri" panose="020F0502020204030204" charset="0"/>
                          <a:cs typeface="Calibri" panose="020F0502020204030204" charset="0"/>
                        </a:rPr>
                        <a:t>Khách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có</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thể</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đọc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mô</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tả</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thông</a:t>
                      </a:r>
                      <a:r>
                        <a:rPr lang="en-US" sz="1500" b="1">
                          <a:solidFill>
                            <a:srgbClr val="000000"/>
                          </a:solidFill>
                          <a:latin typeface="Calibri" panose="020F0502020204030204" charset="0"/>
                          <a:cs typeface="Calibri" panose="020F0502020204030204" charset="0"/>
                        </a:rPr>
                        <a:t> tin </a:t>
                      </a:r>
                      <a:r>
                        <a:rPr lang="en-US" sz="1500" b="1" err="1">
                          <a:solidFill>
                            <a:srgbClr val="000000"/>
                          </a:solidFill>
                          <a:latin typeface="Calibri" panose="020F0502020204030204" charset="0"/>
                          <a:cs typeface="Calibri" panose="020F0502020204030204" charset="0"/>
                        </a:rPr>
                        <a:t>từ</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người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bán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để</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hiểu</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thêm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về</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về</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người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bán</a:t>
                      </a:r>
                      <a:r>
                        <a:rPr lang="en-US" sz="1500" b="1">
                          <a:solidFill>
                            <a:srgbClr val="000000"/>
                          </a:solidFill>
                          <a:latin typeface="Calibri" panose="020F0502020204030204" charset="0"/>
                          <a:cs typeface="Calibri" panose="020F0502020204030204" charset="0"/>
                        </a:rPr>
                        <a:t>. </a:t>
                      </a:r>
                    </a:p>
                    <a:p>
                      <a:pPr marL="342900" indent="-342900">
                        <a:buAutoNum type="arabicPeriod"/>
                      </a:pPr>
                      <a:r>
                        <a:rPr lang="en-US" sz="1500" b="1" err="1">
                          <a:solidFill>
                            <a:srgbClr val="000000"/>
                          </a:solidFill>
                          <a:latin typeface="Calibri" panose="020F0502020204030204" charset="0"/>
                          <a:cs typeface="Calibri" panose="020F0502020204030204" charset="0"/>
                        </a:rPr>
                        <a:t>Sau</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xem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mô</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tả</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có</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thể</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tiếp</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tục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mua</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sắm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thêm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giỏ</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trò</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chuyện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cùng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người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bán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Kết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thúc</a:t>
                      </a:r>
                      <a:r>
                        <a:rPr lang="en-US" sz="1500" b="1">
                          <a:solidFill>
                            <a:srgbClr val="000000"/>
                          </a:solidFill>
                          <a:latin typeface="Calibri" panose="020F0502020204030204" charset="0"/>
                          <a:cs typeface="Calibri" panose="020F0502020204030204" charset="0"/>
                        </a:rPr>
                        <a:t> Use-Case.</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7"/>
                  </a:ext>
                </a:extLst>
              </a:tr>
              <a:tr h="417617">
                <a:tc>
                  <a:txBody>
                    <a:bodyPr/>
                    <a:lstStyle/>
                    <a:p>
                      <a:pPr indent="0" algn="ctr">
                        <a:buNone/>
                      </a:pPr>
                      <a:r>
                        <a:rPr lang="en-US" sz="1500" b="1">
                          <a:solidFill>
                            <a:srgbClr val="000000"/>
                          </a:solidFill>
                          <a:latin typeface="Calibri" panose="020F0502020204030204" charset="0"/>
                          <a:cs typeface="Calibri" panose="020F0502020204030204" charset="0"/>
                        </a:rPr>
                        <a:t>Luồng Sự Kiện Phụ</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1.Nếu </a:t>
                      </a:r>
                      <a:r>
                        <a:rPr lang="en-US" sz="1500" b="1" err="1">
                          <a:solidFill>
                            <a:srgbClr val="000000"/>
                          </a:solidFill>
                          <a:latin typeface="Calibri" panose="020F0502020204030204" charset="0"/>
                          <a:cs typeface="Calibri" panose="020F0502020204030204" charset="0"/>
                        </a:rPr>
                        <a:t>không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có</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mô</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tả</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từ</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người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bán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thông</a:t>
                      </a:r>
                      <a:r>
                        <a:rPr lang="en-US" sz="1500" b="1">
                          <a:solidFill>
                            <a:srgbClr val="000000"/>
                          </a:solidFill>
                          <a:latin typeface="Calibri" panose="020F0502020204030204" charset="0"/>
                          <a:cs typeface="Calibri" panose="020F0502020204030204" charset="0"/>
                        </a:rPr>
                        <a:t> tin </a:t>
                      </a:r>
                      <a:r>
                        <a:rPr lang="en-US" sz="1500" b="1" err="1">
                          <a:solidFill>
                            <a:srgbClr val="000000"/>
                          </a:solidFill>
                          <a:latin typeface="Calibri" panose="020F0502020204030204" charset="0"/>
                          <a:cs typeface="Calibri" panose="020F0502020204030204" charset="0"/>
                        </a:rPr>
                        <a:t>liên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hệ</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của</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người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bán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không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được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cung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cấp</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hệ</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thống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sẽ</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thông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báo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không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hiển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thị</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mô</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tả</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từ</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người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bán</a:t>
                      </a:r>
                      <a:r>
                        <a:rPr lang="en-US" sz="1500" b="1">
                          <a:solidFill>
                            <a:srgbClr val="000000"/>
                          </a:solidFill>
                          <a:latin typeface="Calibri" panose="020F0502020204030204" charset="0"/>
                          <a:cs typeface="Calibri" panose="020F0502020204030204" charset="0"/>
                        </a:rPr>
                        <a:t>.</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522717768"/>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20" name="图片 19"/>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21" name="矩形 20"/>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8"/>
              <p:cNvSpPr txBox="1">
                <a:spLocks noChangeArrowheads="1"/>
              </p:cNvSpPr>
              <p:nvPr/>
            </p:nvSpPr>
            <p:spPr bwMode="auto">
              <a:xfrm>
                <a:off x="3816673" y="344626"/>
                <a:ext cx="45586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en-US" altLang="zh-CN"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Khách hàng tiềm năng</a:t>
                </a:r>
              </a:p>
            </p:txBody>
          </p:sp>
        </p:grpSp>
        <p:cxnSp>
          <p:nvCxnSpPr>
            <p:cNvPr id="19" name="直接连接符 18"/>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aphicFrame>
        <p:nvGraphicFramePr>
          <p:cNvPr id="2" name="Table 1"/>
          <p:cNvGraphicFramePr/>
          <p:nvPr>
            <p:extLst>
              <p:ext uri="{D42A27DB-BD31-4B8C-83A1-F6EECF244321}">
                <p14:modId xmlns:p14="http://schemas.microsoft.com/office/powerpoint/2010/main" val="2446439396"/>
              </p:ext>
            </p:extLst>
          </p:nvPr>
        </p:nvGraphicFramePr>
        <p:xfrm>
          <a:off x="542920" y="1348732"/>
          <a:ext cx="11369040" cy="4909382"/>
        </p:xfrm>
        <a:graphic>
          <a:graphicData uri="http://schemas.openxmlformats.org/drawingml/2006/table">
            <a:tbl>
              <a:tblPr/>
              <a:tblGrid>
                <a:gridCol w="1988398">
                  <a:extLst>
                    <a:ext uri="{9D8B030D-6E8A-4147-A177-3AD203B41FA5}">
                      <a16:colId xmlns:a16="http://schemas.microsoft.com/office/drawing/2014/main" xmlns="" val="20000"/>
                    </a:ext>
                  </a:extLst>
                </a:gridCol>
                <a:gridCol w="9380642">
                  <a:extLst>
                    <a:ext uri="{9D8B030D-6E8A-4147-A177-3AD203B41FA5}">
                      <a16:colId xmlns:a16="http://schemas.microsoft.com/office/drawing/2014/main" xmlns="" val="20001"/>
                    </a:ext>
                  </a:extLst>
                </a:gridCol>
              </a:tblGrid>
              <a:tr h="161162">
                <a:tc>
                  <a:txBody>
                    <a:bodyPr/>
                    <a:lstStyle/>
                    <a:p>
                      <a:pPr indent="0" algn="ctr">
                        <a:buNone/>
                      </a:pPr>
                      <a:r>
                        <a:rPr lang="en-US" sz="1500" b="1" err="1">
                          <a:solidFill>
                            <a:srgbClr val="000000"/>
                          </a:solidFill>
                          <a:latin typeface="Calibri" panose="020F0502020204030204" charset="0"/>
                          <a:cs typeface="Calibri" panose="020F0502020204030204" charset="0"/>
                        </a:rPr>
                        <a:t>Use_Case</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500" b="1">
                          <a:solidFill>
                            <a:srgbClr val="000000"/>
                          </a:solidFill>
                          <a:latin typeface="Calibri" panose="020F0502020204030204" charset="0"/>
                          <a:cs typeface="Calibri" panose="020F0502020204030204" charset="0"/>
                        </a:rPr>
                        <a:t>Nội Dung</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41646">
                <a:tc>
                  <a:txBody>
                    <a:bodyPr/>
                    <a:lstStyle/>
                    <a:p>
                      <a:pPr indent="0" algn="ctr">
                        <a:buNone/>
                      </a:pPr>
                      <a:r>
                        <a:rPr lang="en-US" sz="1500" b="1">
                          <a:solidFill>
                            <a:srgbClr val="000000"/>
                          </a:solidFill>
                          <a:latin typeface="Calibri" panose="020F0502020204030204" charset="0"/>
                          <a:cs typeface="Calibri" panose="020F0502020204030204" charset="0"/>
                        </a:rPr>
                        <a:t>Tên Use_Case</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Xem Đánh Giá Từ Người Khác</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41646">
                <a:tc>
                  <a:txBody>
                    <a:bodyPr/>
                    <a:lstStyle/>
                    <a:p>
                      <a:pPr indent="0" algn="ctr">
                        <a:buNone/>
                      </a:pPr>
                      <a:r>
                        <a:rPr lang="en-US" sz="1500" b="1">
                          <a:solidFill>
                            <a:srgbClr val="000000"/>
                          </a:solidFill>
                          <a:latin typeface="Calibri" panose="020F0502020204030204" charset="0"/>
                          <a:cs typeface="Calibri" panose="020F0502020204030204" charset="0"/>
                        </a:rPr>
                        <a:t>Mô Tả</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Use case này cho phép Khách Hàng Tiềm Năng xem các đánh giá về sản phẩm từ những người mua khác.</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339890">
                <a:tc>
                  <a:txBody>
                    <a:bodyPr/>
                    <a:lstStyle/>
                    <a:p>
                      <a:pPr indent="0" algn="ctr">
                        <a:buNone/>
                      </a:pPr>
                      <a:r>
                        <a:rPr lang="en-US" sz="1500" b="1">
                          <a:solidFill>
                            <a:srgbClr val="000000"/>
                          </a:solidFill>
                          <a:latin typeface="Calibri" panose="020F0502020204030204" charset="0"/>
                          <a:cs typeface="Calibri" panose="020F0502020204030204" charset="0"/>
                        </a:rPr>
                        <a:t>Actor</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Khách hàng tiềm năng.</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341207">
                <a:tc>
                  <a:txBody>
                    <a:bodyPr/>
                    <a:lstStyle/>
                    <a:p>
                      <a:pPr indent="0" algn="ctr">
                        <a:buNone/>
                      </a:pPr>
                      <a:r>
                        <a:rPr lang="en-US" sz="1500" b="1">
                          <a:solidFill>
                            <a:srgbClr val="000000"/>
                          </a:solidFill>
                          <a:latin typeface="Calibri" panose="020F0502020204030204" charset="0"/>
                          <a:cs typeface="Calibri" panose="020F0502020204030204" charset="0"/>
                        </a:rPr>
                        <a:t>Điều Kiện Kích Hoạt</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err="1">
                          <a:solidFill>
                            <a:srgbClr val="000000"/>
                          </a:solidFill>
                          <a:latin typeface="Calibri" panose="020F0502020204030204" charset="0"/>
                          <a:cs typeface="Calibri" panose="020F0502020204030204" charset="0"/>
                        </a:rPr>
                        <a:t>Khi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nhấp</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chức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Xem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Đánh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Giá</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Từ</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Người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Khác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sau</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đã</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thực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hiện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xong</a:t>
                      </a:r>
                      <a:r>
                        <a:rPr lang="en-US" sz="1500" b="1">
                          <a:solidFill>
                            <a:srgbClr val="000000"/>
                          </a:solidFill>
                          <a:latin typeface="Calibri" panose="020F0502020204030204" charset="0"/>
                          <a:cs typeface="Calibri" panose="020F0502020204030204" charset="0"/>
                        </a:rPr>
                        <a:t> Use-</a:t>
                      </a:r>
                      <a:r>
                        <a:rPr lang="en-US" sz="1500" b="1" err="1">
                          <a:solidFill>
                            <a:srgbClr val="000000"/>
                          </a:solidFill>
                          <a:latin typeface="Calibri" panose="020F0502020204030204" charset="0"/>
                          <a:cs typeface="Calibri" panose="020F0502020204030204" charset="0"/>
                        </a:rPr>
                        <a:t>Case“Xem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340768">
                <a:tc>
                  <a:txBody>
                    <a:bodyPr/>
                    <a:lstStyle/>
                    <a:p>
                      <a:pPr indent="0" algn="ctr">
                        <a:buNone/>
                      </a:pPr>
                      <a:r>
                        <a:rPr lang="en-US" sz="1500" b="1">
                          <a:solidFill>
                            <a:srgbClr val="000000"/>
                          </a:solidFill>
                          <a:latin typeface="Calibri" panose="020F0502020204030204" charset="0"/>
                          <a:cs typeface="Calibri" panose="020F0502020204030204" charset="0"/>
                        </a:rPr>
                        <a:t>Tiền Điều Kiện</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Khách Hàng Tiềm Năng đã xem thông tin tổng quan về một sản phẩm cụ thể bằng cách thực hiện use case "Xem sản phẩm".</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r h="340768">
                <a:tc>
                  <a:txBody>
                    <a:bodyPr/>
                    <a:lstStyle/>
                    <a:p>
                      <a:pPr indent="0" algn="ctr">
                        <a:buNone/>
                      </a:pPr>
                      <a:r>
                        <a:rPr lang="en-US" sz="1500" b="1">
                          <a:solidFill>
                            <a:srgbClr val="000000"/>
                          </a:solidFill>
                          <a:latin typeface="Calibri" panose="020F0502020204030204" charset="0"/>
                          <a:cs typeface="Calibri" panose="020F0502020204030204" charset="0"/>
                        </a:rPr>
                        <a:t>Hậu Điều Kiện</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Khách Hàng Tiềm Năng đã xem các đánh giá về sản phẩm từ người khác và có thể tiếp tục mua sắm hoặc thực hiện các tác vụ khác.</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6"/>
                  </a:ext>
                </a:extLst>
              </a:tr>
              <a:tr h="1277441">
                <a:tc>
                  <a:txBody>
                    <a:bodyPr/>
                    <a:lstStyle/>
                    <a:p>
                      <a:pPr indent="0" algn="ctr">
                        <a:buNone/>
                      </a:pPr>
                      <a:r>
                        <a:rPr lang="en-US" sz="1500" b="1">
                          <a:solidFill>
                            <a:srgbClr val="000000"/>
                          </a:solidFill>
                          <a:latin typeface="Calibri" panose="020F0502020204030204" charset="0"/>
                          <a:cs typeface="Calibri" panose="020F0502020204030204" charset="0"/>
                        </a:rPr>
                        <a:t>Luồng Sự Kiện Chính</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err="1">
                          <a:solidFill>
                            <a:srgbClr val="000000"/>
                          </a:solidFill>
                          <a:latin typeface="Calibri" panose="020F0502020204030204" charset="0"/>
                          <a:cs typeface="Calibri" panose="020F0502020204030204" charset="0"/>
                        </a:rPr>
                        <a:t>Sau</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đã</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xem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thông</a:t>
                      </a:r>
                      <a:r>
                        <a:rPr lang="en-US" sz="1500" b="1">
                          <a:solidFill>
                            <a:srgbClr val="000000"/>
                          </a:solidFill>
                          <a:latin typeface="Calibri" panose="020F0502020204030204" charset="0"/>
                          <a:cs typeface="Calibri" panose="020F0502020204030204" charset="0"/>
                        </a:rPr>
                        <a:t> tin </a:t>
                      </a:r>
                      <a:r>
                        <a:rPr lang="en-US" sz="1500" b="1" err="1">
                          <a:solidFill>
                            <a:srgbClr val="000000"/>
                          </a:solidFill>
                          <a:latin typeface="Calibri" panose="020F0502020204030204" charset="0"/>
                          <a:cs typeface="Calibri" panose="020F0502020204030204" charset="0"/>
                        </a:rPr>
                        <a:t>tổng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quan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về</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bằng</a:t>
                      </a:r>
                      <a:r>
                        <a:rPr lang="en-US" sz="1500" b="1">
                          <a:solidFill>
                            <a:srgbClr val="000000"/>
                          </a:solidFill>
                          <a:latin typeface="Calibri" panose="020F0502020204030204" charset="0"/>
                          <a:cs typeface="Calibri" panose="020F0502020204030204" charset="0"/>
                        </a:rPr>
                        <a:t> use case "</a:t>
                      </a:r>
                      <a:r>
                        <a:rPr lang="en-US" sz="1500" b="1" err="1">
                          <a:solidFill>
                            <a:srgbClr val="000000"/>
                          </a:solidFill>
                          <a:latin typeface="Calibri" panose="020F0502020204030204" charset="0"/>
                          <a:cs typeface="Calibri" panose="020F0502020204030204" charset="0"/>
                        </a:rPr>
                        <a:t>Xem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muốn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xem</a:t>
                      </a:r>
                      <a:r>
                        <a:rPr lang="en-US" sz="1500" b="1">
                          <a:solidFill>
                            <a:srgbClr val="000000"/>
                          </a:solidFill>
                          <a:latin typeface="Calibri" panose="020F0502020204030204" charset="0"/>
                          <a:cs typeface="Calibri" panose="020F0502020204030204" charset="0"/>
                        </a:rPr>
                        <a:t> chi </a:t>
                      </a:r>
                      <a:r>
                        <a:rPr lang="en-US" sz="1500" b="1" err="1">
                          <a:solidFill>
                            <a:srgbClr val="000000"/>
                          </a:solidFill>
                          <a:latin typeface="Calibri" panose="020F0502020204030204" charset="0"/>
                          <a:cs typeface="Calibri" panose="020F0502020204030204" charset="0"/>
                        </a:rPr>
                        <a:t>tiết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hơn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về</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bằng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xem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đánh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giá</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từ</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người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khác</a:t>
                      </a:r>
                      <a:r>
                        <a:rPr lang="en-US" sz="1500" b="1">
                          <a:solidFill>
                            <a:srgbClr val="000000"/>
                          </a:solidFill>
                          <a:latin typeface="Calibri" panose="020F0502020204030204" charset="0"/>
                          <a:cs typeface="Calibri" panose="020F0502020204030204" charset="0"/>
                        </a:rPr>
                        <a:t>. </a:t>
                      </a:r>
                    </a:p>
                    <a:p>
                      <a:pPr indent="0">
                        <a:buNone/>
                      </a:pPr>
                      <a:r>
                        <a:rPr lang="en-US" sz="1500" b="1" err="1">
                          <a:solidFill>
                            <a:srgbClr val="000000"/>
                          </a:solidFill>
                          <a:latin typeface="Calibri" panose="020F0502020204030204" charset="0"/>
                          <a:cs typeface="Calibri" panose="020F0502020204030204" charset="0"/>
                        </a:rPr>
                        <a:t>Khách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nhấn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một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tùy</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chọn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nút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có</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tên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là</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Xem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Đánh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Giá</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Từ</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Người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Khác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tương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tự</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từ</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trang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thông</a:t>
                      </a:r>
                      <a:r>
                        <a:rPr lang="en-US" sz="1500" b="1">
                          <a:solidFill>
                            <a:srgbClr val="000000"/>
                          </a:solidFill>
                          <a:latin typeface="Calibri" panose="020F0502020204030204" charset="0"/>
                          <a:cs typeface="Calibri" panose="020F0502020204030204" charset="0"/>
                        </a:rPr>
                        <a:t> tin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p>
                    <a:p>
                      <a:pPr indent="0">
                        <a:buNone/>
                      </a:pPr>
                      <a:r>
                        <a:rPr lang="en-US" sz="1500" b="1" err="1">
                          <a:solidFill>
                            <a:srgbClr val="000000"/>
                          </a:solidFill>
                          <a:latin typeface="Calibri" panose="020F0502020204030204" charset="0"/>
                          <a:cs typeface="Calibri" panose="020F0502020204030204" charset="0"/>
                        </a:rPr>
                        <a:t>Hệ</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thống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hiển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thị</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các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đánh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giá</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về</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từ</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những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người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đã</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mua</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trước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đó</a:t>
                      </a:r>
                      <a:r>
                        <a:rPr lang="en-US" sz="1500" b="1">
                          <a:solidFill>
                            <a:srgbClr val="000000"/>
                          </a:solidFill>
                          <a:latin typeface="Calibri" panose="020F0502020204030204" charset="0"/>
                          <a:cs typeface="Calibri" panose="020F0502020204030204" charset="0"/>
                        </a:rPr>
                        <a:t>. </a:t>
                      </a:r>
                    </a:p>
                    <a:p>
                      <a:pPr indent="0">
                        <a:buNone/>
                      </a:pPr>
                      <a:r>
                        <a:rPr lang="en-US" sz="1500" b="1" err="1">
                          <a:solidFill>
                            <a:srgbClr val="000000"/>
                          </a:solidFill>
                          <a:latin typeface="Calibri" panose="020F0502020204030204" charset="0"/>
                          <a:cs typeface="Calibri" panose="020F0502020204030204" charset="0"/>
                        </a:rPr>
                        <a:t>Khách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có</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thể</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đọc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đánh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giá</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để</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hiểu</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thêm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về</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về</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người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bán</a:t>
                      </a:r>
                      <a:r>
                        <a:rPr lang="en-US" sz="1500" b="1">
                          <a:solidFill>
                            <a:srgbClr val="000000"/>
                          </a:solidFill>
                          <a:latin typeface="Calibri" panose="020F0502020204030204" charset="0"/>
                          <a:cs typeface="Calibri" panose="020F0502020204030204" charset="0"/>
                        </a:rPr>
                        <a:t>. </a:t>
                      </a:r>
                    </a:p>
                    <a:p>
                      <a:pPr indent="0">
                        <a:buNone/>
                      </a:pPr>
                      <a:r>
                        <a:rPr lang="en-US" sz="1500" b="1" err="1">
                          <a:solidFill>
                            <a:srgbClr val="000000"/>
                          </a:solidFill>
                          <a:latin typeface="Calibri" panose="020F0502020204030204" charset="0"/>
                          <a:cs typeface="Calibri" panose="020F0502020204030204" charset="0"/>
                        </a:rPr>
                        <a:t>Sau</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xem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đánh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giá</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có</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thể</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tiếp</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tục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mua</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sắm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thêm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giỏ</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trò</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chuyện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cùng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người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bán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Kết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thúc</a:t>
                      </a:r>
                      <a:r>
                        <a:rPr lang="en-US" sz="1500" b="1">
                          <a:solidFill>
                            <a:srgbClr val="000000"/>
                          </a:solidFill>
                          <a:latin typeface="Calibri" panose="020F0502020204030204" charset="0"/>
                          <a:cs typeface="Calibri" panose="020F0502020204030204" charset="0"/>
                        </a:rPr>
                        <a:t> Use-Case.</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7"/>
                  </a:ext>
                </a:extLst>
              </a:tr>
              <a:tr h="340768">
                <a:tc>
                  <a:txBody>
                    <a:bodyPr/>
                    <a:lstStyle/>
                    <a:p>
                      <a:pPr indent="0" algn="ctr">
                        <a:buNone/>
                      </a:pPr>
                      <a:r>
                        <a:rPr lang="en-US" sz="1500" b="1">
                          <a:solidFill>
                            <a:srgbClr val="000000"/>
                          </a:solidFill>
                          <a:latin typeface="Calibri" panose="020F0502020204030204" charset="0"/>
                          <a:cs typeface="Calibri" panose="020F0502020204030204" charset="0"/>
                        </a:rPr>
                        <a:t>Luồng Sự Kiện Phụ</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1.Nếu </a:t>
                      </a:r>
                      <a:r>
                        <a:rPr lang="en-US" sz="1500" b="1" err="1">
                          <a:solidFill>
                            <a:srgbClr val="000000"/>
                          </a:solidFill>
                          <a:latin typeface="Calibri" panose="020F0502020204030204" charset="0"/>
                          <a:cs typeface="Calibri" panose="020F0502020204030204" charset="0"/>
                        </a:rPr>
                        <a:t>không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có</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đánh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giá</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từ</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người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khác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hệ</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thống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sẽ</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thông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báo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không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hiển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thị</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đánh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giá</a:t>
                      </a:r>
                      <a:r>
                        <a:rPr lang="en-US" sz="1500" b="1">
                          <a:solidFill>
                            <a:srgbClr val="000000"/>
                          </a:solidFill>
                          <a:latin typeface="Calibri" panose="020F0502020204030204" charset="0"/>
                          <a:cs typeface="Calibri" panose="020F0502020204030204" charset="0"/>
                        </a:rPr>
                        <a:t>.</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2468478775"/>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0"/>
            <a:ext cx="12262658" cy="6858000"/>
            <a:chOff x="-1" y="0"/>
            <a:chExt cx="12262658" cy="6858000"/>
          </a:xfrm>
        </p:grpSpPr>
        <p:grpSp>
          <p:nvGrpSpPr>
            <p:cNvPr id="11" name="组合 10"/>
            <p:cNvGrpSpPr/>
            <p:nvPr/>
          </p:nvGrpSpPr>
          <p:grpSpPr>
            <a:xfrm>
              <a:off x="-1" y="0"/>
              <a:ext cx="12262658" cy="6858000"/>
              <a:chOff x="-1" y="0"/>
              <a:chExt cx="12262658" cy="6858000"/>
            </a:xfrm>
          </p:grpSpPr>
          <p:pic>
            <p:nvPicPr>
              <p:cNvPr id="20" name="图片 19"/>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70657" y="0"/>
                <a:ext cx="12192000" cy="6858000"/>
              </a:xfrm>
              <a:prstGeom prst="rect">
                <a:avLst/>
              </a:prstGeom>
            </p:spPr>
          </p:pic>
          <p:sp>
            <p:nvSpPr>
              <p:cNvPr id="21" name="矩形 20"/>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8"/>
              <p:cNvSpPr txBox="1">
                <a:spLocks noChangeArrowheads="1"/>
              </p:cNvSpPr>
              <p:nvPr/>
            </p:nvSpPr>
            <p:spPr bwMode="auto">
              <a:xfrm>
                <a:off x="3879018" y="344625"/>
                <a:ext cx="45752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en-US" altLang="zh-CN"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Khách hàng tiềm năng</a:t>
                </a:r>
              </a:p>
            </p:txBody>
          </p:sp>
        </p:grpSp>
        <p:cxnSp>
          <p:nvCxnSpPr>
            <p:cNvPr id="19" name="直接连接符 18"/>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aphicFrame>
        <p:nvGraphicFramePr>
          <p:cNvPr id="2" name="Table 1"/>
          <p:cNvGraphicFramePr/>
          <p:nvPr>
            <p:extLst>
              <p:ext uri="{D42A27DB-BD31-4B8C-83A1-F6EECF244321}">
                <p14:modId xmlns:p14="http://schemas.microsoft.com/office/powerpoint/2010/main" val="190986716"/>
              </p:ext>
            </p:extLst>
          </p:nvPr>
        </p:nvGraphicFramePr>
        <p:xfrm>
          <a:off x="399010" y="1269605"/>
          <a:ext cx="11535295" cy="5231263"/>
        </p:xfrm>
        <a:graphic>
          <a:graphicData uri="http://schemas.openxmlformats.org/drawingml/2006/table">
            <a:tbl>
              <a:tblPr/>
              <a:tblGrid>
                <a:gridCol w="2018181">
                  <a:extLst>
                    <a:ext uri="{9D8B030D-6E8A-4147-A177-3AD203B41FA5}">
                      <a16:colId xmlns:a16="http://schemas.microsoft.com/office/drawing/2014/main" xmlns="" val="20000"/>
                    </a:ext>
                  </a:extLst>
                </a:gridCol>
                <a:gridCol w="9517114">
                  <a:extLst>
                    <a:ext uri="{9D8B030D-6E8A-4147-A177-3AD203B41FA5}">
                      <a16:colId xmlns:a16="http://schemas.microsoft.com/office/drawing/2014/main" xmlns="" val="20001"/>
                    </a:ext>
                  </a:extLst>
                </a:gridCol>
              </a:tblGrid>
              <a:tr h="160905">
                <a:tc>
                  <a:txBody>
                    <a:bodyPr/>
                    <a:lstStyle/>
                    <a:p>
                      <a:pPr indent="0" algn="ctr">
                        <a:buNone/>
                      </a:pPr>
                      <a:r>
                        <a:rPr lang="en-US" sz="1500" b="1" err="1">
                          <a:solidFill>
                            <a:srgbClr val="000000"/>
                          </a:solidFill>
                          <a:latin typeface="Calibri" panose="020F0502020204030204" charset="0"/>
                          <a:cs typeface="Calibri" panose="020F0502020204030204" charset="0"/>
                        </a:rPr>
                        <a:t>Use_Case</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500" b="1">
                          <a:solidFill>
                            <a:srgbClr val="000000"/>
                          </a:solidFill>
                          <a:latin typeface="Calibri" panose="020F0502020204030204" charset="0"/>
                          <a:cs typeface="Calibri" panose="020F0502020204030204" charset="0"/>
                        </a:rPr>
                        <a:t>Nội Dung</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29408">
                <a:tc>
                  <a:txBody>
                    <a:bodyPr/>
                    <a:lstStyle/>
                    <a:p>
                      <a:pPr indent="0" algn="ctr">
                        <a:buNone/>
                      </a:pPr>
                      <a:r>
                        <a:rPr lang="en-US" sz="1500" b="1">
                          <a:solidFill>
                            <a:srgbClr val="000000"/>
                          </a:solidFill>
                          <a:latin typeface="Calibri" panose="020F0502020204030204" charset="0"/>
                          <a:cs typeface="Calibri" panose="020F0502020204030204" charset="0"/>
                        </a:rPr>
                        <a:t>Tên Use_Case</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Xem Thông Số Kỹ Thuật</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29855">
                <a:tc>
                  <a:txBody>
                    <a:bodyPr/>
                    <a:lstStyle/>
                    <a:p>
                      <a:pPr indent="0" algn="ctr">
                        <a:buNone/>
                      </a:pPr>
                      <a:r>
                        <a:rPr lang="en-US" sz="1500" b="1">
                          <a:solidFill>
                            <a:srgbClr val="000000"/>
                          </a:solidFill>
                          <a:latin typeface="Calibri" panose="020F0502020204030204" charset="0"/>
                          <a:cs typeface="Calibri" panose="020F0502020204030204" charset="0"/>
                        </a:rPr>
                        <a:t>Mô Tả</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Use case này cho phép Khách Hàng Tiềm Năng xem thông số kỹ thuật về sản phẩm từ người bán hoặc nhà sản xuất cung cấp.</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329855">
                <a:tc>
                  <a:txBody>
                    <a:bodyPr/>
                    <a:lstStyle/>
                    <a:p>
                      <a:pPr indent="0" algn="ctr">
                        <a:buNone/>
                      </a:pPr>
                      <a:r>
                        <a:rPr lang="en-US" sz="1500" b="1">
                          <a:solidFill>
                            <a:srgbClr val="000000"/>
                          </a:solidFill>
                          <a:latin typeface="Calibri" panose="020F0502020204030204" charset="0"/>
                          <a:cs typeface="Calibri" panose="020F0502020204030204" charset="0"/>
                        </a:rPr>
                        <a:t>Actor</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Khách hàng tiềm năng.</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329855">
                <a:tc>
                  <a:txBody>
                    <a:bodyPr/>
                    <a:lstStyle/>
                    <a:p>
                      <a:pPr indent="0" algn="ctr">
                        <a:buNone/>
                      </a:pPr>
                      <a:r>
                        <a:rPr lang="en-US" sz="1500" b="1">
                          <a:solidFill>
                            <a:srgbClr val="000000"/>
                          </a:solidFill>
                          <a:latin typeface="Calibri" panose="020F0502020204030204" charset="0"/>
                          <a:cs typeface="Calibri" panose="020F0502020204030204" charset="0"/>
                        </a:rPr>
                        <a:t>Điều Kiện Kích Hoạt</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err="1">
                          <a:solidFill>
                            <a:srgbClr val="000000"/>
                          </a:solidFill>
                          <a:latin typeface="Calibri" panose="020F0502020204030204" charset="0"/>
                          <a:cs typeface="Calibri" panose="020F0502020204030204" charset="0"/>
                        </a:rPr>
                        <a:t>Khi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nhấp</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chức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Xem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Thông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Số</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Kỹ</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Thuật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sau</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đã</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thực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hiện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xong</a:t>
                      </a:r>
                      <a:r>
                        <a:rPr lang="en-US" sz="1500" b="1">
                          <a:solidFill>
                            <a:srgbClr val="000000"/>
                          </a:solidFill>
                          <a:latin typeface="Calibri" panose="020F0502020204030204" charset="0"/>
                          <a:cs typeface="Calibri" panose="020F0502020204030204" charset="0"/>
                        </a:rPr>
                        <a:t> Use-</a:t>
                      </a:r>
                      <a:r>
                        <a:rPr lang="en-US" sz="1500" b="1" err="1">
                          <a:solidFill>
                            <a:srgbClr val="000000"/>
                          </a:solidFill>
                          <a:latin typeface="Calibri" panose="020F0502020204030204" charset="0"/>
                          <a:cs typeface="Calibri" panose="020F0502020204030204" charset="0"/>
                        </a:rPr>
                        <a:t>Case“Xem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329408">
                <a:tc>
                  <a:txBody>
                    <a:bodyPr/>
                    <a:lstStyle/>
                    <a:p>
                      <a:pPr indent="0" algn="ctr">
                        <a:buNone/>
                      </a:pPr>
                      <a:r>
                        <a:rPr lang="en-US" sz="1500" b="1" err="1">
                          <a:solidFill>
                            <a:srgbClr val="000000"/>
                          </a:solidFill>
                          <a:latin typeface="Calibri" panose="020F0502020204030204" charset="0"/>
                          <a:cs typeface="Calibri" panose="020F0502020204030204" charset="0"/>
                        </a:rPr>
                        <a:t>Tiền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Điều</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Kiện</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Khách Hàng Tiềm Năng đã xem thông tin tổng quan về một sản phẩm cụ thể bằng cách thực hiện use case "Xem sản phẩm".</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r h="329855">
                <a:tc>
                  <a:txBody>
                    <a:bodyPr/>
                    <a:lstStyle/>
                    <a:p>
                      <a:pPr indent="0" algn="ctr">
                        <a:buNone/>
                      </a:pPr>
                      <a:r>
                        <a:rPr lang="en-US" sz="1500" b="1">
                          <a:solidFill>
                            <a:srgbClr val="000000"/>
                          </a:solidFill>
                          <a:latin typeface="Calibri" panose="020F0502020204030204" charset="0"/>
                          <a:cs typeface="Calibri" panose="020F0502020204030204" charset="0"/>
                        </a:rPr>
                        <a:t>Hậu Điều Kiện</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Khách Hàng Tiềm Năng đã xem các thông số kỹ thuật chi tiết của sản phẩm từ người bán hoặc nhà sản xuất và có thể tiếp tục mua sắm hoặc thực hiện các tác vụ khác.</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6"/>
                  </a:ext>
                </a:extLst>
              </a:tr>
              <a:tr h="1448145">
                <a:tc>
                  <a:txBody>
                    <a:bodyPr/>
                    <a:lstStyle/>
                    <a:p>
                      <a:pPr indent="0" algn="ctr">
                        <a:buNone/>
                      </a:pPr>
                      <a:r>
                        <a:rPr lang="en-US" sz="1500" b="1">
                          <a:solidFill>
                            <a:srgbClr val="000000"/>
                          </a:solidFill>
                          <a:latin typeface="Calibri" panose="020F0502020204030204" charset="0"/>
                          <a:cs typeface="Calibri" panose="020F0502020204030204" charset="0"/>
                        </a:rPr>
                        <a:t>Luồng Sự Kiện Chính</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1.Sau </a:t>
                      </a:r>
                      <a:r>
                        <a:rPr lang="en-US" sz="1500" b="1" err="1">
                          <a:solidFill>
                            <a:srgbClr val="000000"/>
                          </a:solidFill>
                          <a:latin typeface="Calibri" panose="020F0502020204030204" charset="0"/>
                          <a:cs typeface="Calibri" panose="020F0502020204030204" charset="0"/>
                        </a:rPr>
                        <a:t>khi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đã</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xem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thông</a:t>
                      </a:r>
                      <a:r>
                        <a:rPr lang="en-US" sz="1500" b="1">
                          <a:solidFill>
                            <a:srgbClr val="000000"/>
                          </a:solidFill>
                          <a:latin typeface="Calibri" panose="020F0502020204030204" charset="0"/>
                          <a:cs typeface="Calibri" panose="020F0502020204030204" charset="0"/>
                        </a:rPr>
                        <a:t> tin </a:t>
                      </a:r>
                      <a:r>
                        <a:rPr lang="en-US" sz="1500" b="1" err="1">
                          <a:solidFill>
                            <a:srgbClr val="000000"/>
                          </a:solidFill>
                          <a:latin typeface="Calibri" panose="020F0502020204030204" charset="0"/>
                          <a:cs typeface="Calibri" panose="020F0502020204030204" charset="0"/>
                        </a:rPr>
                        <a:t>tổng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quan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về</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bằng</a:t>
                      </a:r>
                      <a:r>
                        <a:rPr lang="en-US" sz="1500" b="1">
                          <a:solidFill>
                            <a:srgbClr val="000000"/>
                          </a:solidFill>
                          <a:latin typeface="Calibri" panose="020F0502020204030204" charset="0"/>
                          <a:cs typeface="Calibri" panose="020F0502020204030204" charset="0"/>
                        </a:rPr>
                        <a:t> use case "</a:t>
                      </a:r>
                      <a:r>
                        <a:rPr lang="en-US" sz="1500" b="1" err="1">
                          <a:solidFill>
                            <a:srgbClr val="000000"/>
                          </a:solidFill>
                          <a:latin typeface="Calibri" panose="020F0502020204030204" charset="0"/>
                          <a:cs typeface="Calibri" panose="020F0502020204030204" charset="0"/>
                        </a:rPr>
                        <a:t>Xem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muốn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xem</a:t>
                      </a:r>
                      <a:r>
                        <a:rPr lang="en-US" sz="1500" b="1">
                          <a:solidFill>
                            <a:srgbClr val="000000"/>
                          </a:solidFill>
                          <a:latin typeface="Calibri" panose="020F0502020204030204" charset="0"/>
                          <a:cs typeface="Calibri" panose="020F0502020204030204" charset="0"/>
                        </a:rPr>
                        <a:t> chi </a:t>
                      </a:r>
                      <a:r>
                        <a:rPr lang="en-US" sz="1500" b="1" err="1">
                          <a:solidFill>
                            <a:srgbClr val="000000"/>
                          </a:solidFill>
                          <a:latin typeface="Calibri" panose="020F0502020204030204" charset="0"/>
                          <a:cs typeface="Calibri" panose="020F0502020204030204" charset="0"/>
                        </a:rPr>
                        <a:t>tiết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hơn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về</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bằng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cáchxem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các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thông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số</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kỹ</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thuật</a:t>
                      </a:r>
                      <a:r>
                        <a:rPr lang="en-US" sz="1500" b="1">
                          <a:solidFill>
                            <a:srgbClr val="000000"/>
                          </a:solidFill>
                          <a:latin typeface="Calibri" panose="020F0502020204030204" charset="0"/>
                          <a:cs typeface="Calibri" panose="020F0502020204030204" charset="0"/>
                        </a:rPr>
                        <a:t> chi </a:t>
                      </a:r>
                      <a:r>
                        <a:rPr lang="en-US" sz="1500" b="1" err="1">
                          <a:solidFill>
                            <a:srgbClr val="000000"/>
                          </a:solidFill>
                          <a:latin typeface="Calibri" panose="020F0502020204030204" charset="0"/>
                          <a:cs typeface="Calibri" panose="020F0502020204030204" charset="0"/>
                        </a:rPr>
                        <a:t>tiết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của</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từ</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người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bán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nhà</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xuất</a:t>
                      </a:r>
                      <a:r>
                        <a:rPr lang="en-US" sz="1500" b="1">
                          <a:solidFill>
                            <a:srgbClr val="000000"/>
                          </a:solidFill>
                          <a:latin typeface="Calibri" panose="020F0502020204030204" charset="0"/>
                          <a:cs typeface="Calibri" panose="020F0502020204030204" charset="0"/>
                        </a:rPr>
                        <a:t> </a:t>
                      </a:r>
                    </a:p>
                    <a:p>
                      <a:pPr indent="0">
                        <a:buNone/>
                      </a:pPr>
                      <a:r>
                        <a:rPr lang="en-US" sz="1500" b="1">
                          <a:solidFill>
                            <a:srgbClr val="000000"/>
                          </a:solidFill>
                          <a:latin typeface="Calibri" panose="020F0502020204030204" charset="0"/>
                          <a:cs typeface="Calibri" panose="020F0502020204030204" charset="0"/>
                        </a:rPr>
                        <a:t>2.Khách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nhấn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một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tùy</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chọn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nút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có</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tên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là</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Xem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Thông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Số</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Kỹ</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Thuật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tương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tự</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từ</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trang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thông</a:t>
                      </a:r>
                      <a:r>
                        <a:rPr lang="en-US" sz="1500" b="1">
                          <a:solidFill>
                            <a:srgbClr val="000000"/>
                          </a:solidFill>
                          <a:latin typeface="Calibri" panose="020F0502020204030204" charset="0"/>
                          <a:cs typeface="Calibri" panose="020F0502020204030204" charset="0"/>
                        </a:rPr>
                        <a:t> tin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p>
                    <a:p>
                      <a:pPr indent="0">
                        <a:buNone/>
                      </a:pPr>
                      <a:r>
                        <a:rPr lang="en-US" sz="1500" b="1">
                          <a:solidFill>
                            <a:srgbClr val="000000"/>
                          </a:solidFill>
                          <a:latin typeface="Calibri" panose="020F0502020204030204" charset="0"/>
                          <a:cs typeface="Calibri" panose="020F0502020204030204" charset="0"/>
                        </a:rPr>
                        <a:t>3.Hệ </a:t>
                      </a:r>
                      <a:r>
                        <a:rPr lang="en-US" sz="1500" b="1" err="1">
                          <a:solidFill>
                            <a:srgbClr val="000000"/>
                          </a:solidFill>
                          <a:latin typeface="Calibri" panose="020F0502020204030204" charset="0"/>
                          <a:cs typeface="Calibri" panose="020F0502020204030204" charset="0"/>
                        </a:rPr>
                        <a:t>thống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hiển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thị</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thông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số</a:t>
                      </a:r>
                      <a:r>
                        <a:rPr lang="en-US" sz="1500" b="1">
                          <a:solidFill>
                            <a:srgbClr val="000000"/>
                          </a:solidFill>
                          <a:latin typeface="Calibri" panose="020F0502020204030204" charset="0"/>
                          <a:cs typeface="Calibri" panose="020F0502020204030204" charset="0"/>
                        </a:rPr>
                        <a:t> chi </a:t>
                      </a:r>
                      <a:r>
                        <a:rPr lang="en-US" sz="1500" b="1" err="1">
                          <a:solidFill>
                            <a:srgbClr val="000000"/>
                          </a:solidFill>
                          <a:latin typeface="Calibri" panose="020F0502020204030204" charset="0"/>
                          <a:cs typeface="Calibri" panose="020F0502020204030204" charset="0"/>
                        </a:rPr>
                        <a:t>tiết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từ</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người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bán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nhà</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xuất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bao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gồm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thông</a:t>
                      </a:r>
                      <a:r>
                        <a:rPr lang="en-US" sz="1500" b="1">
                          <a:solidFill>
                            <a:srgbClr val="000000"/>
                          </a:solidFill>
                          <a:latin typeface="Calibri" panose="020F0502020204030204" charset="0"/>
                          <a:cs typeface="Calibri" panose="020F0502020204030204" charset="0"/>
                        </a:rPr>
                        <a:t> tin </a:t>
                      </a:r>
                      <a:r>
                        <a:rPr lang="en-US" sz="1500" b="1" err="1">
                          <a:solidFill>
                            <a:srgbClr val="000000"/>
                          </a:solidFill>
                          <a:latin typeface="Calibri" panose="020F0502020204030204" charset="0"/>
                          <a:cs typeface="Calibri" panose="020F0502020204030204" charset="0"/>
                        </a:rPr>
                        <a:t>về</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màu</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sắc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cân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nặng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chiều</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cao</a:t>
                      </a:r>
                      <a:r>
                        <a:rPr lang="en-US" sz="1500" b="1">
                          <a:solidFill>
                            <a:srgbClr val="000000"/>
                          </a:solidFill>
                          <a:latin typeface="Calibri" panose="020F0502020204030204" charset="0"/>
                          <a:cs typeface="Calibri" panose="020F0502020204030204" charset="0"/>
                        </a:rPr>
                        <a:t>, …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các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loại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thông</a:t>
                      </a:r>
                      <a:r>
                        <a:rPr lang="en-US" sz="1500" b="1">
                          <a:solidFill>
                            <a:srgbClr val="000000"/>
                          </a:solidFill>
                          <a:latin typeface="Calibri" panose="020F0502020204030204" charset="0"/>
                          <a:cs typeface="Calibri" panose="020F0502020204030204" charset="0"/>
                        </a:rPr>
                        <a:t> tin </a:t>
                      </a:r>
                      <a:r>
                        <a:rPr lang="en-US" sz="1500" b="1" err="1">
                          <a:solidFill>
                            <a:srgbClr val="000000"/>
                          </a:solidFill>
                          <a:latin typeface="Calibri" panose="020F0502020204030204" charset="0"/>
                          <a:cs typeface="Calibri" panose="020F0502020204030204" charset="0"/>
                        </a:rPr>
                        <a:t>khác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nếu</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có</a:t>
                      </a:r>
                      <a:r>
                        <a:rPr lang="en-US" sz="1500" b="1">
                          <a:solidFill>
                            <a:srgbClr val="000000"/>
                          </a:solidFill>
                          <a:latin typeface="Calibri" panose="020F0502020204030204" charset="0"/>
                          <a:cs typeface="Calibri" panose="020F0502020204030204" charset="0"/>
                        </a:rPr>
                        <a:t>. </a:t>
                      </a:r>
                    </a:p>
                    <a:p>
                      <a:pPr indent="0">
                        <a:buNone/>
                      </a:pPr>
                      <a:r>
                        <a:rPr lang="en-US" sz="1500" b="1">
                          <a:solidFill>
                            <a:srgbClr val="000000"/>
                          </a:solidFill>
                          <a:latin typeface="Calibri" panose="020F0502020204030204" charset="0"/>
                          <a:cs typeface="Calibri" panose="020F0502020204030204" charset="0"/>
                        </a:rPr>
                        <a:t>4.Khách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có</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thể</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đọc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thông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số</a:t>
                      </a:r>
                      <a:r>
                        <a:rPr lang="en-US" sz="1500" b="1">
                          <a:solidFill>
                            <a:srgbClr val="000000"/>
                          </a:solidFill>
                          <a:latin typeface="Calibri" panose="020F0502020204030204" charset="0"/>
                          <a:cs typeface="Calibri" panose="020F0502020204030204" charset="0"/>
                        </a:rPr>
                        <a:t> chi </a:t>
                      </a:r>
                      <a:r>
                        <a:rPr lang="en-US" sz="1500" b="1" err="1">
                          <a:solidFill>
                            <a:srgbClr val="000000"/>
                          </a:solidFill>
                          <a:latin typeface="Calibri" panose="020F0502020204030204" charset="0"/>
                          <a:cs typeface="Calibri" panose="020F0502020204030204" charset="0"/>
                        </a:rPr>
                        <a:t>tiết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từ</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người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bán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nhà</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xuất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để</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hiểu</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thêm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về</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p>
                    <a:p>
                      <a:pPr indent="0">
                        <a:buNone/>
                      </a:pPr>
                      <a:r>
                        <a:rPr lang="en-US" sz="1500" b="1">
                          <a:solidFill>
                            <a:srgbClr val="000000"/>
                          </a:solidFill>
                          <a:latin typeface="Calibri" panose="020F0502020204030204" charset="0"/>
                          <a:cs typeface="Calibri" panose="020F0502020204030204" charset="0"/>
                        </a:rPr>
                        <a:t>5.Sau </a:t>
                      </a:r>
                      <a:r>
                        <a:rPr lang="en-US" sz="1500" b="1" err="1">
                          <a:solidFill>
                            <a:srgbClr val="000000"/>
                          </a:solidFill>
                          <a:latin typeface="Calibri" panose="020F0502020204030204" charset="0"/>
                          <a:cs typeface="Calibri" panose="020F0502020204030204" charset="0"/>
                        </a:rPr>
                        <a:t>khi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xem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thông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số</a:t>
                      </a:r>
                      <a:r>
                        <a:rPr lang="en-US" sz="1500" b="1">
                          <a:solidFill>
                            <a:srgbClr val="000000"/>
                          </a:solidFill>
                          <a:latin typeface="Calibri" panose="020F0502020204030204" charset="0"/>
                          <a:cs typeface="Calibri" panose="020F0502020204030204" charset="0"/>
                        </a:rPr>
                        <a:t> chi </a:t>
                      </a:r>
                      <a:r>
                        <a:rPr lang="en-US" sz="1500" b="1" err="1">
                          <a:solidFill>
                            <a:srgbClr val="000000"/>
                          </a:solidFill>
                          <a:latin typeface="Calibri" panose="020F0502020204030204" charset="0"/>
                          <a:cs typeface="Calibri" panose="020F0502020204030204" charset="0"/>
                        </a:rPr>
                        <a:t>tiết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có</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thể</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tiếp</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tục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mua</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sắm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thêm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giỏ</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trò</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chuyện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cùng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người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bán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Kết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thúc</a:t>
                      </a:r>
                      <a:r>
                        <a:rPr lang="en-US" sz="1500" b="1">
                          <a:solidFill>
                            <a:srgbClr val="000000"/>
                          </a:solidFill>
                          <a:latin typeface="Calibri" panose="020F0502020204030204" charset="0"/>
                          <a:cs typeface="Calibri" panose="020F0502020204030204" charset="0"/>
                        </a:rPr>
                        <a:t> Use-Case.</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7"/>
                  </a:ext>
                </a:extLst>
              </a:tr>
              <a:tr h="329855">
                <a:tc>
                  <a:txBody>
                    <a:bodyPr/>
                    <a:lstStyle/>
                    <a:p>
                      <a:pPr indent="0" algn="ctr">
                        <a:buNone/>
                      </a:pPr>
                      <a:r>
                        <a:rPr lang="en-US" sz="1500" b="1">
                          <a:solidFill>
                            <a:srgbClr val="000000"/>
                          </a:solidFill>
                          <a:latin typeface="Calibri" panose="020F0502020204030204" charset="0"/>
                          <a:cs typeface="Calibri" panose="020F0502020204030204" charset="0"/>
                        </a:rPr>
                        <a:t>Luồng Sự Kiện Phụ</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1.Nếu </a:t>
                      </a:r>
                      <a:r>
                        <a:rPr lang="en-US" sz="1500" b="1" err="1">
                          <a:solidFill>
                            <a:srgbClr val="000000"/>
                          </a:solidFill>
                          <a:latin typeface="Calibri" panose="020F0502020204030204" charset="0"/>
                          <a:cs typeface="Calibri" panose="020F0502020204030204" charset="0"/>
                        </a:rPr>
                        <a:t>không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có</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thông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số</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kỹ</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thuật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từ</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người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bán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nhà</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xuất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hệ</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thống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sẽ</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thông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báo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hiển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thị</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thông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số</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kỹ</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thuật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cảu</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1161226786"/>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20" name="图片 19"/>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21" name="矩形 20"/>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8"/>
              <p:cNvSpPr txBox="1">
                <a:spLocks noChangeArrowheads="1"/>
              </p:cNvSpPr>
              <p:nvPr/>
            </p:nvSpPr>
            <p:spPr bwMode="auto">
              <a:xfrm>
                <a:off x="3968894" y="344626"/>
                <a:ext cx="451708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en-US" altLang="zh-CN"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Khách hàng tiềm năng</a:t>
                </a:r>
              </a:p>
            </p:txBody>
          </p:sp>
        </p:grpSp>
        <p:cxnSp>
          <p:nvCxnSpPr>
            <p:cNvPr id="19" name="直接连接符 18"/>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aphicFrame>
        <p:nvGraphicFramePr>
          <p:cNvPr id="2" name="Table 1"/>
          <p:cNvGraphicFramePr/>
          <p:nvPr>
            <p:extLst>
              <p:ext uri="{D42A27DB-BD31-4B8C-83A1-F6EECF244321}">
                <p14:modId xmlns:p14="http://schemas.microsoft.com/office/powerpoint/2010/main" val="1306076231"/>
              </p:ext>
            </p:extLst>
          </p:nvPr>
        </p:nvGraphicFramePr>
        <p:xfrm>
          <a:off x="663454" y="1186476"/>
          <a:ext cx="11127971" cy="5372652"/>
        </p:xfrm>
        <a:graphic>
          <a:graphicData uri="http://schemas.openxmlformats.org/drawingml/2006/table">
            <a:tbl>
              <a:tblPr/>
              <a:tblGrid>
                <a:gridCol w="1946917">
                  <a:extLst>
                    <a:ext uri="{9D8B030D-6E8A-4147-A177-3AD203B41FA5}">
                      <a16:colId xmlns:a16="http://schemas.microsoft.com/office/drawing/2014/main" xmlns="" val="20000"/>
                    </a:ext>
                  </a:extLst>
                </a:gridCol>
                <a:gridCol w="9181054">
                  <a:extLst>
                    <a:ext uri="{9D8B030D-6E8A-4147-A177-3AD203B41FA5}">
                      <a16:colId xmlns:a16="http://schemas.microsoft.com/office/drawing/2014/main" xmlns="" val="20001"/>
                    </a:ext>
                  </a:extLst>
                </a:gridCol>
              </a:tblGrid>
              <a:tr h="209894">
                <a:tc>
                  <a:txBody>
                    <a:bodyPr/>
                    <a:lstStyle/>
                    <a:p>
                      <a:pPr indent="0" algn="ctr">
                        <a:buNone/>
                      </a:pPr>
                      <a:r>
                        <a:rPr lang="en-US" sz="1500" b="1" err="1">
                          <a:solidFill>
                            <a:srgbClr val="000000"/>
                          </a:solidFill>
                          <a:latin typeface="Calibri" panose="020F0502020204030204" charset="0"/>
                          <a:cs typeface="Calibri" panose="020F0502020204030204" charset="0"/>
                        </a:rPr>
                        <a:t>Use_Case</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500" b="1">
                          <a:solidFill>
                            <a:srgbClr val="000000"/>
                          </a:solidFill>
                          <a:latin typeface="Calibri" panose="020F0502020204030204" charset="0"/>
                          <a:cs typeface="Calibri" panose="020F0502020204030204" charset="0"/>
                        </a:rPr>
                        <a:t>Nội Dung</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285579">
                <a:tc>
                  <a:txBody>
                    <a:bodyPr/>
                    <a:lstStyle/>
                    <a:p>
                      <a:pPr indent="0" algn="ctr">
                        <a:buNone/>
                      </a:pPr>
                      <a:r>
                        <a:rPr lang="en-US" sz="1500" b="1">
                          <a:solidFill>
                            <a:srgbClr val="000000"/>
                          </a:solidFill>
                          <a:latin typeface="Calibri" panose="020F0502020204030204" charset="0"/>
                          <a:cs typeface="Calibri" panose="020F0502020204030204" charset="0"/>
                        </a:rPr>
                        <a:t>Tên Use_Case</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Trò Chuyện Với Người Bán</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21779">
                <a:tc>
                  <a:txBody>
                    <a:bodyPr/>
                    <a:lstStyle/>
                    <a:p>
                      <a:pPr indent="0" algn="ctr">
                        <a:buNone/>
                      </a:pPr>
                      <a:r>
                        <a:rPr lang="en-US" sz="1500" b="1" err="1">
                          <a:solidFill>
                            <a:srgbClr val="000000"/>
                          </a:solidFill>
                          <a:latin typeface="Calibri" panose="020F0502020204030204" charset="0"/>
                          <a:cs typeface="Calibri" panose="020F0502020204030204" charset="0"/>
                        </a:rPr>
                        <a:t>Mô</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Tả</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Use case này cho phép khách hàng tiềm năng trò chuyện và gửi tin nhắn trực tiếp cho người bán sản phẩm để đặt câu hỏi, yêu cầu thông tin hoặc gửi phản hồi.</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286473">
                <a:tc>
                  <a:txBody>
                    <a:bodyPr/>
                    <a:lstStyle/>
                    <a:p>
                      <a:pPr indent="0" algn="ctr">
                        <a:buNone/>
                      </a:pPr>
                      <a:r>
                        <a:rPr lang="en-US" sz="1500" b="1">
                          <a:solidFill>
                            <a:srgbClr val="000000"/>
                          </a:solidFill>
                          <a:latin typeface="Calibri" panose="020F0502020204030204" charset="0"/>
                          <a:cs typeface="Calibri" panose="020F0502020204030204" charset="0"/>
                        </a:rPr>
                        <a:t>Actor</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Khách hàng tiềm năng.</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321779">
                <a:tc>
                  <a:txBody>
                    <a:bodyPr/>
                    <a:lstStyle/>
                    <a:p>
                      <a:pPr indent="0" algn="ctr">
                        <a:buNone/>
                      </a:pPr>
                      <a:r>
                        <a:rPr lang="en-US" sz="1500" b="1">
                          <a:solidFill>
                            <a:srgbClr val="000000"/>
                          </a:solidFill>
                          <a:latin typeface="Calibri" panose="020F0502020204030204" charset="0"/>
                          <a:cs typeface="Calibri" panose="020F0502020204030204" charset="0"/>
                        </a:rPr>
                        <a:t>Điều Kiện Kích Hoạt</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err="1">
                          <a:solidFill>
                            <a:srgbClr val="000000"/>
                          </a:solidFill>
                          <a:latin typeface="Calibri" panose="020F0502020204030204" charset="0"/>
                          <a:cs typeface="Calibri" panose="020F0502020204030204" charset="0"/>
                        </a:rPr>
                        <a:t>Khi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nhấp</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chức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trò</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chuyện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với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người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bán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sau</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đã</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thực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hiện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xong</a:t>
                      </a:r>
                      <a:r>
                        <a:rPr lang="en-US" sz="1500" b="1">
                          <a:solidFill>
                            <a:srgbClr val="000000"/>
                          </a:solidFill>
                          <a:latin typeface="Calibri" panose="020F0502020204030204" charset="0"/>
                          <a:cs typeface="Calibri" panose="020F0502020204030204" charset="0"/>
                        </a:rPr>
                        <a:t> Use-</a:t>
                      </a:r>
                      <a:r>
                        <a:rPr lang="en-US" sz="1500" b="1" err="1">
                          <a:solidFill>
                            <a:srgbClr val="000000"/>
                          </a:solidFill>
                          <a:latin typeface="Calibri" panose="020F0502020204030204" charset="0"/>
                          <a:cs typeface="Calibri" panose="020F0502020204030204" charset="0"/>
                        </a:rPr>
                        <a:t>Case“Xem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các</a:t>
                      </a:r>
                      <a:r>
                        <a:rPr lang="en-US" sz="1500" b="1">
                          <a:solidFill>
                            <a:srgbClr val="000000"/>
                          </a:solidFill>
                          <a:latin typeface="Calibri" panose="020F0502020204030204" charset="0"/>
                          <a:cs typeface="Calibri" panose="020F0502020204030204" charset="0"/>
                        </a:rPr>
                        <a:t> use </a:t>
                      </a:r>
                      <a:r>
                        <a:rPr lang="en-US" sz="1500" b="1" err="1">
                          <a:solidFill>
                            <a:srgbClr val="000000"/>
                          </a:solidFill>
                          <a:latin typeface="Calibri" panose="020F0502020204030204" charset="0"/>
                          <a:cs typeface="Calibri" panose="020F0502020204030204" charset="0"/>
                        </a:rPr>
                        <a:t>khác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như</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Xem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Ảnh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Xem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Mô</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Tả</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Từ</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Người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Bán</a:t>
                      </a:r>
                      <a:r>
                        <a:rPr lang="en-US" sz="1500" b="1">
                          <a:solidFill>
                            <a:srgbClr val="000000"/>
                          </a:solidFill>
                          <a:latin typeface="Calibri" panose="020F0502020204030204" charset="0"/>
                          <a:cs typeface="Calibri" panose="020F0502020204030204" charset="0"/>
                        </a:rPr>
                        <a:t>”,...</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321779">
                <a:tc>
                  <a:txBody>
                    <a:bodyPr/>
                    <a:lstStyle/>
                    <a:p>
                      <a:pPr indent="0" algn="ctr">
                        <a:buNone/>
                      </a:pPr>
                      <a:r>
                        <a:rPr lang="en-US" sz="1500" b="1">
                          <a:solidFill>
                            <a:srgbClr val="000000"/>
                          </a:solidFill>
                          <a:latin typeface="Calibri" panose="020F0502020204030204" charset="0"/>
                          <a:cs typeface="Calibri" panose="020F0502020204030204" charset="0"/>
                        </a:rPr>
                        <a:t>Tiền Điều Kiện</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Khách hàng tiềm năng đã xem thông tin chi tiết về sản phẩm bằng use case "Xem sản phẩm" và đã quyết định trò chuyện với người bán.</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r h="286920">
                <a:tc>
                  <a:txBody>
                    <a:bodyPr/>
                    <a:lstStyle/>
                    <a:p>
                      <a:pPr indent="0" algn="ctr">
                        <a:buNone/>
                      </a:pPr>
                      <a:r>
                        <a:rPr lang="en-US" sz="1500" b="1">
                          <a:solidFill>
                            <a:srgbClr val="000000"/>
                          </a:solidFill>
                          <a:latin typeface="Calibri" panose="020F0502020204030204" charset="0"/>
                          <a:cs typeface="Calibri" panose="020F0502020204030204" charset="0"/>
                        </a:rPr>
                        <a:t>Hậu Điều Kiện</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Cuộc trò chuyện với người bán đã kết thúc và khách hàng tiềm năng có thể tiếp tục mua sắm hoặc thực hiện các tác vụ khác.</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6"/>
                  </a:ext>
                </a:extLst>
              </a:tr>
              <a:tr h="1608895">
                <a:tc>
                  <a:txBody>
                    <a:bodyPr/>
                    <a:lstStyle/>
                    <a:p>
                      <a:pPr indent="0" algn="ctr">
                        <a:buNone/>
                      </a:pPr>
                      <a:r>
                        <a:rPr lang="en-US" sz="1500" b="1">
                          <a:solidFill>
                            <a:srgbClr val="000000"/>
                          </a:solidFill>
                          <a:latin typeface="Calibri" panose="020F0502020204030204" charset="0"/>
                          <a:cs typeface="Calibri" panose="020F0502020204030204" charset="0"/>
                        </a:rPr>
                        <a:t>Luồng Sự Kiện Chính</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1.Khách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đã</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xem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thông</a:t>
                      </a:r>
                      <a:r>
                        <a:rPr lang="en-US" sz="1500" b="1">
                          <a:solidFill>
                            <a:srgbClr val="000000"/>
                          </a:solidFill>
                          <a:latin typeface="Calibri" panose="020F0502020204030204" charset="0"/>
                          <a:cs typeface="Calibri" panose="020F0502020204030204" charset="0"/>
                        </a:rPr>
                        <a:t> tin chi </a:t>
                      </a:r>
                      <a:r>
                        <a:rPr lang="en-US" sz="1500" b="1" err="1">
                          <a:solidFill>
                            <a:srgbClr val="000000"/>
                          </a:solidFill>
                          <a:latin typeface="Calibri" panose="020F0502020204030204" charset="0"/>
                          <a:cs typeface="Calibri" panose="020F0502020204030204" charset="0"/>
                        </a:rPr>
                        <a:t>tiết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về</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bằng</a:t>
                      </a:r>
                      <a:r>
                        <a:rPr lang="en-US" sz="1500" b="1">
                          <a:solidFill>
                            <a:srgbClr val="000000"/>
                          </a:solidFill>
                          <a:latin typeface="Calibri" panose="020F0502020204030204" charset="0"/>
                          <a:cs typeface="Calibri" panose="020F0502020204030204" charset="0"/>
                        </a:rPr>
                        <a:t> use case "</a:t>
                      </a:r>
                      <a:r>
                        <a:rPr lang="en-US" sz="1500" b="1" err="1">
                          <a:solidFill>
                            <a:srgbClr val="000000"/>
                          </a:solidFill>
                          <a:latin typeface="Calibri" panose="020F0502020204030204" charset="0"/>
                          <a:cs typeface="Calibri" panose="020F0502020204030204" charset="0"/>
                        </a:rPr>
                        <a:t>Xem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muốn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đặt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câu</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hỏi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trò</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chuyện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với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người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bán</a:t>
                      </a:r>
                      <a:r>
                        <a:rPr lang="en-US" sz="1500" b="1">
                          <a:solidFill>
                            <a:srgbClr val="000000"/>
                          </a:solidFill>
                          <a:latin typeface="Calibri" panose="020F0502020204030204" charset="0"/>
                          <a:cs typeface="Calibri" panose="020F0502020204030204" charset="0"/>
                        </a:rPr>
                        <a:t>. </a:t>
                      </a:r>
                    </a:p>
                    <a:p>
                      <a:pPr indent="0">
                        <a:buNone/>
                      </a:pPr>
                      <a:r>
                        <a:rPr lang="en-US" sz="1500" b="1">
                          <a:solidFill>
                            <a:srgbClr val="000000"/>
                          </a:solidFill>
                          <a:latin typeface="Calibri" panose="020F0502020204030204" charset="0"/>
                          <a:cs typeface="Calibri" panose="020F0502020204030204" charset="0"/>
                        </a:rPr>
                        <a:t>2.Khách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nhấn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tùy</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chọn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nút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có</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tên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là</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Trò</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chuyện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với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người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bán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tương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tự</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từ</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trang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thông</a:t>
                      </a:r>
                      <a:r>
                        <a:rPr lang="en-US" sz="1500" b="1">
                          <a:solidFill>
                            <a:srgbClr val="000000"/>
                          </a:solidFill>
                          <a:latin typeface="Calibri" panose="020F0502020204030204" charset="0"/>
                          <a:cs typeface="Calibri" panose="020F0502020204030204" charset="0"/>
                        </a:rPr>
                        <a:t> tin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p>
                    <a:p>
                      <a:pPr indent="0">
                        <a:buNone/>
                      </a:pPr>
                      <a:r>
                        <a:rPr lang="en-US" sz="1500" b="1">
                          <a:solidFill>
                            <a:srgbClr val="000000"/>
                          </a:solidFill>
                          <a:latin typeface="Calibri" panose="020F0502020204030204" charset="0"/>
                          <a:cs typeface="Calibri" panose="020F0502020204030204" charset="0"/>
                        </a:rPr>
                        <a:t>3.Hệ </a:t>
                      </a:r>
                      <a:r>
                        <a:rPr lang="en-US" sz="1500" b="1" err="1">
                          <a:solidFill>
                            <a:srgbClr val="000000"/>
                          </a:solidFill>
                          <a:latin typeface="Calibri" panose="020F0502020204030204" charset="0"/>
                          <a:cs typeface="Calibri" panose="020F0502020204030204" charset="0"/>
                        </a:rPr>
                        <a:t>thống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mở</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một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cuộc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trò</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chuyện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trực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tiếp</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giữa</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người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bán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Cuộc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trò</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chuyện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có</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thể</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thực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hiện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thông</a:t>
                      </a:r>
                      <a:r>
                        <a:rPr lang="en-US" sz="1500" b="1">
                          <a:solidFill>
                            <a:srgbClr val="000000"/>
                          </a:solidFill>
                          <a:latin typeface="Calibri" panose="020F0502020204030204" charset="0"/>
                          <a:cs typeface="Calibri" panose="020F0502020204030204" charset="0"/>
                        </a:rPr>
                        <a:t> qua </a:t>
                      </a:r>
                      <a:r>
                        <a:rPr lang="en-US" sz="1500" b="1" err="1">
                          <a:solidFill>
                            <a:srgbClr val="000000"/>
                          </a:solidFill>
                          <a:latin typeface="Calibri" panose="020F0502020204030204" charset="0"/>
                          <a:cs typeface="Calibri" panose="020F0502020204030204" charset="0"/>
                        </a:rPr>
                        <a:t>hệ</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thống</a:t>
                      </a:r>
                      <a:r>
                        <a:rPr lang="en-US" sz="1500" b="1">
                          <a:solidFill>
                            <a:srgbClr val="000000"/>
                          </a:solidFill>
                          <a:latin typeface="Calibri" panose="020F0502020204030204" charset="0"/>
                          <a:cs typeface="Calibri" panose="020F0502020204030204" charset="0"/>
                        </a:rPr>
                        <a:t> tin </a:t>
                      </a:r>
                      <a:r>
                        <a:rPr lang="en-US" sz="1500" b="1" err="1">
                          <a:solidFill>
                            <a:srgbClr val="000000"/>
                          </a:solidFill>
                          <a:latin typeface="Calibri" panose="020F0502020204030204" charset="0"/>
                          <a:cs typeface="Calibri" panose="020F0502020204030204" charset="0"/>
                        </a:rPr>
                        <a:t>nhắn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trong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ứng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dụng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qua </a:t>
                      </a:r>
                      <a:r>
                        <a:rPr lang="en-US" sz="1500" b="1" err="1">
                          <a:solidFill>
                            <a:srgbClr val="000000"/>
                          </a:solidFill>
                          <a:latin typeface="Calibri" panose="020F0502020204030204" charset="0"/>
                          <a:cs typeface="Calibri" panose="020F0502020204030204" charset="0"/>
                        </a:rPr>
                        <a:t>giao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diện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trò</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chuyện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trực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tiếp</a:t>
                      </a:r>
                      <a:r>
                        <a:rPr lang="en-US" sz="1500" b="1">
                          <a:solidFill>
                            <a:srgbClr val="000000"/>
                          </a:solidFill>
                          <a:latin typeface="Calibri" panose="020F0502020204030204" charset="0"/>
                          <a:cs typeface="Calibri" panose="020F0502020204030204" charset="0"/>
                        </a:rPr>
                        <a:t>. </a:t>
                      </a:r>
                    </a:p>
                    <a:p>
                      <a:pPr indent="0">
                        <a:buNone/>
                      </a:pPr>
                      <a:r>
                        <a:rPr lang="en-US" sz="1500" b="1">
                          <a:solidFill>
                            <a:srgbClr val="000000"/>
                          </a:solidFill>
                          <a:latin typeface="Calibri" panose="020F0502020204030204" charset="0"/>
                          <a:cs typeface="Calibri" panose="020F0502020204030204" charset="0"/>
                        </a:rPr>
                        <a:t>4.Khách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người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bán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có</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thể</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gửi</a:t>
                      </a:r>
                      <a:r>
                        <a:rPr lang="en-US" sz="1500" b="1">
                          <a:solidFill>
                            <a:srgbClr val="000000"/>
                          </a:solidFill>
                          <a:latin typeface="Calibri" panose="020F0502020204030204" charset="0"/>
                          <a:cs typeface="Calibri" panose="020F0502020204030204" charset="0"/>
                        </a:rPr>
                        <a:t> tin </a:t>
                      </a:r>
                      <a:r>
                        <a:rPr lang="en-US" sz="1500" b="1" err="1">
                          <a:solidFill>
                            <a:srgbClr val="000000"/>
                          </a:solidFill>
                          <a:latin typeface="Calibri" panose="020F0502020204030204" charset="0"/>
                          <a:cs typeface="Calibri" panose="020F0502020204030204" charset="0"/>
                        </a:rPr>
                        <a:t>nhắn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đặt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câu</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hỏi</a:t>
                      </a:r>
                      <a:r>
                        <a:rPr lang="en-US" sz="1500" b="1">
                          <a:solidFill>
                            <a:srgbClr val="000000"/>
                          </a:solidFill>
                          <a:latin typeface="Calibri" panose="020F0502020204030204" charset="0"/>
                          <a:cs typeface="Calibri" panose="020F0502020204030204" charset="0"/>
                        </a:rPr>
                        <a:t>, chia </a:t>
                      </a:r>
                      <a:r>
                        <a:rPr lang="en-US" sz="1500" b="1" err="1">
                          <a:solidFill>
                            <a:srgbClr val="000000"/>
                          </a:solidFill>
                          <a:latin typeface="Calibri" panose="020F0502020204030204" charset="0"/>
                          <a:cs typeface="Calibri" panose="020F0502020204030204" charset="0"/>
                        </a:rPr>
                        <a:t>sẻ</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thông</a:t>
                      </a:r>
                      <a:r>
                        <a:rPr lang="en-US" sz="1500" b="1">
                          <a:solidFill>
                            <a:srgbClr val="000000"/>
                          </a:solidFill>
                          <a:latin typeface="Calibri" panose="020F0502020204030204" charset="0"/>
                          <a:cs typeface="Calibri" panose="020F0502020204030204" charset="0"/>
                        </a:rPr>
                        <a:t> tin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trò</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chuyện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theo</a:t>
                      </a:r>
                      <a:r>
                        <a:rPr lang="en-US" sz="1500" b="1">
                          <a:solidFill>
                            <a:srgbClr val="000000"/>
                          </a:solidFill>
                          <a:latin typeface="Calibri" panose="020F0502020204030204" charset="0"/>
                          <a:cs typeface="Calibri" panose="020F0502020204030204" charset="0"/>
                        </a:rPr>
                        <a:t> ý </a:t>
                      </a:r>
                      <a:r>
                        <a:rPr lang="en-US" sz="1500" b="1" err="1">
                          <a:solidFill>
                            <a:srgbClr val="000000"/>
                          </a:solidFill>
                          <a:latin typeface="Calibri" panose="020F0502020204030204" charset="0"/>
                          <a:cs typeface="Calibri" panose="020F0502020204030204" charset="0"/>
                        </a:rPr>
                        <a:t>muốn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trong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khung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thời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gian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của</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cuộc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trò</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chuyện</a:t>
                      </a:r>
                      <a:r>
                        <a:rPr lang="en-US" sz="1500" b="1">
                          <a:solidFill>
                            <a:srgbClr val="000000"/>
                          </a:solidFill>
                          <a:latin typeface="Calibri" panose="020F0502020204030204" charset="0"/>
                          <a:cs typeface="Calibri" panose="020F0502020204030204" charset="0"/>
                        </a:rPr>
                        <a:t>.</a:t>
                      </a:r>
                    </a:p>
                    <a:p>
                      <a:pPr indent="0">
                        <a:buNone/>
                      </a:pPr>
                      <a:r>
                        <a:rPr lang="en-US" sz="1500" b="1">
                          <a:solidFill>
                            <a:srgbClr val="000000"/>
                          </a:solidFill>
                          <a:latin typeface="Calibri" panose="020F0502020204030204" charset="0"/>
                          <a:cs typeface="Calibri" panose="020F0502020204030204" charset="0"/>
                        </a:rPr>
                        <a:t>5.Sau </a:t>
                      </a:r>
                      <a:r>
                        <a:rPr lang="en-US" sz="1500" b="1" err="1">
                          <a:solidFill>
                            <a:srgbClr val="000000"/>
                          </a:solidFill>
                          <a:latin typeface="Calibri" panose="020F0502020204030204" charset="0"/>
                          <a:cs typeface="Calibri" panose="020F0502020204030204" charset="0"/>
                        </a:rPr>
                        <a:t>khi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cuộc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trò</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chuyện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đã</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kết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thúc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đạt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được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mục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tiêu</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người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dùng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có</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thể</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kết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thúc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cuộc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trò</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chuyện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quay </a:t>
                      </a:r>
                      <a:r>
                        <a:rPr lang="en-US" sz="1500" b="1" err="1">
                          <a:solidFill>
                            <a:srgbClr val="000000"/>
                          </a:solidFill>
                          <a:latin typeface="Calibri" panose="020F0502020204030204" charset="0"/>
                          <a:cs typeface="Calibri" panose="020F0502020204030204" charset="0"/>
                        </a:rPr>
                        <a:t>lại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trang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Kết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thúc</a:t>
                      </a:r>
                      <a:r>
                        <a:rPr lang="en-US" sz="1500" b="1">
                          <a:solidFill>
                            <a:srgbClr val="000000"/>
                          </a:solidFill>
                          <a:latin typeface="Calibri" panose="020F0502020204030204" charset="0"/>
                          <a:cs typeface="Calibri" panose="020F0502020204030204" charset="0"/>
                        </a:rPr>
                        <a:t> Use-Case.</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7"/>
                  </a:ext>
                </a:extLst>
              </a:tr>
              <a:tr h="321779">
                <a:tc>
                  <a:txBody>
                    <a:bodyPr/>
                    <a:lstStyle/>
                    <a:p>
                      <a:pPr indent="0" algn="ctr">
                        <a:buNone/>
                      </a:pPr>
                      <a:r>
                        <a:rPr lang="en-US" sz="1500" b="1">
                          <a:solidFill>
                            <a:srgbClr val="000000"/>
                          </a:solidFill>
                          <a:latin typeface="Calibri" panose="020F0502020204030204" charset="0"/>
                          <a:cs typeface="Calibri" panose="020F0502020204030204" charset="0"/>
                        </a:rPr>
                        <a:t>Luồng Sự Kiện Phụ</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1.Nếu </a:t>
                      </a:r>
                      <a:r>
                        <a:rPr lang="en-US" sz="1500" b="1" err="1">
                          <a:solidFill>
                            <a:srgbClr val="000000"/>
                          </a:solidFill>
                          <a:latin typeface="Calibri" panose="020F0502020204030204" charset="0"/>
                          <a:cs typeface="Calibri" panose="020F0502020204030204" charset="0"/>
                        </a:rPr>
                        <a:t>người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bán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không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có</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sẵn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không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hoạt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động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trong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khoảng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thời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gian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này</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hệ</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thống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có</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thể</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thông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báo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không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mở</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cuộc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trò</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chuyện</a:t>
                      </a:r>
                      <a:r>
                        <a:rPr lang="en-US" sz="1500" b="1">
                          <a:solidFill>
                            <a:srgbClr val="000000"/>
                          </a:solidFill>
                          <a:latin typeface="Calibri" panose="020F0502020204030204" charset="0"/>
                          <a:cs typeface="Calibri" panose="020F0502020204030204" charset="0"/>
                        </a:rPr>
                        <a:t>.</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03060950"/>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20" name="图片 19"/>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21" name="矩形 20"/>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8"/>
              <p:cNvSpPr txBox="1">
                <a:spLocks noChangeArrowheads="1"/>
              </p:cNvSpPr>
              <p:nvPr/>
            </p:nvSpPr>
            <p:spPr bwMode="auto">
              <a:xfrm>
                <a:off x="3964739" y="344626"/>
                <a:ext cx="439239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en-US" altLang="zh-CN"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Khách hàng tiềm năng</a:t>
                </a:r>
              </a:p>
            </p:txBody>
          </p:sp>
        </p:grpSp>
        <p:cxnSp>
          <p:nvCxnSpPr>
            <p:cNvPr id="19" name="直接连接符 18"/>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aphicFrame>
        <p:nvGraphicFramePr>
          <p:cNvPr id="2" name="Table 1"/>
          <p:cNvGraphicFramePr/>
          <p:nvPr>
            <p:extLst>
              <p:ext uri="{D42A27DB-BD31-4B8C-83A1-F6EECF244321}">
                <p14:modId xmlns:p14="http://schemas.microsoft.com/office/powerpoint/2010/main" val="76839849"/>
              </p:ext>
            </p:extLst>
          </p:nvPr>
        </p:nvGraphicFramePr>
        <p:xfrm>
          <a:off x="368035" y="1457116"/>
          <a:ext cx="11585806" cy="4874425"/>
        </p:xfrm>
        <a:graphic>
          <a:graphicData uri="http://schemas.openxmlformats.org/drawingml/2006/table">
            <a:tbl>
              <a:tblPr/>
              <a:tblGrid>
                <a:gridCol w="2027410">
                  <a:extLst>
                    <a:ext uri="{9D8B030D-6E8A-4147-A177-3AD203B41FA5}">
                      <a16:colId xmlns:a16="http://schemas.microsoft.com/office/drawing/2014/main" xmlns="" val="20000"/>
                    </a:ext>
                  </a:extLst>
                </a:gridCol>
                <a:gridCol w="9558396">
                  <a:extLst>
                    <a:ext uri="{9D8B030D-6E8A-4147-A177-3AD203B41FA5}">
                      <a16:colId xmlns:a16="http://schemas.microsoft.com/office/drawing/2014/main" xmlns="" val="20001"/>
                    </a:ext>
                  </a:extLst>
                </a:gridCol>
              </a:tblGrid>
              <a:tr h="174980">
                <a:tc>
                  <a:txBody>
                    <a:bodyPr/>
                    <a:lstStyle/>
                    <a:p>
                      <a:pPr indent="0" algn="ctr">
                        <a:buNone/>
                      </a:pPr>
                      <a:r>
                        <a:rPr lang="en-US" sz="1500" b="1" err="1">
                          <a:solidFill>
                            <a:srgbClr val="000000"/>
                          </a:solidFill>
                          <a:latin typeface="Calibri" panose="020F0502020204030204" charset="0"/>
                          <a:cs typeface="Calibri" panose="020F0502020204030204" charset="0"/>
                        </a:rPr>
                        <a:t>Use_Case</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500" b="1">
                          <a:solidFill>
                            <a:srgbClr val="000000"/>
                          </a:solidFill>
                          <a:latin typeface="Calibri" panose="020F0502020204030204" charset="0"/>
                          <a:cs typeface="Calibri" panose="020F0502020204030204" charset="0"/>
                        </a:rPr>
                        <a:t>Nội Dung</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61471">
                <a:tc>
                  <a:txBody>
                    <a:bodyPr/>
                    <a:lstStyle/>
                    <a:p>
                      <a:pPr indent="0" algn="ctr">
                        <a:buNone/>
                      </a:pPr>
                      <a:r>
                        <a:rPr lang="en-US" sz="1500" b="1">
                          <a:solidFill>
                            <a:srgbClr val="000000"/>
                          </a:solidFill>
                          <a:latin typeface="Calibri" panose="020F0502020204030204" charset="0"/>
                          <a:cs typeface="Calibri" panose="020F0502020204030204" charset="0"/>
                        </a:rPr>
                        <a:t>Tên Use_Case</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Thêm Vào Giỏ</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61932">
                <a:tc>
                  <a:txBody>
                    <a:bodyPr/>
                    <a:lstStyle/>
                    <a:p>
                      <a:pPr indent="0" algn="ctr">
                        <a:buNone/>
                      </a:pPr>
                      <a:r>
                        <a:rPr lang="en-US" sz="1500" b="1">
                          <a:solidFill>
                            <a:srgbClr val="000000"/>
                          </a:solidFill>
                          <a:latin typeface="Calibri" panose="020F0502020204030204" charset="0"/>
                          <a:cs typeface="Calibri" panose="020F0502020204030204" charset="0"/>
                        </a:rPr>
                        <a:t>Mô Tả</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Use case này cho phép Khách hàng tiềm năngthêm một sản phẩm vào giỏ hàng để mua sau này.</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361011">
                <a:tc>
                  <a:txBody>
                    <a:bodyPr/>
                    <a:lstStyle/>
                    <a:p>
                      <a:pPr indent="0" algn="ctr">
                        <a:buNone/>
                      </a:pPr>
                      <a:r>
                        <a:rPr lang="en-US" sz="1500" b="1">
                          <a:solidFill>
                            <a:srgbClr val="000000"/>
                          </a:solidFill>
                          <a:latin typeface="Calibri" panose="020F0502020204030204" charset="0"/>
                          <a:cs typeface="Calibri" panose="020F0502020204030204" charset="0"/>
                        </a:rPr>
                        <a:t>Actor</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Khách hàng tiềm năng.</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361932">
                <a:tc>
                  <a:txBody>
                    <a:bodyPr/>
                    <a:lstStyle/>
                    <a:p>
                      <a:pPr indent="0" algn="ctr">
                        <a:buNone/>
                      </a:pPr>
                      <a:r>
                        <a:rPr lang="en-US" sz="1500" b="1">
                          <a:solidFill>
                            <a:srgbClr val="000000"/>
                          </a:solidFill>
                          <a:latin typeface="Calibri" panose="020F0502020204030204" charset="0"/>
                          <a:cs typeface="Calibri" panose="020F0502020204030204" charset="0"/>
                        </a:rPr>
                        <a:t>Điều Kiện Kích Hoạt</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err="1">
                          <a:solidFill>
                            <a:srgbClr val="000000"/>
                          </a:solidFill>
                          <a:latin typeface="Calibri" panose="020F0502020204030204" charset="0"/>
                          <a:cs typeface="Calibri" panose="020F0502020204030204" charset="0"/>
                        </a:rPr>
                        <a:t>Khi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nhấp</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chức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Thêm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Giò</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sau</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đã</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thực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hiện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xong</a:t>
                      </a:r>
                      <a:r>
                        <a:rPr lang="en-US" sz="1500" b="1">
                          <a:solidFill>
                            <a:srgbClr val="000000"/>
                          </a:solidFill>
                          <a:latin typeface="Calibri" panose="020F0502020204030204" charset="0"/>
                          <a:cs typeface="Calibri" panose="020F0502020204030204" charset="0"/>
                        </a:rPr>
                        <a:t> Use-</a:t>
                      </a:r>
                      <a:r>
                        <a:rPr lang="en-US" sz="1500" b="1" err="1">
                          <a:solidFill>
                            <a:srgbClr val="000000"/>
                          </a:solidFill>
                          <a:latin typeface="Calibri" panose="020F0502020204030204" charset="0"/>
                          <a:cs typeface="Calibri" panose="020F0502020204030204" charset="0"/>
                        </a:rPr>
                        <a:t>Case“Xem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các</a:t>
                      </a:r>
                      <a:r>
                        <a:rPr lang="en-US" sz="1500" b="1">
                          <a:solidFill>
                            <a:srgbClr val="000000"/>
                          </a:solidFill>
                          <a:latin typeface="Calibri" panose="020F0502020204030204" charset="0"/>
                          <a:cs typeface="Calibri" panose="020F0502020204030204" charset="0"/>
                        </a:rPr>
                        <a:t> use </a:t>
                      </a:r>
                      <a:r>
                        <a:rPr lang="en-US" sz="1500" b="1" err="1">
                          <a:solidFill>
                            <a:srgbClr val="000000"/>
                          </a:solidFill>
                          <a:latin typeface="Calibri" panose="020F0502020204030204" charset="0"/>
                          <a:cs typeface="Calibri" panose="020F0502020204030204" charset="0"/>
                        </a:rPr>
                        <a:t>khác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như</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Xem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Ảnh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Xem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Mô</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Tả</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Từ</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Người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Bán</a:t>
                      </a:r>
                      <a:r>
                        <a:rPr lang="en-US" sz="1500" b="1">
                          <a:solidFill>
                            <a:srgbClr val="000000"/>
                          </a:solidFill>
                          <a:latin typeface="Calibri" panose="020F0502020204030204" charset="0"/>
                          <a:cs typeface="Calibri" panose="020F0502020204030204" charset="0"/>
                        </a:rPr>
                        <a:t>”,...</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361011">
                <a:tc>
                  <a:txBody>
                    <a:bodyPr/>
                    <a:lstStyle/>
                    <a:p>
                      <a:pPr indent="0" algn="ctr">
                        <a:buNone/>
                      </a:pPr>
                      <a:r>
                        <a:rPr lang="en-US" sz="1500" b="1">
                          <a:solidFill>
                            <a:srgbClr val="000000"/>
                          </a:solidFill>
                          <a:latin typeface="Calibri" panose="020F0502020204030204" charset="0"/>
                          <a:cs typeface="Calibri" panose="020F0502020204030204" charset="0"/>
                        </a:rPr>
                        <a:t>Tiền Điều Kiện</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Khách Hàng Tiềm Năngđã xem thông tin chi tiết về sản phẩm hoặc đã thực hiện thao tác khác trước đó.</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r h="361011">
                <a:tc>
                  <a:txBody>
                    <a:bodyPr/>
                    <a:lstStyle/>
                    <a:p>
                      <a:pPr indent="0" algn="ctr">
                        <a:buNone/>
                      </a:pPr>
                      <a:r>
                        <a:rPr lang="en-US" sz="1500" b="1">
                          <a:solidFill>
                            <a:srgbClr val="000000"/>
                          </a:solidFill>
                          <a:latin typeface="Calibri" panose="020F0502020204030204" charset="0"/>
                          <a:cs typeface="Calibri" panose="020F0502020204030204" charset="0"/>
                        </a:rPr>
                        <a:t>Hậu Điều Kiện</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Sản phẩm đã được thêm vào giỏ hàng của Khách Hàng Tiềm Năngvà họ có thể “Xem Giỏ Hàng”hoặc có thể tiếp tục mua sắm.</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6"/>
                  </a:ext>
                </a:extLst>
              </a:tr>
              <a:tr h="1326162">
                <a:tc>
                  <a:txBody>
                    <a:bodyPr/>
                    <a:lstStyle/>
                    <a:p>
                      <a:pPr indent="0" algn="ctr">
                        <a:buNone/>
                      </a:pPr>
                      <a:r>
                        <a:rPr lang="en-US" sz="1500" b="1" err="1">
                          <a:solidFill>
                            <a:srgbClr val="000000"/>
                          </a:solidFill>
                          <a:latin typeface="Calibri" panose="020F0502020204030204" charset="0"/>
                          <a:cs typeface="Calibri" panose="020F0502020204030204" charset="0"/>
                        </a:rPr>
                        <a:t>Luồng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Sự</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Kiện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Chính</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1.Khách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Năngđã</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xem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thông</a:t>
                      </a:r>
                      <a:r>
                        <a:rPr lang="en-US" sz="1500" b="1">
                          <a:solidFill>
                            <a:srgbClr val="000000"/>
                          </a:solidFill>
                          <a:latin typeface="Calibri" panose="020F0502020204030204" charset="0"/>
                          <a:cs typeface="Calibri" panose="020F0502020204030204" charset="0"/>
                        </a:rPr>
                        <a:t> tin chi </a:t>
                      </a:r>
                      <a:r>
                        <a:rPr lang="en-US" sz="1500" b="1" err="1">
                          <a:solidFill>
                            <a:srgbClr val="000000"/>
                          </a:solidFill>
                          <a:latin typeface="Calibri" panose="020F0502020204030204" charset="0"/>
                          <a:cs typeface="Calibri" panose="020F0502020204030204" charset="0"/>
                        </a:rPr>
                        <a:t>tiết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về</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đã</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tìm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kiếm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muốn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thêm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một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giỏ</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p>
                    <a:p>
                      <a:pPr indent="0">
                        <a:buNone/>
                      </a:pPr>
                      <a:r>
                        <a:rPr lang="en-US" sz="1500" b="1">
                          <a:solidFill>
                            <a:srgbClr val="000000"/>
                          </a:solidFill>
                          <a:latin typeface="Calibri" panose="020F0502020204030204" charset="0"/>
                          <a:cs typeface="Calibri" panose="020F0502020204030204" charset="0"/>
                        </a:rPr>
                        <a:t>2.Khách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Năngnhấn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nút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tùy</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chọn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có</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tên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là</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Thêm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giỏ</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từ</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Xem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các</a:t>
                      </a:r>
                      <a:r>
                        <a:rPr lang="en-US" sz="1500" b="1">
                          <a:solidFill>
                            <a:srgbClr val="000000"/>
                          </a:solidFill>
                          <a:latin typeface="Calibri" panose="020F0502020204030204" charset="0"/>
                          <a:cs typeface="Calibri" panose="020F0502020204030204" charset="0"/>
                        </a:rPr>
                        <a:t> Use-Case </a:t>
                      </a:r>
                      <a:r>
                        <a:rPr lang="en-US" sz="1500" b="1" err="1">
                          <a:solidFill>
                            <a:srgbClr val="000000"/>
                          </a:solidFill>
                          <a:latin typeface="Calibri" panose="020F0502020204030204" charset="0"/>
                          <a:cs typeface="Calibri" panose="020F0502020204030204" charset="0"/>
                        </a:rPr>
                        <a:t>khác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Xem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Đề</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Xuất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Xem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Các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Đang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Giảm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Giá</a:t>
                      </a:r>
                      <a:r>
                        <a:rPr lang="en-US" sz="1500" b="1">
                          <a:solidFill>
                            <a:srgbClr val="000000"/>
                          </a:solidFill>
                          <a:latin typeface="Calibri" panose="020F0502020204030204" charset="0"/>
                          <a:cs typeface="Calibri" panose="020F0502020204030204" charset="0"/>
                        </a:rPr>
                        <a:t>”,… </a:t>
                      </a:r>
                    </a:p>
                    <a:p>
                      <a:pPr indent="0">
                        <a:buNone/>
                      </a:pPr>
                      <a:r>
                        <a:rPr lang="en-US" sz="1500" b="1">
                          <a:solidFill>
                            <a:srgbClr val="000000"/>
                          </a:solidFill>
                          <a:latin typeface="Calibri" panose="020F0502020204030204" charset="0"/>
                          <a:cs typeface="Calibri" panose="020F0502020204030204" charset="0"/>
                        </a:rPr>
                        <a:t>3.Hệ </a:t>
                      </a:r>
                      <a:r>
                        <a:rPr lang="en-US" sz="1500" b="1" err="1">
                          <a:solidFill>
                            <a:srgbClr val="000000"/>
                          </a:solidFill>
                          <a:latin typeface="Calibri" panose="020F0502020204030204" charset="0"/>
                          <a:cs typeface="Calibri" panose="020F0502020204030204" charset="0"/>
                        </a:rPr>
                        <a:t>thống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thêm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giỏ</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của</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Năngvà</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cập</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nhật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số</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lượng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trong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giỏ</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p>
                    <a:p>
                      <a:pPr indent="0">
                        <a:buNone/>
                      </a:pPr>
                      <a:r>
                        <a:rPr lang="en-US" sz="1500" b="1">
                          <a:solidFill>
                            <a:srgbClr val="000000"/>
                          </a:solidFill>
                          <a:latin typeface="Calibri" panose="020F0502020204030204" charset="0"/>
                          <a:cs typeface="Calibri" panose="020F0502020204030204" charset="0"/>
                        </a:rPr>
                        <a:t>4.Hệ </a:t>
                      </a:r>
                      <a:r>
                        <a:rPr lang="en-US" sz="1500" b="1" err="1">
                          <a:solidFill>
                            <a:srgbClr val="000000"/>
                          </a:solidFill>
                          <a:latin typeface="Calibri" panose="020F0502020204030204" charset="0"/>
                          <a:cs typeface="Calibri" panose="020F0502020204030204" charset="0"/>
                        </a:rPr>
                        <a:t>thống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hiển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thị</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thông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báo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xác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nhận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rằng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đã</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được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thêm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giỏ</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thành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công</a:t>
                      </a:r>
                      <a:r>
                        <a:rPr lang="en-US" sz="1500" b="1">
                          <a:solidFill>
                            <a:srgbClr val="000000"/>
                          </a:solidFill>
                          <a:latin typeface="Calibri" panose="020F0502020204030204" charset="0"/>
                          <a:cs typeface="Calibri" panose="020F0502020204030204" charset="0"/>
                        </a:rPr>
                        <a:t>. </a:t>
                      </a:r>
                    </a:p>
                    <a:p>
                      <a:pPr indent="0">
                        <a:buNone/>
                      </a:pPr>
                      <a:r>
                        <a:rPr lang="en-US" sz="1500" b="1">
                          <a:solidFill>
                            <a:srgbClr val="000000"/>
                          </a:solidFill>
                          <a:latin typeface="Calibri" panose="020F0502020204030204" charset="0"/>
                          <a:cs typeface="Calibri" panose="020F0502020204030204" charset="0"/>
                        </a:rPr>
                        <a:t>5.Khách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có</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thể</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tiếp</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tục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xem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giỏ</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để</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kiểm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tra</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các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đã</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thêm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tiếp</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tục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mua</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sắm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Kết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thúc</a:t>
                      </a:r>
                      <a:r>
                        <a:rPr lang="en-US" sz="1500" b="1">
                          <a:solidFill>
                            <a:srgbClr val="000000"/>
                          </a:solidFill>
                          <a:latin typeface="Calibri" panose="020F0502020204030204" charset="0"/>
                          <a:cs typeface="Calibri" panose="020F0502020204030204" charset="0"/>
                        </a:rPr>
                        <a:t> Use-Case.</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7"/>
                  </a:ext>
                </a:extLst>
              </a:tr>
              <a:tr h="361471">
                <a:tc>
                  <a:txBody>
                    <a:bodyPr/>
                    <a:lstStyle/>
                    <a:p>
                      <a:pPr indent="0" algn="ctr">
                        <a:buNone/>
                      </a:pPr>
                      <a:r>
                        <a:rPr lang="en-US" sz="1500" b="1">
                          <a:solidFill>
                            <a:srgbClr val="000000"/>
                          </a:solidFill>
                          <a:latin typeface="Calibri" panose="020F0502020204030204" charset="0"/>
                          <a:cs typeface="Calibri" panose="020F0502020204030204" charset="0"/>
                        </a:rPr>
                        <a:t>Luồng Sự Kiện Phụ</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1.Nếu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đã</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hết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không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có</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sẵn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trong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hệ</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thống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sẽ</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thông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báo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không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thêm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giỏ</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659876697"/>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20" name="图片 19"/>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21" name="矩形 20"/>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8"/>
              <p:cNvSpPr txBox="1">
                <a:spLocks noChangeArrowheads="1"/>
              </p:cNvSpPr>
              <p:nvPr/>
            </p:nvSpPr>
            <p:spPr bwMode="auto">
              <a:xfrm>
                <a:off x="4240623" y="344625"/>
                <a:ext cx="439239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en-US" altLang="zh-CN"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Khách hàng tiềm năng</a:t>
                </a:r>
              </a:p>
            </p:txBody>
          </p:sp>
        </p:grpSp>
        <p:cxnSp>
          <p:nvCxnSpPr>
            <p:cNvPr id="19" name="直接连接符 18"/>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aphicFrame>
        <p:nvGraphicFramePr>
          <p:cNvPr id="2" name="Table 1"/>
          <p:cNvGraphicFramePr/>
          <p:nvPr>
            <p:extLst>
              <p:ext uri="{D42A27DB-BD31-4B8C-83A1-F6EECF244321}">
                <p14:modId xmlns:p14="http://schemas.microsoft.com/office/powerpoint/2010/main" val="789352153"/>
              </p:ext>
            </p:extLst>
          </p:nvPr>
        </p:nvGraphicFramePr>
        <p:xfrm>
          <a:off x="1133570" y="1454242"/>
          <a:ext cx="10413076" cy="4837751"/>
        </p:xfrm>
        <a:graphic>
          <a:graphicData uri="http://schemas.openxmlformats.org/drawingml/2006/table">
            <a:tbl>
              <a:tblPr/>
              <a:tblGrid>
                <a:gridCol w="1820661">
                  <a:extLst>
                    <a:ext uri="{9D8B030D-6E8A-4147-A177-3AD203B41FA5}">
                      <a16:colId xmlns:a16="http://schemas.microsoft.com/office/drawing/2014/main" xmlns="" val="20000"/>
                    </a:ext>
                  </a:extLst>
                </a:gridCol>
                <a:gridCol w="8592415">
                  <a:extLst>
                    <a:ext uri="{9D8B030D-6E8A-4147-A177-3AD203B41FA5}">
                      <a16:colId xmlns:a16="http://schemas.microsoft.com/office/drawing/2014/main" xmlns="" val="20001"/>
                    </a:ext>
                  </a:extLst>
                </a:gridCol>
              </a:tblGrid>
              <a:tr h="143001">
                <a:tc>
                  <a:txBody>
                    <a:bodyPr/>
                    <a:lstStyle/>
                    <a:p>
                      <a:pPr indent="0" algn="ctr">
                        <a:buNone/>
                      </a:pPr>
                      <a:r>
                        <a:rPr lang="en-US" sz="1500" b="1" err="1">
                          <a:solidFill>
                            <a:srgbClr val="000000"/>
                          </a:solidFill>
                          <a:latin typeface="Calibri" panose="020F0502020204030204" charset="0"/>
                          <a:cs typeface="Calibri" panose="020F0502020204030204" charset="0"/>
                        </a:rPr>
                        <a:t>Use_Case</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500" b="1">
                          <a:solidFill>
                            <a:srgbClr val="000000"/>
                          </a:solidFill>
                          <a:latin typeface="Calibri" panose="020F0502020204030204" charset="0"/>
                          <a:cs typeface="Calibri" panose="020F0502020204030204" charset="0"/>
                        </a:rPr>
                        <a:t>Nội Dung</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17542">
                <a:tc>
                  <a:txBody>
                    <a:bodyPr/>
                    <a:lstStyle/>
                    <a:p>
                      <a:pPr indent="0" algn="ctr">
                        <a:buNone/>
                      </a:pPr>
                      <a:r>
                        <a:rPr lang="en-US" sz="1500" b="1">
                          <a:solidFill>
                            <a:srgbClr val="000000"/>
                          </a:solidFill>
                          <a:latin typeface="Calibri" panose="020F0502020204030204" charset="0"/>
                          <a:cs typeface="Calibri" panose="020F0502020204030204" charset="0"/>
                        </a:rPr>
                        <a:t>Tên Use_Case</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Xóa Sản Phẩm</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17184">
                <a:tc>
                  <a:txBody>
                    <a:bodyPr/>
                    <a:lstStyle/>
                    <a:p>
                      <a:pPr indent="0" algn="ctr">
                        <a:buNone/>
                      </a:pPr>
                      <a:r>
                        <a:rPr lang="en-US" sz="1500" b="1">
                          <a:solidFill>
                            <a:srgbClr val="000000"/>
                          </a:solidFill>
                          <a:latin typeface="Calibri" panose="020F0502020204030204" charset="0"/>
                          <a:cs typeface="Calibri" panose="020F0502020204030204" charset="0"/>
                        </a:rPr>
                        <a:t>Mô Tả</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Use case này cho phép khách hàng tiềm năng xóa một sản phẩm khỏi giỏ hàng nếu họ đã thêm sản phẩm đó vào giỏ hàng.</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316467">
                <a:tc>
                  <a:txBody>
                    <a:bodyPr/>
                    <a:lstStyle/>
                    <a:p>
                      <a:pPr indent="0" algn="ctr">
                        <a:buNone/>
                      </a:pPr>
                      <a:r>
                        <a:rPr lang="en-US" sz="1500" b="1">
                          <a:solidFill>
                            <a:srgbClr val="000000"/>
                          </a:solidFill>
                          <a:latin typeface="Calibri" panose="020F0502020204030204" charset="0"/>
                          <a:cs typeface="Calibri" panose="020F0502020204030204" charset="0"/>
                        </a:rPr>
                        <a:t>Actor</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Khách hàng tiềm năng.</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317542">
                <a:tc>
                  <a:txBody>
                    <a:bodyPr/>
                    <a:lstStyle/>
                    <a:p>
                      <a:pPr indent="0" algn="ctr">
                        <a:buNone/>
                      </a:pPr>
                      <a:r>
                        <a:rPr lang="en-US" sz="1500" b="1">
                          <a:solidFill>
                            <a:srgbClr val="000000"/>
                          </a:solidFill>
                          <a:latin typeface="Calibri" panose="020F0502020204030204" charset="0"/>
                          <a:cs typeface="Calibri" panose="020F0502020204030204" charset="0"/>
                        </a:rPr>
                        <a:t>Điều Kiện Kích Hoạt</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err="1">
                          <a:solidFill>
                            <a:srgbClr val="000000"/>
                          </a:solidFill>
                          <a:latin typeface="Calibri" panose="020F0502020204030204" charset="0"/>
                          <a:cs typeface="Calibri" panose="020F0502020204030204" charset="0"/>
                        </a:rPr>
                        <a:t>Khi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nhấp</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chức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Xóa</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Số</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Lượng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sau</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đã</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thực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hiện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xong</a:t>
                      </a:r>
                      <a:r>
                        <a:rPr lang="en-US" sz="1500" b="1">
                          <a:solidFill>
                            <a:srgbClr val="000000"/>
                          </a:solidFill>
                          <a:latin typeface="Calibri" panose="020F0502020204030204" charset="0"/>
                          <a:cs typeface="Calibri" panose="020F0502020204030204" charset="0"/>
                        </a:rPr>
                        <a:t> Use-</a:t>
                      </a:r>
                      <a:r>
                        <a:rPr lang="en-US" sz="1500" b="1" err="1">
                          <a:solidFill>
                            <a:srgbClr val="000000"/>
                          </a:solidFill>
                          <a:latin typeface="Calibri" panose="020F0502020204030204" charset="0"/>
                          <a:cs typeface="Calibri" panose="020F0502020204030204" charset="0"/>
                        </a:rPr>
                        <a:t>Case“Xem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Giỏ</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đã</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được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thêm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giỏ</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317542">
                <a:tc>
                  <a:txBody>
                    <a:bodyPr/>
                    <a:lstStyle/>
                    <a:p>
                      <a:pPr indent="0" algn="ctr">
                        <a:buNone/>
                      </a:pPr>
                      <a:r>
                        <a:rPr lang="en-US" sz="1500" b="1">
                          <a:solidFill>
                            <a:srgbClr val="000000"/>
                          </a:solidFill>
                          <a:latin typeface="Calibri" panose="020F0502020204030204" charset="0"/>
                          <a:cs typeface="Calibri" panose="020F0502020204030204" charset="0"/>
                        </a:rPr>
                        <a:t>Tiền Điều Kiện</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Khách hàng tiềm năng đã thêm sản phẩm vào giỏ hàng và muốn xóa sản phẩm đó khỏi giỏ hàng.</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r h="316467">
                <a:tc>
                  <a:txBody>
                    <a:bodyPr/>
                    <a:lstStyle/>
                    <a:p>
                      <a:pPr indent="0" algn="ctr">
                        <a:buNone/>
                      </a:pPr>
                      <a:r>
                        <a:rPr lang="en-US" sz="1500" b="1">
                          <a:solidFill>
                            <a:srgbClr val="000000"/>
                          </a:solidFill>
                          <a:latin typeface="Calibri" panose="020F0502020204030204" charset="0"/>
                          <a:cs typeface="Calibri" panose="020F0502020204030204" charset="0"/>
                        </a:rPr>
                        <a:t>Hậu Điều Kiện</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Sản phẩm đã được xóa khỏi giỏ hàng và giỏ hàng được cập nhật theo yêu cầu của Khách Hàng Tiềm Năngvà họ có thể tiếp tục mua sắm hoặc thực hiện các tác vụ khác.</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6"/>
                  </a:ext>
                </a:extLst>
              </a:tr>
              <a:tr h="774143">
                <a:tc>
                  <a:txBody>
                    <a:bodyPr/>
                    <a:lstStyle/>
                    <a:p>
                      <a:pPr indent="0" algn="ctr">
                        <a:buNone/>
                      </a:pPr>
                      <a:r>
                        <a:rPr lang="en-US" sz="1500" b="1">
                          <a:solidFill>
                            <a:srgbClr val="000000"/>
                          </a:solidFill>
                          <a:latin typeface="Calibri" panose="020F0502020204030204" charset="0"/>
                          <a:cs typeface="Calibri" panose="020F0502020204030204" charset="0"/>
                        </a:rPr>
                        <a:t>Luồng Sự Kiện Chính</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1.Khách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đã</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thêm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giỏ</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muốn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xóa</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đó</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khỏi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giỏ</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p>
                    <a:p>
                      <a:pPr indent="0">
                        <a:buNone/>
                      </a:pPr>
                      <a:r>
                        <a:rPr lang="en-US" sz="1500" b="1">
                          <a:solidFill>
                            <a:srgbClr val="000000"/>
                          </a:solidFill>
                          <a:latin typeface="Calibri" panose="020F0502020204030204" charset="0"/>
                          <a:cs typeface="Calibri" panose="020F0502020204030204" charset="0"/>
                        </a:rPr>
                        <a:t>2.Khách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truy</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cập</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trang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giỏ</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trang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thanh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toán</a:t>
                      </a:r>
                      <a:r>
                        <a:rPr lang="en-US" sz="1500" b="1">
                          <a:solidFill>
                            <a:srgbClr val="000000"/>
                          </a:solidFill>
                          <a:latin typeface="Calibri" panose="020F0502020204030204" charset="0"/>
                          <a:cs typeface="Calibri" panose="020F0502020204030204" charset="0"/>
                        </a:rPr>
                        <a:t>. </a:t>
                      </a:r>
                    </a:p>
                    <a:p>
                      <a:pPr indent="0">
                        <a:buNone/>
                      </a:pPr>
                      <a:r>
                        <a:rPr lang="en-US" sz="1500" b="1">
                          <a:solidFill>
                            <a:srgbClr val="000000"/>
                          </a:solidFill>
                          <a:latin typeface="Calibri" panose="020F0502020204030204" charset="0"/>
                          <a:cs typeface="Calibri" panose="020F0502020204030204" charset="0"/>
                        </a:rPr>
                        <a:t>3.Hệ </a:t>
                      </a:r>
                      <a:r>
                        <a:rPr lang="en-US" sz="1500" b="1" err="1">
                          <a:solidFill>
                            <a:srgbClr val="000000"/>
                          </a:solidFill>
                          <a:latin typeface="Calibri" panose="020F0502020204030204" charset="0"/>
                          <a:cs typeface="Calibri" panose="020F0502020204030204" charset="0"/>
                        </a:rPr>
                        <a:t>thống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hiển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thị</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danh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trong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giỏ</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bao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gồm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tên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giá</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tùy</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chọn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xóa</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p>
                    <a:p>
                      <a:pPr indent="0">
                        <a:buNone/>
                      </a:pPr>
                      <a:r>
                        <a:rPr lang="en-US" sz="1500" b="1">
                          <a:solidFill>
                            <a:srgbClr val="000000"/>
                          </a:solidFill>
                          <a:latin typeface="Calibri" panose="020F0502020204030204" charset="0"/>
                          <a:cs typeface="Calibri" panose="020F0502020204030204" charset="0"/>
                        </a:rPr>
                        <a:t>4.Khách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chọn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tùy</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chọn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Xóa</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Bỏ</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tương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tự</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liên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quan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đến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mà</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họ</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muốn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xóa</a:t>
                      </a:r>
                      <a:r>
                        <a:rPr lang="en-US" sz="1500" b="1">
                          <a:solidFill>
                            <a:srgbClr val="000000"/>
                          </a:solidFill>
                          <a:latin typeface="Calibri" panose="020F0502020204030204" charset="0"/>
                          <a:cs typeface="Calibri" panose="020F0502020204030204" charset="0"/>
                        </a:rPr>
                        <a:t>.</a:t>
                      </a:r>
                    </a:p>
                    <a:p>
                      <a:pPr indent="0">
                        <a:buNone/>
                      </a:pPr>
                      <a:r>
                        <a:rPr lang="en-US" sz="1500" b="1">
                          <a:solidFill>
                            <a:srgbClr val="000000"/>
                          </a:solidFill>
                          <a:latin typeface="Calibri" panose="020F0502020204030204" charset="0"/>
                          <a:cs typeface="Calibri" panose="020F0502020204030204" charset="0"/>
                        </a:rPr>
                        <a:t>5.Hệ </a:t>
                      </a:r>
                      <a:r>
                        <a:rPr lang="en-US" sz="1500" b="1" err="1">
                          <a:solidFill>
                            <a:srgbClr val="000000"/>
                          </a:solidFill>
                          <a:latin typeface="Calibri" panose="020F0502020204030204" charset="0"/>
                          <a:cs typeface="Calibri" panose="020F0502020204030204" charset="0"/>
                        </a:rPr>
                        <a:t>thống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xác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nhận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xóa</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loại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bỏ</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khỏi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giỏ</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p>
                    <a:p>
                      <a:pPr indent="0">
                        <a:buNone/>
                      </a:pPr>
                      <a:r>
                        <a:rPr lang="en-US" sz="1500" b="1">
                          <a:solidFill>
                            <a:srgbClr val="000000"/>
                          </a:solidFill>
                          <a:latin typeface="Calibri" panose="020F0502020204030204" charset="0"/>
                          <a:cs typeface="Calibri" panose="020F0502020204030204" charset="0"/>
                        </a:rPr>
                        <a:t>6.Hệ </a:t>
                      </a:r>
                      <a:r>
                        <a:rPr lang="en-US" sz="1500" b="1" err="1">
                          <a:solidFill>
                            <a:srgbClr val="000000"/>
                          </a:solidFill>
                          <a:latin typeface="Calibri" panose="020F0502020204030204" charset="0"/>
                          <a:cs typeface="Calibri" panose="020F0502020204030204" charset="0"/>
                        </a:rPr>
                        <a:t>thống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cập</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nhật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tổng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hiển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thị</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giỏ</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cập</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nhật.Kết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thúc</a:t>
                      </a:r>
                      <a:r>
                        <a:rPr lang="en-US" sz="1500" b="1">
                          <a:solidFill>
                            <a:srgbClr val="000000"/>
                          </a:solidFill>
                          <a:latin typeface="Calibri" panose="020F0502020204030204" charset="0"/>
                          <a:cs typeface="Calibri" panose="020F0502020204030204" charset="0"/>
                        </a:rPr>
                        <a:t> Use-Case.</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7"/>
                  </a:ext>
                </a:extLst>
              </a:tr>
              <a:tr h="317184">
                <a:tc>
                  <a:txBody>
                    <a:bodyPr/>
                    <a:lstStyle/>
                    <a:p>
                      <a:pPr indent="0" algn="ctr">
                        <a:buNone/>
                      </a:pPr>
                      <a:r>
                        <a:rPr lang="en-US" sz="1500" b="1">
                          <a:solidFill>
                            <a:srgbClr val="000000"/>
                          </a:solidFill>
                          <a:latin typeface="Calibri" panose="020F0502020204030204" charset="0"/>
                          <a:cs typeface="Calibri" panose="020F0502020204030204" charset="0"/>
                        </a:rPr>
                        <a:t>Luồng Sự Kiện Phụ</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1.Nếu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không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còn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tồn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tại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trong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giỏ</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đã</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được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xóa</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trước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đó</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hệ</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thống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sẽ</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thông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báo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không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thực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hiện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thay</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đổi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nào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trong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giỏ</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913865493"/>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20" name="图片 19"/>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21" name="矩形 20"/>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8"/>
              <p:cNvSpPr txBox="1">
                <a:spLocks noChangeArrowheads="1"/>
              </p:cNvSpPr>
              <p:nvPr/>
            </p:nvSpPr>
            <p:spPr bwMode="auto">
              <a:xfrm>
                <a:off x="3891487" y="344626"/>
                <a:ext cx="440902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en-US" altLang="zh-CN"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Khách hàng tiềm năng</a:t>
                </a:r>
              </a:p>
            </p:txBody>
          </p:sp>
        </p:grpSp>
        <p:cxnSp>
          <p:nvCxnSpPr>
            <p:cNvPr id="19" name="直接连接符 18"/>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aphicFrame>
        <p:nvGraphicFramePr>
          <p:cNvPr id="2" name="Table 1"/>
          <p:cNvGraphicFramePr/>
          <p:nvPr>
            <p:extLst>
              <p:ext uri="{D42A27DB-BD31-4B8C-83A1-F6EECF244321}">
                <p14:modId xmlns:p14="http://schemas.microsoft.com/office/powerpoint/2010/main" val="1109198742"/>
              </p:ext>
            </p:extLst>
          </p:nvPr>
        </p:nvGraphicFramePr>
        <p:xfrm>
          <a:off x="393468" y="1305251"/>
          <a:ext cx="11405062" cy="5149644"/>
        </p:xfrm>
        <a:graphic>
          <a:graphicData uri="http://schemas.openxmlformats.org/drawingml/2006/table">
            <a:tbl>
              <a:tblPr/>
              <a:tblGrid>
                <a:gridCol w="1996376">
                  <a:extLst>
                    <a:ext uri="{9D8B030D-6E8A-4147-A177-3AD203B41FA5}">
                      <a16:colId xmlns:a16="http://schemas.microsoft.com/office/drawing/2014/main" xmlns="" val="20000"/>
                    </a:ext>
                  </a:extLst>
                </a:gridCol>
                <a:gridCol w="9408686">
                  <a:extLst>
                    <a:ext uri="{9D8B030D-6E8A-4147-A177-3AD203B41FA5}">
                      <a16:colId xmlns:a16="http://schemas.microsoft.com/office/drawing/2014/main" xmlns="" val="20001"/>
                    </a:ext>
                  </a:extLst>
                </a:gridCol>
              </a:tblGrid>
              <a:tr h="172789">
                <a:tc>
                  <a:txBody>
                    <a:bodyPr/>
                    <a:lstStyle/>
                    <a:p>
                      <a:pPr indent="0" algn="ctr">
                        <a:buNone/>
                      </a:pPr>
                      <a:r>
                        <a:rPr lang="en-US" sz="1500" b="1" err="1">
                          <a:solidFill>
                            <a:srgbClr val="000000"/>
                          </a:solidFill>
                          <a:latin typeface="Calibri" panose="020F0502020204030204" charset="0"/>
                          <a:cs typeface="Calibri" panose="020F0502020204030204" charset="0"/>
                        </a:rPr>
                        <a:t>Use_Case</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500" b="1">
                          <a:solidFill>
                            <a:srgbClr val="000000"/>
                          </a:solidFill>
                          <a:latin typeface="Calibri" panose="020F0502020204030204" charset="0"/>
                          <a:cs typeface="Calibri" panose="020F0502020204030204" charset="0"/>
                        </a:rPr>
                        <a:t>Nội Dung</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258711">
                <a:tc>
                  <a:txBody>
                    <a:bodyPr/>
                    <a:lstStyle/>
                    <a:p>
                      <a:pPr indent="0" algn="ctr">
                        <a:buNone/>
                      </a:pPr>
                      <a:r>
                        <a:rPr lang="en-US" sz="1500" b="1">
                          <a:solidFill>
                            <a:srgbClr val="000000"/>
                          </a:solidFill>
                          <a:latin typeface="Calibri" panose="020F0502020204030204" charset="0"/>
                          <a:cs typeface="Calibri" panose="020F0502020204030204" charset="0"/>
                        </a:rPr>
                        <a:t>Tên Use_Case</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Sửa Số Lượng</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58711">
                <a:tc>
                  <a:txBody>
                    <a:bodyPr/>
                    <a:lstStyle/>
                    <a:p>
                      <a:pPr indent="0" algn="ctr">
                        <a:buNone/>
                      </a:pPr>
                      <a:r>
                        <a:rPr lang="en-US" sz="1500" b="1">
                          <a:solidFill>
                            <a:srgbClr val="000000"/>
                          </a:solidFill>
                          <a:latin typeface="Calibri" panose="020F0502020204030204" charset="0"/>
                          <a:cs typeface="Calibri" panose="020F0502020204030204" charset="0"/>
                        </a:rPr>
                        <a:t>Mô Tả</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Use case này cho phép Khách hàng tiềm năngsửa số lượng của sản phẩm trong giỏ hàng.</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258711">
                <a:tc>
                  <a:txBody>
                    <a:bodyPr/>
                    <a:lstStyle/>
                    <a:p>
                      <a:pPr indent="0" algn="ctr">
                        <a:buNone/>
                      </a:pPr>
                      <a:r>
                        <a:rPr lang="en-US" sz="1500" b="1">
                          <a:solidFill>
                            <a:srgbClr val="000000"/>
                          </a:solidFill>
                          <a:latin typeface="Calibri" panose="020F0502020204030204" charset="0"/>
                          <a:cs typeface="Calibri" panose="020F0502020204030204" charset="0"/>
                        </a:rPr>
                        <a:t>Actor</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Khách hàng tiềm năng.</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258711">
                <a:tc>
                  <a:txBody>
                    <a:bodyPr/>
                    <a:lstStyle/>
                    <a:p>
                      <a:pPr indent="0" algn="ctr">
                        <a:buNone/>
                      </a:pPr>
                      <a:r>
                        <a:rPr lang="en-US" sz="1500" b="1">
                          <a:solidFill>
                            <a:srgbClr val="000000"/>
                          </a:solidFill>
                          <a:latin typeface="Calibri" panose="020F0502020204030204" charset="0"/>
                          <a:cs typeface="Calibri" panose="020F0502020204030204" charset="0"/>
                        </a:rPr>
                        <a:t>Điều Kiện Kích Hoạt</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err="1">
                          <a:solidFill>
                            <a:srgbClr val="000000"/>
                          </a:solidFill>
                          <a:latin typeface="Calibri" panose="020F0502020204030204" charset="0"/>
                          <a:cs typeface="Calibri" panose="020F0502020204030204" charset="0"/>
                        </a:rPr>
                        <a:t>Khi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nhấp</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chức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Sửa</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Số</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Lượng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sau</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đã</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thực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hiện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xong</a:t>
                      </a:r>
                      <a:r>
                        <a:rPr lang="en-US" sz="1500" b="1">
                          <a:solidFill>
                            <a:srgbClr val="000000"/>
                          </a:solidFill>
                          <a:latin typeface="Calibri" panose="020F0502020204030204" charset="0"/>
                          <a:cs typeface="Calibri" panose="020F0502020204030204" charset="0"/>
                        </a:rPr>
                        <a:t> Use-</a:t>
                      </a:r>
                      <a:r>
                        <a:rPr lang="en-US" sz="1500" b="1" err="1">
                          <a:solidFill>
                            <a:srgbClr val="000000"/>
                          </a:solidFill>
                          <a:latin typeface="Calibri" panose="020F0502020204030204" charset="0"/>
                          <a:cs typeface="Calibri" panose="020F0502020204030204" charset="0"/>
                        </a:rPr>
                        <a:t>Case“Xem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Giỏ</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345578">
                <a:tc>
                  <a:txBody>
                    <a:bodyPr/>
                    <a:lstStyle/>
                    <a:p>
                      <a:pPr indent="0" algn="ctr">
                        <a:buNone/>
                      </a:pPr>
                      <a:r>
                        <a:rPr lang="en-US" sz="1500" b="1">
                          <a:solidFill>
                            <a:srgbClr val="000000"/>
                          </a:solidFill>
                          <a:latin typeface="Calibri" panose="020F0502020204030204" charset="0"/>
                          <a:cs typeface="Calibri" panose="020F0502020204030204" charset="0"/>
                        </a:rPr>
                        <a:t>Tiền Điều Kiện</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Khách Hàng Tiềm Năngđã thêm sản phẩm vào giỏ hàng và muốn sửa số lượng của sản phẩm đó hoặc sau khi xem giỏ hàng và muốn sửa số lượng của sản phẩm đang có trong giỏ.</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r h="346050">
                <a:tc>
                  <a:txBody>
                    <a:bodyPr/>
                    <a:lstStyle/>
                    <a:p>
                      <a:pPr indent="0" algn="ctr">
                        <a:buNone/>
                      </a:pPr>
                      <a:r>
                        <a:rPr lang="en-US" sz="1500" b="1">
                          <a:solidFill>
                            <a:srgbClr val="000000"/>
                          </a:solidFill>
                          <a:latin typeface="Calibri" panose="020F0502020204030204" charset="0"/>
                          <a:cs typeface="Calibri" panose="020F0502020204030204" charset="0"/>
                        </a:rPr>
                        <a:t>Hậu Điều Kiện</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Số lượng sản phẩm trong giỏ hàng đã được cập nhật theo yêu cầu của Khách Hàng Tiềm Năngvà họ có thể tiếp tục mua sắm hoặc thực hiện các tác vụ khác.</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6"/>
                  </a:ext>
                </a:extLst>
              </a:tr>
              <a:tr h="1556516">
                <a:tc>
                  <a:txBody>
                    <a:bodyPr/>
                    <a:lstStyle/>
                    <a:p>
                      <a:pPr indent="0" algn="ctr">
                        <a:buNone/>
                      </a:pPr>
                      <a:r>
                        <a:rPr lang="en-US" sz="1500" b="1">
                          <a:solidFill>
                            <a:srgbClr val="000000"/>
                          </a:solidFill>
                          <a:latin typeface="Calibri" panose="020F0502020204030204" charset="0"/>
                          <a:cs typeface="Calibri" panose="020F0502020204030204" charset="0"/>
                        </a:rPr>
                        <a:t>Luồng Sự Kiện Chính</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1.Khách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đã</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thêm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giỏ</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muốn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sửa</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số</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lượng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của</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đó</a:t>
                      </a:r>
                      <a:r>
                        <a:rPr lang="en-US" sz="1500" b="1">
                          <a:solidFill>
                            <a:srgbClr val="000000"/>
                          </a:solidFill>
                          <a:latin typeface="Calibri" panose="020F0502020204030204" charset="0"/>
                          <a:cs typeface="Calibri" panose="020F0502020204030204" charset="0"/>
                        </a:rPr>
                        <a:t>. </a:t>
                      </a:r>
                    </a:p>
                    <a:p>
                      <a:pPr indent="0">
                        <a:buNone/>
                      </a:pPr>
                      <a:r>
                        <a:rPr lang="en-US" sz="1500" b="1">
                          <a:solidFill>
                            <a:srgbClr val="000000"/>
                          </a:solidFill>
                          <a:latin typeface="Calibri" panose="020F0502020204030204" charset="0"/>
                          <a:cs typeface="Calibri" panose="020F0502020204030204" charset="0"/>
                        </a:rPr>
                        <a:t>2.Khách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nhấn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nút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Sửa</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số</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lượng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tùy</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chọn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tương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tự</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từ</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trang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giỏ</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p>
                    <a:p>
                      <a:pPr indent="0">
                        <a:buNone/>
                      </a:pPr>
                      <a:r>
                        <a:rPr lang="en-US" sz="1500" b="1">
                          <a:solidFill>
                            <a:srgbClr val="000000"/>
                          </a:solidFill>
                          <a:latin typeface="Calibri" panose="020F0502020204030204" charset="0"/>
                          <a:cs typeface="Calibri" panose="020F0502020204030204" charset="0"/>
                        </a:rPr>
                        <a:t>3.Hệ </a:t>
                      </a:r>
                      <a:r>
                        <a:rPr lang="en-US" sz="1500" b="1" err="1">
                          <a:solidFill>
                            <a:srgbClr val="000000"/>
                          </a:solidFill>
                          <a:latin typeface="Calibri" panose="020F0502020204030204" charset="0"/>
                          <a:cs typeface="Calibri" panose="020F0502020204030204" charset="0"/>
                        </a:rPr>
                        <a:t>thống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hiển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thị</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giao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diện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phép</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sửa</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số</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lượng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p>
                    <a:p>
                      <a:pPr indent="0">
                        <a:buNone/>
                      </a:pPr>
                      <a:r>
                        <a:rPr lang="en-US" sz="1500" b="1">
                          <a:solidFill>
                            <a:srgbClr val="000000"/>
                          </a:solidFill>
                          <a:latin typeface="Calibri" panose="020F0502020204030204" charset="0"/>
                          <a:cs typeface="Calibri" panose="020F0502020204030204" charset="0"/>
                        </a:rPr>
                        <a:t>4.Khách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nhập</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số</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lượng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mới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sử</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dụng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các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nút</a:t>
                      </a:r>
                      <a:r>
                        <a:rPr lang="en-US" sz="1500" b="1">
                          <a:solidFill>
                            <a:srgbClr val="000000"/>
                          </a:solidFill>
                          <a:latin typeface="Calibri" panose="020F0502020204030204" charset="0"/>
                          <a:cs typeface="Calibri" panose="020F0502020204030204" charset="0"/>
                        </a:rPr>
                        <a:t> "+" </a:t>
                      </a:r>
                      <a:r>
                        <a:rPr lang="en-US" sz="1500" b="1" err="1">
                          <a:solidFill>
                            <a:srgbClr val="000000"/>
                          </a:solidFill>
                          <a:latin typeface="Calibri" panose="020F0502020204030204" charset="0"/>
                          <a:cs typeface="Calibri" panose="020F0502020204030204" charset="0"/>
                        </a:rPr>
                        <a:t>và</a:t>
                      </a:r>
                      <a:r>
                        <a:rPr lang="en-US" sz="1500" b="1">
                          <a:solidFill>
                            <a:srgbClr val="000000"/>
                          </a:solidFill>
                          <a:latin typeface="Calibri" panose="020F0502020204030204" charset="0"/>
                          <a:cs typeface="Calibri" panose="020F0502020204030204" charset="0"/>
                        </a:rPr>
                        <a:t> "-" </a:t>
                      </a:r>
                      <a:r>
                        <a:rPr lang="en-US" sz="1500" b="1" err="1">
                          <a:solidFill>
                            <a:srgbClr val="000000"/>
                          </a:solidFill>
                          <a:latin typeface="Calibri" panose="020F0502020204030204" charset="0"/>
                          <a:cs typeface="Calibri" panose="020F0502020204030204" charset="0"/>
                        </a:rPr>
                        <a:t>để</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giảm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số</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lượng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p>
                    <a:p>
                      <a:pPr indent="0">
                        <a:buNone/>
                      </a:pPr>
                      <a:r>
                        <a:rPr lang="en-US" sz="1500" b="1">
                          <a:solidFill>
                            <a:srgbClr val="000000"/>
                          </a:solidFill>
                          <a:latin typeface="Calibri" panose="020F0502020204030204" charset="0"/>
                          <a:cs typeface="Calibri" panose="020F0502020204030204" charset="0"/>
                        </a:rPr>
                        <a:t>5.Khách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nhấn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nút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Cập</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nhật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tương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tự</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để</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lưu</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số</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lượng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mới</a:t>
                      </a:r>
                      <a:r>
                        <a:rPr lang="en-US" sz="1500" b="1">
                          <a:solidFill>
                            <a:srgbClr val="000000"/>
                          </a:solidFill>
                          <a:latin typeface="Calibri" panose="020F0502020204030204" charset="0"/>
                          <a:cs typeface="Calibri" panose="020F0502020204030204" charset="0"/>
                        </a:rPr>
                        <a:t>. </a:t>
                      </a:r>
                    </a:p>
                    <a:p>
                      <a:pPr indent="0">
                        <a:buNone/>
                      </a:pPr>
                      <a:r>
                        <a:rPr lang="en-US" sz="1500" b="1">
                          <a:solidFill>
                            <a:srgbClr val="000000"/>
                          </a:solidFill>
                          <a:latin typeface="Calibri" panose="020F0502020204030204" charset="0"/>
                          <a:cs typeface="Calibri" panose="020F0502020204030204" charset="0"/>
                        </a:rPr>
                        <a:t>6.Hệ </a:t>
                      </a:r>
                      <a:r>
                        <a:rPr lang="en-US" sz="1500" b="1" err="1">
                          <a:solidFill>
                            <a:srgbClr val="000000"/>
                          </a:solidFill>
                          <a:latin typeface="Calibri" panose="020F0502020204030204" charset="0"/>
                          <a:cs typeface="Calibri" panose="020F0502020204030204" charset="0"/>
                        </a:rPr>
                        <a:t>thống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cập</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nhật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số</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lượng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trong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giỏ</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tính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lại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tổng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tiền</a:t>
                      </a:r>
                      <a:r>
                        <a:rPr lang="en-US" sz="1500" b="1">
                          <a:solidFill>
                            <a:srgbClr val="000000"/>
                          </a:solidFill>
                          <a:latin typeface="Calibri" panose="020F0502020204030204" charset="0"/>
                          <a:cs typeface="Calibri" panose="020F0502020204030204" charset="0"/>
                        </a:rPr>
                        <a:t>. </a:t>
                      </a:r>
                    </a:p>
                    <a:p>
                      <a:pPr indent="0">
                        <a:buNone/>
                      </a:pPr>
                      <a:r>
                        <a:rPr lang="en-US" sz="1500" b="1">
                          <a:solidFill>
                            <a:srgbClr val="000000"/>
                          </a:solidFill>
                          <a:latin typeface="Calibri" panose="020F0502020204030204" charset="0"/>
                          <a:cs typeface="Calibri" panose="020F0502020204030204" charset="0"/>
                        </a:rPr>
                        <a:t>7.Hệ </a:t>
                      </a:r>
                      <a:r>
                        <a:rPr lang="en-US" sz="1500" b="1" err="1">
                          <a:solidFill>
                            <a:srgbClr val="000000"/>
                          </a:solidFill>
                          <a:latin typeface="Calibri" panose="020F0502020204030204" charset="0"/>
                          <a:cs typeface="Calibri" panose="020F0502020204030204" charset="0"/>
                        </a:rPr>
                        <a:t>thống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hiển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thị</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thông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báo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xác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nhận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rằng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số</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lượng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đã</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được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sửa</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đổi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thành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công</a:t>
                      </a:r>
                      <a:r>
                        <a:rPr lang="en-US" sz="1500" b="1">
                          <a:solidFill>
                            <a:srgbClr val="000000"/>
                          </a:solidFill>
                          <a:latin typeface="Calibri" panose="020F0502020204030204" charset="0"/>
                          <a:cs typeface="Calibri" panose="020F0502020204030204" charset="0"/>
                        </a:rPr>
                        <a:t>. </a:t>
                      </a:r>
                    </a:p>
                    <a:p>
                      <a:pPr indent="0">
                        <a:buNone/>
                      </a:pPr>
                      <a:r>
                        <a:rPr lang="en-US" sz="1500" b="1">
                          <a:solidFill>
                            <a:srgbClr val="000000"/>
                          </a:solidFill>
                          <a:latin typeface="Calibri" panose="020F0502020204030204" charset="0"/>
                          <a:cs typeface="Calibri" panose="020F0502020204030204" charset="0"/>
                        </a:rPr>
                        <a:t>8.Khách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có</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thể</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tiếp</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tục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mua</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sắm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tiến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các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tác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vụ</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khác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họ</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đã</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chỉnh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sửa</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số</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lượng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theo</a:t>
                      </a:r>
                      <a:r>
                        <a:rPr lang="en-US" sz="1500" b="1">
                          <a:solidFill>
                            <a:srgbClr val="000000"/>
                          </a:solidFill>
                          <a:latin typeface="Calibri" panose="020F0502020204030204" charset="0"/>
                          <a:cs typeface="Calibri" panose="020F0502020204030204" charset="0"/>
                        </a:rPr>
                        <a:t> ý </a:t>
                      </a:r>
                      <a:r>
                        <a:rPr lang="en-US" sz="1500" b="1" err="1">
                          <a:solidFill>
                            <a:srgbClr val="000000"/>
                          </a:solidFill>
                          <a:latin typeface="Calibri" panose="020F0502020204030204" charset="0"/>
                          <a:cs typeface="Calibri" panose="020F0502020204030204" charset="0"/>
                        </a:rPr>
                        <a:t>muốn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Kết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thúc</a:t>
                      </a:r>
                      <a:r>
                        <a:rPr lang="en-US" sz="1500" b="1">
                          <a:solidFill>
                            <a:srgbClr val="000000"/>
                          </a:solidFill>
                          <a:latin typeface="Calibri" panose="020F0502020204030204" charset="0"/>
                          <a:cs typeface="Calibri" panose="020F0502020204030204" charset="0"/>
                        </a:rPr>
                        <a:t> Use-Case.</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7"/>
                  </a:ext>
                </a:extLst>
              </a:tr>
              <a:tr h="692100">
                <a:tc>
                  <a:txBody>
                    <a:bodyPr/>
                    <a:lstStyle/>
                    <a:p>
                      <a:pPr indent="0" algn="ctr">
                        <a:buNone/>
                      </a:pPr>
                      <a:r>
                        <a:rPr lang="en-US" sz="1500" b="1">
                          <a:solidFill>
                            <a:srgbClr val="000000"/>
                          </a:solidFill>
                          <a:latin typeface="Calibri" panose="020F0502020204030204" charset="0"/>
                          <a:cs typeface="Calibri" panose="020F0502020204030204" charset="0"/>
                        </a:rPr>
                        <a:t>Luồng Sự Kiện Phụ</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1.Nếu </a:t>
                      </a:r>
                      <a:r>
                        <a:rPr lang="en-US" sz="1500" b="1" err="1">
                          <a:solidFill>
                            <a:srgbClr val="000000"/>
                          </a:solidFill>
                          <a:latin typeface="Calibri" panose="020F0502020204030204" charset="0"/>
                          <a:cs typeface="Calibri" panose="020F0502020204030204" charset="0"/>
                        </a:rPr>
                        <a:t>Khách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gnhập</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một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số</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lượng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không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hợp</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lệ</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ví</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dụ</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số</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âm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không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phải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số</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hệ</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thống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sẽ</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thông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báo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lỗi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không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thay</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đổi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số</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lượng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trong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giỏ</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p>
                    <a:p>
                      <a:pPr indent="0">
                        <a:buNone/>
                      </a:pPr>
                      <a:r>
                        <a:rPr lang="en-US" sz="1500" b="1">
                          <a:solidFill>
                            <a:srgbClr val="000000"/>
                          </a:solidFill>
                          <a:latin typeface="Calibri" panose="020F0502020204030204" charset="0"/>
                          <a:cs typeface="Calibri" panose="020F0502020204030204" charset="0"/>
                        </a:rPr>
                        <a:t>2.Nếu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không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còn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tồn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tại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đã</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hết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năngcó</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thể</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được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thông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báo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phẩm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đó</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có</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thể</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bị</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loại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bỏ</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khỏi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giỏ</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2019550078"/>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2" y="-54385"/>
            <a:ext cx="12192003" cy="6858000"/>
            <a:chOff x="-2" y="-54385"/>
            <a:chExt cx="12192003" cy="6858000"/>
          </a:xfrm>
        </p:grpSpPr>
        <p:grpSp>
          <p:nvGrpSpPr>
            <p:cNvPr id="11" name="组合 10"/>
            <p:cNvGrpSpPr/>
            <p:nvPr/>
          </p:nvGrpSpPr>
          <p:grpSpPr>
            <a:xfrm>
              <a:off x="-2" y="-54385"/>
              <a:ext cx="12192003" cy="6858000"/>
              <a:chOff x="-2" y="-54385"/>
              <a:chExt cx="12192003" cy="6858000"/>
            </a:xfrm>
          </p:grpSpPr>
          <p:pic>
            <p:nvPicPr>
              <p:cNvPr id="20" name="图片 19"/>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2" y="-54385"/>
                <a:ext cx="12192000" cy="6858000"/>
              </a:xfrm>
              <a:prstGeom prst="rect">
                <a:avLst/>
              </a:prstGeom>
            </p:spPr>
          </p:pic>
          <p:sp>
            <p:nvSpPr>
              <p:cNvPr id="21" name="矩形 20"/>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8"/>
              <p:cNvSpPr txBox="1">
                <a:spLocks noChangeArrowheads="1"/>
              </p:cNvSpPr>
              <p:nvPr/>
            </p:nvSpPr>
            <p:spPr bwMode="auto">
              <a:xfrm>
                <a:off x="3860830" y="317434"/>
                <a:ext cx="473322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en-US" altLang="zh-CN"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Khách hàng tiềm năng</a:t>
                </a:r>
              </a:p>
            </p:txBody>
          </p:sp>
        </p:grpSp>
        <p:cxnSp>
          <p:nvCxnSpPr>
            <p:cNvPr id="19" name="直接连接符 18"/>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aphicFrame>
        <p:nvGraphicFramePr>
          <p:cNvPr id="2" name="Table 1"/>
          <p:cNvGraphicFramePr/>
          <p:nvPr>
            <p:extLst>
              <p:ext uri="{D42A27DB-BD31-4B8C-83A1-F6EECF244321}">
                <p14:modId xmlns:p14="http://schemas.microsoft.com/office/powerpoint/2010/main" val="1300721463"/>
              </p:ext>
            </p:extLst>
          </p:nvPr>
        </p:nvGraphicFramePr>
        <p:xfrm>
          <a:off x="688075" y="1683807"/>
          <a:ext cx="11078730" cy="4460952"/>
        </p:xfrm>
        <a:graphic>
          <a:graphicData uri="http://schemas.openxmlformats.org/drawingml/2006/table">
            <a:tbl>
              <a:tblPr/>
              <a:tblGrid>
                <a:gridCol w="1937047">
                  <a:extLst>
                    <a:ext uri="{9D8B030D-6E8A-4147-A177-3AD203B41FA5}">
                      <a16:colId xmlns:a16="http://schemas.microsoft.com/office/drawing/2014/main" xmlns="" val="20000"/>
                    </a:ext>
                  </a:extLst>
                </a:gridCol>
                <a:gridCol w="9141683">
                  <a:extLst>
                    <a:ext uri="{9D8B030D-6E8A-4147-A177-3AD203B41FA5}">
                      <a16:colId xmlns:a16="http://schemas.microsoft.com/office/drawing/2014/main" xmlns="" val="20001"/>
                    </a:ext>
                  </a:extLst>
                </a:gridCol>
              </a:tblGrid>
              <a:tr h="180908">
                <a:tc>
                  <a:txBody>
                    <a:bodyPr/>
                    <a:lstStyle/>
                    <a:p>
                      <a:pPr indent="0" algn="ctr">
                        <a:buNone/>
                      </a:pPr>
                      <a:r>
                        <a:rPr lang="en-US" sz="1500" b="1" err="1">
                          <a:solidFill>
                            <a:srgbClr val="000000"/>
                          </a:solidFill>
                          <a:latin typeface="Calibri" panose="020F0502020204030204" charset="0"/>
                          <a:cs typeface="Calibri" panose="020F0502020204030204" charset="0"/>
                        </a:rPr>
                        <a:t>Use_Case</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500" b="1">
                          <a:solidFill>
                            <a:srgbClr val="000000"/>
                          </a:solidFill>
                          <a:latin typeface="Calibri" panose="020F0502020204030204" charset="0"/>
                          <a:cs typeface="Calibri" panose="020F0502020204030204" charset="0"/>
                        </a:rPr>
                        <a:t>Nội Dung</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400967">
                <a:tc>
                  <a:txBody>
                    <a:bodyPr/>
                    <a:lstStyle/>
                    <a:p>
                      <a:pPr indent="0" algn="ctr">
                        <a:buNone/>
                      </a:pPr>
                      <a:r>
                        <a:rPr lang="en-US" sz="1500" b="1">
                          <a:solidFill>
                            <a:srgbClr val="000000"/>
                          </a:solidFill>
                          <a:latin typeface="Calibri" panose="020F0502020204030204" charset="0"/>
                          <a:cs typeface="Calibri" panose="020F0502020204030204" charset="0"/>
                        </a:rPr>
                        <a:t>Tên Use_Case</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Kiểm Tra tài Khoản Có Tồn Tại Hay Không.</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400067">
                <a:tc>
                  <a:txBody>
                    <a:bodyPr/>
                    <a:lstStyle/>
                    <a:p>
                      <a:pPr indent="0" algn="ctr">
                        <a:buNone/>
                      </a:pPr>
                      <a:r>
                        <a:rPr lang="en-US" sz="1500" b="1">
                          <a:solidFill>
                            <a:srgbClr val="000000"/>
                          </a:solidFill>
                          <a:latin typeface="Calibri" panose="020F0502020204030204" charset="0"/>
                          <a:cs typeface="Calibri" panose="020F0502020204030204" charset="0"/>
                        </a:rPr>
                        <a:t>Mô Tả</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Use case này cho phép hệ thống kiểm tra xem một tài khoản cụ thể có tồn tại trong hệ thống hay không.</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400067">
                <a:tc>
                  <a:txBody>
                    <a:bodyPr/>
                    <a:lstStyle/>
                    <a:p>
                      <a:pPr indent="0" algn="ctr">
                        <a:buNone/>
                      </a:pPr>
                      <a:r>
                        <a:rPr lang="en-US" sz="1500" b="1">
                          <a:solidFill>
                            <a:srgbClr val="000000"/>
                          </a:solidFill>
                          <a:latin typeface="Calibri" panose="020F0502020204030204" charset="0"/>
                          <a:cs typeface="Calibri" panose="020F0502020204030204" charset="0"/>
                        </a:rPr>
                        <a:t>Actor</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Hệ Thống</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400967">
                <a:tc>
                  <a:txBody>
                    <a:bodyPr/>
                    <a:lstStyle/>
                    <a:p>
                      <a:pPr indent="0" algn="ctr">
                        <a:buNone/>
                      </a:pPr>
                      <a:r>
                        <a:rPr lang="en-US" sz="1500" b="1">
                          <a:solidFill>
                            <a:srgbClr val="000000"/>
                          </a:solidFill>
                          <a:latin typeface="Calibri" panose="020F0502020204030204" charset="0"/>
                          <a:cs typeface="Calibri" panose="020F0502020204030204" charset="0"/>
                        </a:rPr>
                        <a:t>Điều Kiện Kích Hoạt</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err="1">
                          <a:solidFill>
                            <a:srgbClr val="000000"/>
                          </a:solidFill>
                          <a:latin typeface="Calibri" panose="020F0502020204030204" charset="0"/>
                          <a:cs typeface="Calibri" panose="020F0502020204030204" charset="0"/>
                        </a:rPr>
                        <a:t>Khi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Khách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Hàng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Tiềm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muốn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tạo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nhập</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tài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khoản</a:t>
                      </a:r>
                      <a:r>
                        <a:rPr lang="en-US" sz="1500" b="1">
                          <a:solidFill>
                            <a:srgbClr val="000000"/>
                          </a:solidFill>
                          <a:latin typeface="Calibri" panose="020F0502020204030204" charset="0"/>
                          <a:cs typeface="Calibri" panose="020F0502020204030204" charset="0"/>
                        </a:rPr>
                        <a:t>.</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400967">
                <a:tc>
                  <a:txBody>
                    <a:bodyPr/>
                    <a:lstStyle/>
                    <a:p>
                      <a:pPr indent="0" algn="ctr">
                        <a:buNone/>
                      </a:pPr>
                      <a:r>
                        <a:rPr lang="en-US" sz="1500" b="1">
                          <a:solidFill>
                            <a:srgbClr val="000000"/>
                          </a:solidFill>
                          <a:latin typeface="Calibri" panose="020F0502020204030204" charset="0"/>
                          <a:cs typeface="Calibri" panose="020F0502020204030204" charset="0"/>
                        </a:rPr>
                        <a:t>Tiền Điều Kiện</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Khi Khách Hàng Tiềm Năng nhấp vào chức năng “Đăng Ký Tài Khoản” hoặc “Đăng Nhập tài Khoản”</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r h="400517">
                <a:tc>
                  <a:txBody>
                    <a:bodyPr/>
                    <a:lstStyle/>
                    <a:p>
                      <a:pPr indent="0" algn="ctr">
                        <a:buNone/>
                      </a:pPr>
                      <a:r>
                        <a:rPr lang="en-US" sz="1500" b="1">
                          <a:solidFill>
                            <a:srgbClr val="000000"/>
                          </a:solidFill>
                          <a:latin typeface="Calibri" panose="020F0502020204030204" charset="0"/>
                          <a:cs typeface="Calibri" panose="020F0502020204030204" charset="0"/>
                        </a:rPr>
                        <a:t>Hậu Điều Kiện</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Hệ thống xác định xem tài khoản có tồn tại hoặc không tồn tại.</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6"/>
                  </a:ext>
                </a:extLst>
              </a:tr>
              <a:tr h="933791">
                <a:tc>
                  <a:txBody>
                    <a:bodyPr/>
                    <a:lstStyle/>
                    <a:p>
                      <a:pPr indent="0" algn="ctr">
                        <a:buNone/>
                      </a:pPr>
                      <a:r>
                        <a:rPr lang="en-US" sz="1500" b="1">
                          <a:solidFill>
                            <a:srgbClr val="000000"/>
                          </a:solidFill>
                          <a:latin typeface="Calibri" panose="020F0502020204030204" charset="0"/>
                          <a:cs typeface="Calibri" panose="020F0502020204030204" charset="0"/>
                        </a:rPr>
                        <a:t>Luồng Sự Kiện Chính</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1.Hệ </a:t>
                      </a:r>
                      <a:r>
                        <a:rPr lang="en-US" sz="1500" b="1" err="1">
                          <a:solidFill>
                            <a:srgbClr val="000000"/>
                          </a:solidFill>
                          <a:latin typeface="Calibri" panose="020F0502020204030204" charset="0"/>
                          <a:cs typeface="Calibri" panose="020F0502020204030204" charset="0"/>
                        </a:rPr>
                        <a:t>thống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nhận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được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yêu</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cầu</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kiểm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tra</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tài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khoản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từ</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người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dùng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các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thành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phần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khác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của</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hệ</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thống</a:t>
                      </a:r>
                      <a:r>
                        <a:rPr lang="en-US" sz="1500" b="1">
                          <a:solidFill>
                            <a:srgbClr val="000000"/>
                          </a:solidFill>
                          <a:latin typeface="Calibri" panose="020F0502020204030204" charset="0"/>
                          <a:cs typeface="Calibri" panose="020F0502020204030204" charset="0"/>
                        </a:rPr>
                        <a:t>. </a:t>
                      </a:r>
                    </a:p>
                    <a:p>
                      <a:pPr indent="0">
                        <a:buNone/>
                      </a:pPr>
                      <a:r>
                        <a:rPr lang="en-US" sz="1500" b="1">
                          <a:solidFill>
                            <a:srgbClr val="000000"/>
                          </a:solidFill>
                          <a:latin typeface="Calibri" panose="020F0502020204030204" charset="0"/>
                          <a:cs typeface="Calibri" panose="020F0502020204030204" charset="0"/>
                        </a:rPr>
                        <a:t>2.Hệ </a:t>
                      </a:r>
                      <a:r>
                        <a:rPr lang="en-US" sz="1500" b="1" err="1">
                          <a:solidFill>
                            <a:srgbClr val="000000"/>
                          </a:solidFill>
                          <a:latin typeface="Calibri" panose="020F0502020204030204" charset="0"/>
                          <a:cs typeface="Calibri" panose="020F0502020204030204" charset="0"/>
                        </a:rPr>
                        <a:t>thống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xác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định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thông</a:t>
                      </a:r>
                      <a:r>
                        <a:rPr lang="en-US" sz="1500" b="1">
                          <a:solidFill>
                            <a:srgbClr val="000000"/>
                          </a:solidFill>
                          <a:latin typeface="Calibri" panose="020F0502020204030204" charset="0"/>
                          <a:cs typeface="Calibri" panose="020F0502020204030204" charset="0"/>
                        </a:rPr>
                        <a:t> tin </a:t>
                      </a:r>
                      <a:r>
                        <a:rPr lang="en-US" sz="1500" b="1" err="1">
                          <a:solidFill>
                            <a:srgbClr val="000000"/>
                          </a:solidFill>
                          <a:latin typeface="Calibri" panose="020F0502020204030204" charset="0"/>
                          <a:cs typeface="Calibri" panose="020F0502020204030204" charset="0"/>
                        </a:rPr>
                        <a:t>cần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kiểm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tra</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chẳng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hạn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như</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tên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đăng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nhập</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địa</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chỉ</a:t>
                      </a:r>
                      <a:r>
                        <a:rPr lang="en-US" sz="1500" b="1">
                          <a:solidFill>
                            <a:srgbClr val="000000"/>
                          </a:solidFill>
                          <a:latin typeface="Calibri" panose="020F0502020204030204" charset="0"/>
                          <a:cs typeface="Calibri" panose="020F0502020204030204" charset="0"/>
                        </a:rPr>
                        <a:t> email </a:t>
                      </a:r>
                      <a:r>
                        <a:rPr lang="en-US" sz="1500" b="1" err="1">
                          <a:solidFill>
                            <a:srgbClr val="000000"/>
                          </a:solidFill>
                          <a:latin typeface="Calibri" panose="020F0502020204030204" charset="0"/>
                          <a:cs typeface="Calibri" panose="020F0502020204030204" charset="0"/>
                        </a:rPr>
                        <a:t>hoặc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số</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điện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thoại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để</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tìm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tài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khoản</a:t>
                      </a:r>
                      <a:r>
                        <a:rPr lang="en-US" sz="1500" b="1">
                          <a:solidFill>
                            <a:srgbClr val="000000"/>
                          </a:solidFill>
                          <a:latin typeface="Calibri" panose="020F0502020204030204" charset="0"/>
                          <a:cs typeface="Calibri" panose="020F0502020204030204" charset="0"/>
                        </a:rPr>
                        <a:t>.</a:t>
                      </a:r>
                    </a:p>
                    <a:p>
                      <a:pPr indent="0">
                        <a:buNone/>
                      </a:pPr>
                      <a:r>
                        <a:rPr lang="en-US" sz="1500" b="1">
                          <a:solidFill>
                            <a:srgbClr val="000000"/>
                          </a:solidFill>
                          <a:latin typeface="Calibri" panose="020F0502020204030204" charset="0"/>
                          <a:cs typeface="Calibri" panose="020F0502020204030204" charset="0"/>
                        </a:rPr>
                        <a:t>3.Hệ </a:t>
                      </a:r>
                      <a:r>
                        <a:rPr lang="en-US" sz="1500" b="1" err="1">
                          <a:solidFill>
                            <a:srgbClr val="000000"/>
                          </a:solidFill>
                          <a:latin typeface="Calibri" panose="020F0502020204030204" charset="0"/>
                          <a:cs typeface="Calibri" panose="020F0502020204030204" charset="0"/>
                        </a:rPr>
                        <a:t>thống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tìm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kiếm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trong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cơ</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sở</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dữ</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liệu</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để</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xác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định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xem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tài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khoản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có</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tồn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tại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không</a:t>
                      </a:r>
                      <a:r>
                        <a:rPr lang="en-US" sz="1500" b="1">
                          <a:solidFill>
                            <a:srgbClr val="000000"/>
                          </a:solidFill>
                          <a:latin typeface="Calibri" panose="020F0502020204030204" charset="0"/>
                          <a:cs typeface="Calibri" panose="020F0502020204030204" charset="0"/>
                        </a:rPr>
                        <a:t>. </a:t>
                      </a:r>
                    </a:p>
                    <a:p>
                      <a:pPr indent="0">
                        <a:buNone/>
                      </a:pPr>
                      <a:r>
                        <a:rPr lang="en-US" sz="1500" b="1">
                          <a:solidFill>
                            <a:srgbClr val="000000"/>
                          </a:solidFill>
                          <a:latin typeface="Calibri" panose="020F0502020204030204" charset="0"/>
                          <a:cs typeface="Calibri" panose="020F0502020204030204" charset="0"/>
                        </a:rPr>
                        <a:t>4.Nếu </a:t>
                      </a:r>
                      <a:r>
                        <a:rPr lang="en-US" sz="1500" b="1" err="1">
                          <a:solidFill>
                            <a:srgbClr val="000000"/>
                          </a:solidFill>
                          <a:latin typeface="Calibri" panose="020F0502020204030204" charset="0"/>
                          <a:cs typeface="Calibri" panose="020F0502020204030204" charset="0"/>
                        </a:rPr>
                        <a:t>tài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khoản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tồn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tại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hệ</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thống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sẽ</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xác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định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thông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báo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rằng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tài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khoản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tồn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tại</a:t>
                      </a:r>
                      <a:r>
                        <a:rPr lang="en-US" sz="1500" b="1">
                          <a:solidFill>
                            <a:srgbClr val="000000"/>
                          </a:solidFill>
                          <a:latin typeface="Calibri" panose="020F0502020204030204" charset="0"/>
                          <a:cs typeface="Calibri" panose="020F0502020204030204" charset="0"/>
                        </a:rPr>
                        <a:t>.</a:t>
                      </a:r>
                    </a:p>
                    <a:p>
                      <a:pPr indent="0">
                        <a:buNone/>
                      </a:pPr>
                      <a:r>
                        <a:rPr lang="en-US" sz="1500" b="1">
                          <a:solidFill>
                            <a:srgbClr val="000000"/>
                          </a:solidFill>
                          <a:latin typeface="Calibri" panose="020F0502020204030204" charset="0"/>
                          <a:cs typeface="Calibri" panose="020F0502020204030204" charset="0"/>
                        </a:rPr>
                        <a:t>5.Nếu </a:t>
                      </a:r>
                      <a:r>
                        <a:rPr lang="en-US" sz="1500" b="1" err="1">
                          <a:solidFill>
                            <a:srgbClr val="000000"/>
                          </a:solidFill>
                          <a:latin typeface="Calibri" panose="020F0502020204030204" charset="0"/>
                          <a:cs typeface="Calibri" panose="020F0502020204030204" charset="0"/>
                        </a:rPr>
                        <a:t>tài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khoản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không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tồn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tại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hệ</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thống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sẽ</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xác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định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thông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báo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rằng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tài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khoản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không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tồn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tại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Kết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thúc</a:t>
                      </a:r>
                      <a:r>
                        <a:rPr lang="en-US" sz="1500" b="1">
                          <a:solidFill>
                            <a:srgbClr val="000000"/>
                          </a:solidFill>
                          <a:latin typeface="Calibri" panose="020F0502020204030204" charset="0"/>
                          <a:cs typeface="Calibri" panose="020F0502020204030204" charset="0"/>
                        </a:rPr>
                        <a:t> Use-Case.</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7"/>
                  </a:ext>
                </a:extLst>
              </a:tr>
              <a:tr h="400967">
                <a:tc>
                  <a:txBody>
                    <a:bodyPr/>
                    <a:lstStyle/>
                    <a:p>
                      <a:pPr indent="0" algn="ctr">
                        <a:buNone/>
                      </a:pPr>
                      <a:r>
                        <a:rPr lang="en-US" sz="1500" b="1">
                          <a:solidFill>
                            <a:srgbClr val="000000"/>
                          </a:solidFill>
                          <a:latin typeface="Calibri" panose="020F0502020204030204" charset="0"/>
                          <a:cs typeface="Calibri" panose="020F0502020204030204" charset="0"/>
                        </a:rPr>
                        <a:t>Luồng Sự Kiện Phụ</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500" b="1">
                          <a:solidFill>
                            <a:srgbClr val="000000"/>
                          </a:solidFill>
                          <a:latin typeface="Calibri" panose="020F0502020204030204" charset="0"/>
                          <a:cs typeface="Calibri" panose="020F0502020204030204" charset="0"/>
                        </a:rPr>
                        <a:t>1.Không </a:t>
                      </a:r>
                      <a:r>
                        <a:rPr lang="en-US" sz="1500" b="1" err="1">
                          <a:solidFill>
                            <a:srgbClr val="000000"/>
                          </a:solidFill>
                          <a:latin typeface="Calibri" panose="020F0502020204030204" charset="0"/>
                          <a:cs typeface="Calibri" panose="020F0502020204030204" charset="0"/>
                        </a:rPr>
                        <a:t>có</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ngoại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lệ</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định</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nghĩa</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cho</a:t>
                      </a:r>
                      <a:r>
                        <a:rPr lang="en-US" sz="1500" b="1">
                          <a:solidFill>
                            <a:srgbClr val="000000"/>
                          </a:solidFill>
                          <a:latin typeface="Calibri" panose="020F0502020204030204" charset="0"/>
                          <a:cs typeface="Calibri" panose="020F0502020204030204" charset="0"/>
                        </a:rPr>
                        <a:t> use case </a:t>
                      </a:r>
                      <a:r>
                        <a:rPr lang="en-US" sz="1500" b="1" err="1">
                          <a:solidFill>
                            <a:srgbClr val="000000"/>
                          </a:solidFill>
                          <a:latin typeface="Calibri" panose="020F0502020204030204" charset="0"/>
                          <a:cs typeface="Calibri" panose="020F0502020204030204" charset="0"/>
                        </a:rPr>
                        <a:t>này</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vì</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nó</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tập</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trung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vào</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kiểm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tra</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xem</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tài</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khoản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có</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tồn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tại</a:t>
                      </a:r>
                      <a:r>
                        <a:rPr lang="en-US" sz="1500" b="1">
                          <a:solidFill>
                            <a:srgbClr val="000000"/>
                          </a:solidFill>
                          <a:latin typeface="Calibri" panose="020F0502020204030204" charset="0"/>
                          <a:cs typeface="Calibri" panose="020F0502020204030204" charset="0"/>
                        </a:rPr>
                        <a:t> hay </a:t>
                      </a:r>
                      <a:r>
                        <a:rPr lang="en-US" sz="1500" b="1" err="1">
                          <a:solidFill>
                            <a:srgbClr val="000000"/>
                          </a:solidFill>
                          <a:latin typeface="Calibri" panose="020F0502020204030204" charset="0"/>
                          <a:cs typeface="Calibri" panose="020F0502020204030204" charset="0"/>
                        </a:rPr>
                        <a:t>không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và</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không</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có</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các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điều</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kiện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đặc</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biệt</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cần</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xử</a:t>
                      </a:r>
                      <a:r>
                        <a:rPr lang="en-US" sz="1500" b="1">
                          <a:solidFill>
                            <a:srgbClr val="000000"/>
                          </a:solidFill>
                          <a:latin typeface="Calibri" panose="020F0502020204030204" charset="0"/>
                          <a:cs typeface="Calibri" panose="020F0502020204030204" charset="0"/>
                        </a:rPr>
                        <a:t> </a:t>
                      </a:r>
                      <a:r>
                        <a:rPr lang="en-US" sz="1500" b="1" err="1">
                          <a:solidFill>
                            <a:srgbClr val="000000"/>
                          </a:solidFill>
                          <a:latin typeface="Calibri" panose="020F0502020204030204" charset="0"/>
                          <a:cs typeface="Calibri" panose="020F0502020204030204" charset="0"/>
                        </a:rPr>
                        <a:t>lý</a:t>
                      </a:r>
                      <a:r>
                        <a:rPr lang="en-US" sz="1500" b="1">
                          <a:solidFill>
                            <a:srgbClr val="000000"/>
                          </a:solidFill>
                          <a:latin typeface="Calibri" panose="020F0502020204030204" charset="0"/>
                          <a:cs typeface="Calibri" panose="020F0502020204030204" charset="0"/>
                        </a:rPr>
                        <a:t>.</a:t>
                      </a:r>
                      <a:endParaRPr lang="en-US" sz="1500" b="1">
                        <a:solidFill>
                          <a:srgbClr val="000000"/>
                        </a:solidFill>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1888093704"/>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3" name="组合 2"/>
          <p:cNvGrpSpPr/>
          <p:nvPr/>
        </p:nvGrpSpPr>
        <p:grpSpPr>
          <a:xfrm>
            <a:off x="1269133" y="3101131"/>
            <a:ext cx="9520787" cy="583565"/>
            <a:chOff x="3803490" y="3535877"/>
            <a:chExt cx="5288781" cy="583565"/>
          </a:xfrm>
        </p:grpSpPr>
        <p:sp>
          <p:nvSpPr>
            <p:cNvPr id="4" name="矩形 3"/>
            <p:cNvSpPr/>
            <p:nvPr/>
          </p:nvSpPr>
          <p:spPr>
            <a:xfrm>
              <a:off x="3803490" y="3929741"/>
              <a:ext cx="1144627" cy="45719"/>
            </a:xfrm>
            <a:prstGeom prst="rect">
              <a:avLst/>
            </a:prstGeom>
            <a:solidFill>
              <a:srgbClr val="65A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rgbClr val="036375"/>
                </a:solidFill>
                <a:latin typeface="Elsie" panose="02000000000000000000" charset="0"/>
                <a:ea typeface="Elsie" panose="02000000000000000000" charset="0"/>
              </a:endParaRPr>
            </a:p>
          </p:txBody>
        </p:sp>
        <p:sp>
          <p:nvSpPr>
            <p:cNvPr id="5" name="矩形 4"/>
            <p:cNvSpPr/>
            <p:nvPr/>
          </p:nvSpPr>
          <p:spPr>
            <a:xfrm>
              <a:off x="7947644" y="3929741"/>
              <a:ext cx="1144627" cy="45719"/>
            </a:xfrm>
            <a:prstGeom prst="rect">
              <a:avLst/>
            </a:prstGeom>
            <a:solidFill>
              <a:srgbClr val="65A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rgbClr val="036375"/>
                </a:solidFill>
                <a:latin typeface="Elsie" panose="02000000000000000000" charset="0"/>
                <a:ea typeface="Elsie" panose="02000000000000000000" charset="0"/>
              </a:endParaRPr>
            </a:p>
          </p:txBody>
        </p:sp>
        <p:sp>
          <p:nvSpPr>
            <p:cNvPr id="6" name="TextBox 4"/>
            <p:cNvSpPr txBox="1"/>
            <p:nvPr/>
          </p:nvSpPr>
          <p:spPr>
            <a:xfrm>
              <a:off x="5104343" y="3535877"/>
              <a:ext cx="2710360" cy="583565"/>
            </a:xfrm>
            <a:prstGeom prst="rect">
              <a:avLst/>
            </a:prstGeom>
            <a:noFill/>
          </p:spPr>
          <p:txBody>
            <a:bodyPr wrap="square" rtlCol="0">
              <a:spAutoFit/>
            </a:bodyPr>
            <a:lstStyle/>
            <a:p>
              <a:pPr algn="dist"/>
              <a:endParaRPr lang="en-US" sz="3200" spc="600">
                <a:solidFill>
                  <a:srgbClr val="65A1BD"/>
                </a:solidFill>
                <a:latin typeface="Elsie" panose="02000000000000000000" charset="0"/>
                <a:ea typeface="Elsie" panose="02000000000000000000" charset="0"/>
              </a:endParaRPr>
            </a:p>
          </p:txBody>
        </p:sp>
      </p:grpSp>
      <p:sp>
        <p:nvSpPr>
          <p:cNvPr id="10" name="Rectangle 9"/>
          <p:cNvSpPr/>
          <p:nvPr/>
        </p:nvSpPr>
        <p:spPr>
          <a:xfrm>
            <a:off x="4310374" y="3162355"/>
            <a:ext cx="3692036" cy="707886"/>
          </a:xfrm>
          <a:prstGeom prst="rect">
            <a:avLst/>
          </a:prstGeom>
        </p:spPr>
        <p:txBody>
          <a:bodyPr wrap="none">
            <a:spAutoFit/>
          </a:bodyPr>
          <a:lstStyle/>
          <a:p>
            <a:pPr algn="dist"/>
            <a:r>
              <a:rPr kumimoji="1" lang="vi-VN" altLang="zh-CN" sz="4000" spc="600">
                <a:solidFill>
                  <a:srgbClr val="65A1BD"/>
                </a:solidFill>
                <a:latin typeface="Arial" panose="020B0604020202020204" pitchFamily="34" charset="0"/>
                <a:ea typeface="Elsie" panose="02000000000000000000" charset="0"/>
                <a:cs typeface="Arial" panose="020B0604020202020204" pitchFamily="34" charset="0"/>
              </a:rPr>
              <a:t>Khách hàng</a:t>
            </a:r>
            <a:endParaRPr kumimoji="1" lang="en-US" altLang="zh-CN" sz="4000" spc="600">
              <a:solidFill>
                <a:srgbClr val="65A1BD"/>
              </a:solidFill>
              <a:latin typeface="Arial" panose="020B0604020202020204" pitchFamily="34" charset="0"/>
              <a:ea typeface="Elsie" panose="02000000000000000000" charset="0"/>
              <a:cs typeface="Arial" panose="020B0604020202020204" pitchFamily="34" charset="0"/>
            </a:endParaRPr>
          </a:p>
        </p:txBody>
      </p:sp>
    </p:spTree>
    <p:extLst>
      <p:ext uri="{BB962C8B-B14F-4D97-AF65-F5344CB8AC3E}">
        <p14:creationId xmlns:p14="http://schemas.microsoft.com/office/powerpoint/2010/main" val="24648402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1000" fill="hold"/>
                                        <p:tgtEl>
                                          <p:spTgt spid="3"/>
                                        </p:tgtEl>
                                        <p:attrNameLst>
                                          <p:attrName>ppt_w</p:attrName>
                                        </p:attrNameLst>
                                      </p:cBhvr>
                                      <p:tavLst>
                                        <p:tav tm="0">
                                          <p:val>
                                            <p:fltVal val="0"/>
                                          </p:val>
                                        </p:tav>
                                        <p:tav tm="100000">
                                          <p:val>
                                            <p:strVal val="#ppt_w"/>
                                          </p:val>
                                        </p:tav>
                                      </p:tavLst>
                                    </p:anim>
                                    <p:anim calcmode="lin" valueType="num">
                                      <p:cBhvr>
                                        <p:cTn id="12" dur="1000" fill="hold"/>
                                        <p:tgtEl>
                                          <p:spTgt spid="3"/>
                                        </p:tgtEl>
                                        <p:attrNameLst>
                                          <p:attrName>ppt_h</p:attrName>
                                        </p:attrNameLst>
                                      </p:cBhvr>
                                      <p:tavLst>
                                        <p:tav tm="0">
                                          <p:val>
                                            <p:fltVal val="0"/>
                                          </p:val>
                                        </p:tav>
                                        <p:tav tm="100000">
                                          <p:val>
                                            <p:strVal val="#ppt_h"/>
                                          </p:val>
                                        </p:tav>
                                      </p:tavLst>
                                    </p:anim>
                                    <p:anim calcmode="lin" valueType="num">
                                      <p:cBhvr>
                                        <p:cTn id="13" dur="1000" fill="hold"/>
                                        <p:tgtEl>
                                          <p:spTgt spid="3"/>
                                        </p:tgtEl>
                                        <p:attrNameLst>
                                          <p:attrName>style.rotation</p:attrName>
                                        </p:attrNameLst>
                                      </p:cBhvr>
                                      <p:tavLst>
                                        <p:tav tm="0">
                                          <p:val>
                                            <p:fltVal val="90"/>
                                          </p:val>
                                        </p:tav>
                                        <p:tav tm="100000">
                                          <p:val>
                                            <p:fltVal val="0"/>
                                          </p:val>
                                        </p:tav>
                                      </p:tavLst>
                                    </p:anim>
                                    <p:animEffect transition="in" filter="fade">
                                      <p:cBhvr>
                                        <p:cTn id="1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8"/>
          <p:cNvSpPr txBox="1">
            <a:spLocks noChangeArrowheads="1"/>
          </p:cNvSpPr>
          <p:nvPr/>
        </p:nvSpPr>
        <p:spPr bwMode="auto">
          <a:xfrm>
            <a:off x="3939112" y="860420"/>
            <a:ext cx="431377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r>
              <a:rPr lang="vi-VN" altLang="zh-CN" sz="3600" dirty="0" smtClean="0">
                <a:solidFill>
                  <a:schemeClr val="accent5"/>
                </a:solidFill>
                <a:ea typeface="Elsie" panose="02000000000000000000" charset="0"/>
              </a:rPr>
              <a:t>Phân công</a:t>
            </a:r>
            <a:endParaRPr lang="zh-CN" altLang="en-US" sz="3600" dirty="0">
              <a:solidFill>
                <a:schemeClr val="accent5"/>
              </a:solidFill>
              <a:ea typeface="Elsie" panose="02000000000000000000" charset="0"/>
            </a:endParaRPr>
          </a:p>
        </p:txBody>
      </p:sp>
      <p:graphicFrame>
        <p:nvGraphicFramePr>
          <p:cNvPr id="2" name="Table 1"/>
          <p:cNvGraphicFramePr>
            <a:graphicFrameLocks noGrp="1"/>
          </p:cNvGraphicFramePr>
          <p:nvPr>
            <p:extLst>
              <p:ext uri="{D42A27DB-BD31-4B8C-83A1-F6EECF244321}">
                <p14:modId xmlns:p14="http://schemas.microsoft.com/office/powerpoint/2010/main" val="2050502285"/>
              </p:ext>
            </p:extLst>
          </p:nvPr>
        </p:nvGraphicFramePr>
        <p:xfrm>
          <a:off x="665671" y="1604199"/>
          <a:ext cx="10860654" cy="4221480"/>
        </p:xfrm>
        <a:graphic>
          <a:graphicData uri="http://schemas.openxmlformats.org/drawingml/2006/table">
            <a:tbl>
              <a:tblPr firstRow="1" bandRow="1">
                <a:tableStyleId>{2D5ABB26-0587-4C30-8999-92F81FD0307C}</a:tableStyleId>
              </a:tblPr>
              <a:tblGrid>
                <a:gridCol w="3620218"/>
                <a:gridCol w="3620218"/>
                <a:gridCol w="3620218"/>
              </a:tblGrid>
              <a:tr h="370840">
                <a:tc>
                  <a:txBody>
                    <a:bodyPr/>
                    <a:lstStyle/>
                    <a:p>
                      <a:pPr algn="ctr"/>
                      <a:r>
                        <a:rPr lang="vi-VN" dirty="0" smtClean="0"/>
                        <a:t>Họ và tên</a:t>
                      </a:r>
                      <a:endParaRPr lang="vi-V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vi-VN" dirty="0" smtClean="0"/>
                        <a:t>Công việc</a:t>
                      </a:r>
                      <a:endParaRPr lang="vi-V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vi-VN" dirty="0" smtClean="0"/>
                        <a:t>Mức độ hoàn thành</a:t>
                      </a:r>
                      <a:endParaRPr lang="vi-V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algn="ctr"/>
                      <a:r>
                        <a:rPr lang="vi-VN" dirty="0" smtClean="0"/>
                        <a:t>Nguyễn Hữu Thông</a:t>
                      </a:r>
                      <a:endParaRPr lang="vi-V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vi-VN" dirty="0" smtClean="0"/>
                        <a:t>Nghiệp vụ cơ bản, các yêu cầu phi chức năng, sơ đồ use-case tổng quan, tổng hợp</a:t>
                      </a:r>
                      <a:endParaRPr lang="vi-V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vi-VN" dirty="0" smtClean="0"/>
                        <a:t>100%</a:t>
                      </a:r>
                      <a:endParaRPr lang="vi-V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algn="ctr"/>
                      <a:r>
                        <a:rPr lang="vi-VN" dirty="0" smtClean="0"/>
                        <a:t>Võ Thị Kim Giàu</a:t>
                      </a:r>
                      <a:endParaRPr lang="vi-V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vi-VN" dirty="0" smtClean="0"/>
                        <a:t>Nghiệp vụ cơ bản, use-case quản lý, tổng hợp</a:t>
                      </a:r>
                      <a:endParaRPr lang="vi-V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vi-VN" dirty="0" smtClean="0"/>
                        <a:t>100%</a:t>
                      </a:r>
                      <a:endParaRPr lang="vi-V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algn="ctr"/>
                      <a:r>
                        <a:rPr lang="vi-VN" dirty="0" smtClean="0"/>
                        <a:t>Mai Thế Vinh</a:t>
                      </a:r>
                      <a:endParaRPr lang="vi-V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vi-VN" dirty="0" smtClean="0"/>
                        <a:t>Biểu đồ BFD, biểu mẩu, use-case cổng thanh toán, đơn vị vận chuyển</a:t>
                      </a:r>
                      <a:endParaRPr lang="vi-V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vi-VN" dirty="0" smtClean="0"/>
                        <a:t>100%</a:t>
                      </a:r>
                      <a:endParaRPr lang="vi-V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algn="ctr"/>
                      <a:r>
                        <a:rPr lang="vi-VN" dirty="0" smtClean="0"/>
                        <a:t>Nguyễn Hồ Phúc Thịnh</a:t>
                      </a:r>
                      <a:endParaRPr lang="vi-V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vi-VN" dirty="0" smtClean="0"/>
                        <a:t>Biểu mẫu, use-case khách hàng tiềm năng</a:t>
                      </a:r>
                      <a:endParaRPr lang="vi-V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vi-VN" smtClean="0"/>
                        <a:t>100%</a:t>
                      </a:r>
                      <a:endParaRPr lang="vi-V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algn="ctr"/>
                      <a:r>
                        <a:rPr lang="vi-VN" dirty="0" smtClean="0"/>
                        <a:t>Nguyễn Hoài Nam</a:t>
                      </a:r>
                      <a:endParaRPr lang="vi-V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vi-VN" dirty="0" smtClean="0"/>
                        <a:t>Biểu mẫu, use-case nhân viên</a:t>
                      </a:r>
                      <a:endParaRPr lang="vi-V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vi-VN" dirty="0" smtClean="0"/>
                        <a:t>100%</a:t>
                      </a:r>
                      <a:endParaRPr lang="vi-V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algn="ctr"/>
                      <a:r>
                        <a:rPr lang="vi-VN" smtClean="0"/>
                        <a:t>Phạm Thị Thu Phương</a:t>
                      </a:r>
                      <a:endParaRPr lang="vi-V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dirty="0" smtClean="0"/>
                        <a:t>Biểu mẫu, use-case khách hàng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vi-VN" dirty="0" smtClean="0"/>
                        <a:t>100%</a:t>
                      </a:r>
                      <a:endParaRPr lang="vi-V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28557893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14" name="矩形 13"/>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254977" y="1252294"/>
            <a:ext cx="11605846" cy="5086960"/>
            <a:chOff x="6459260" y="1628712"/>
            <a:chExt cx="5022149" cy="4695583"/>
          </a:xfrm>
        </p:grpSpPr>
        <p:sp>
          <p:nvSpPr>
            <p:cNvPr id="6" name="Freeform 12"/>
            <p:cNvSpPr/>
            <p:nvPr/>
          </p:nvSpPr>
          <p:spPr bwMode="auto">
            <a:xfrm>
              <a:off x="6459260" y="162871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sp>
          <p:nvSpPr>
            <p:cNvPr id="7" name="Freeform 12"/>
            <p:cNvSpPr/>
            <p:nvPr/>
          </p:nvSpPr>
          <p:spPr bwMode="auto">
            <a:xfrm flipH="1" flipV="1">
              <a:off x="10952771" y="579407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grpSp>
      <p:sp>
        <p:nvSpPr>
          <p:cNvPr id="16" name="矩形 1"/>
          <p:cNvSpPr/>
          <p:nvPr/>
        </p:nvSpPr>
        <p:spPr>
          <a:xfrm>
            <a:off x="3368276" y="367704"/>
            <a:ext cx="5455446" cy="646331"/>
          </a:xfrm>
          <a:prstGeom prst="rect">
            <a:avLst/>
          </a:prstGeom>
        </p:spPr>
        <p:txBody>
          <a:bodyPr wrap="square">
            <a:spAutoFit/>
          </a:bodyPr>
          <a:lstStyle/>
          <a:p>
            <a:pPr algn="ctr"/>
            <a:r>
              <a:rPr kumimoji="1" lang="vi-VN" altLang="zh-CN" sz="3600" spc="600">
                <a:solidFill>
                  <a:srgbClr val="65A1BD"/>
                </a:solidFill>
                <a:ea typeface="Elsie" panose="02000000000000000000" charset="0"/>
              </a:rPr>
              <a:t>Khách hàng</a:t>
            </a:r>
            <a:endParaRPr kumimoji="1" lang="en-US" altLang="zh-CN" sz="3600" spc="600">
              <a:solidFill>
                <a:srgbClr val="65A1BD"/>
              </a:solidFill>
              <a:ea typeface="Elsie" panose="02000000000000000000" charset="0"/>
            </a:endParaRPr>
          </a:p>
        </p:txBody>
      </p:sp>
      <p:sp>
        <p:nvSpPr>
          <p:cNvPr id="18" name="Rectangle 1"/>
          <p:cNvSpPr>
            <a:spLocks noChangeArrowheads="1"/>
          </p:cNvSpPr>
          <p:nvPr/>
        </p:nvSpPr>
        <p:spPr bwMode="auto">
          <a:xfrm>
            <a:off x="685060" y="1426603"/>
            <a:ext cx="74654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lang="vi-VN" altLang="en-US" sz="2000" b="1">
                <a:latin typeface="Times New Roman" pitchFamily="18" charset="0"/>
                <a:ea typeface="Calibri" pitchFamily="34" charset="0"/>
                <a:cs typeface="Times New Roman" pitchFamily="18" charset="0"/>
              </a:rPr>
              <a:t>Sơ đồ</a:t>
            </a:r>
            <a:r>
              <a:rPr kumimoji="0" lang="en-US"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 Use case:</a:t>
            </a:r>
            <a:endParaRPr kumimoji="0" lang="en-US" altLang="en-US" sz="2000" b="0" i="0" u="none" strike="noStrike" cap="none" normalizeH="0" baseline="0">
              <a:ln>
                <a:noFill/>
              </a:ln>
              <a:solidFill>
                <a:schemeClr val="tx1"/>
              </a:solidFill>
              <a:effectLst/>
            </a:endParaRPr>
          </a:p>
        </p:txBody>
      </p:sp>
      <p:pic>
        <p:nvPicPr>
          <p:cNvPr id="3" name="Picture 2"/>
          <p:cNvPicPr>
            <a:picLocks noChangeAspect="1"/>
          </p:cNvPicPr>
          <p:nvPr/>
        </p:nvPicPr>
        <p:blipFill>
          <a:blip r:embed="rId4"/>
          <a:stretch>
            <a:fillRect/>
          </a:stretch>
        </p:blipFill>
        <p:spPr>
          <a:xfrm>
            <a:off x="2559383" y="1218551"/>
            <a:ext cx="6942536" cy="5350067"/>
          </a:xfrm>
          <a:prstGeom prst="rect">
            <a:avLst/>
          </a:prstGeom>
        </p:spPr>
      </p:pic>
    </p:spTree>
    <p:extLst>
      <p:ext uri="{BB962C8B-B14F-4D97-AF65-F5344CB8AC3E}">
        <p14:creationId xmlns:p14="http://schemas.microsoft.com/office/powerpoint/2010/main" val="35768680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750"/>
                                        <p:tgtEl>
                                          <p:spTgt spid="16">
                                            <p:txEl>
                                              <p:pRg st="0" end="0"/>
                                            </p:txEl>
                                          </p:spTgt>
                                        </p:tgtEl>
                                      </p:cBhvr>
                                    </p:animEffect>
                                    <p:anim calcmode="lin" valueType="num">
                                      <p:cBhvr>
                                        <p:cTn id="14" dur="75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14" name="矩形 13"/>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ea typeface="+mn-lt"/>
                    <a:cs typeface="+mn-lt"/>
                  </a:rPr>
                  <a:t>[object File]</a:t>
                </a:r>
                <a:endParaRPr lang="en-US" altLang="zh-CN"/>
              </a:p>
            </p:txBody>
          </p:sp>
        </p:grpSp>
        <p:cxnSp>
          <p:nvCxnSpPr>
            <p:cNvPr id="12" name="直接连接符 11"/>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254977" y="1252294"/>
            <a:ext cx="11605846" cy="5086960"/>
            <a:chOff x="6459260" y="1628712"/>
            <a:chExt cx="5022149" cy="4695583"/>
          </a:xfrm>
        </p:grpSpPr>
        <p:sp>
          <p:nvSpPr>
            <p:cNvPr id="6" name="Freeform 12"/>
            <p:cNvSpPr/>
            <p:nvPr/>
          </p:nvSpPr>
          <p:spPr bwMode="auto">
            <a:xfrm>
              <a:off x="6459260" y="162871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sp>
          <p:nvSpPr>
            <p:cNvPr id="7" name="Freeform 12"/>
            <p:cNvSpPr/>
            <p:nvPr/>
          </p:nvSpPr>
          <p:spPr bwMode="auto">
            <a:xfrm flipH="1" flipV="1">
              <a:off x="10952771" y="579407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grpSp>
      <p:sp>
        <p:nvSpPr>
          <p:cNvPr id="16" name="矩形 1"/>
          <p:cNvSpPr/>
          <p:nvPr/>
        </p:nvSpPr>
        <p:spPr>
          <a:xfrm>
            <a:off x="3368276" y="367704"/>
            <a:ext cx="5455446" cy="646331"/>
          </a:xfrm>
          <a:prstGeom prst="rect">
            <a:avLst/>
          </a:prstGeom>
        </p:spPr>
        <p:txBody>
          <a:bodyPr wrap="square">
            <a:spAutoFit/>
          </a:bodyPr>
          <a:lstStyle/>
          <a:p>
            <a:pPr algn="ctr"/>
            <a:r>
              <a:rPr kumimoji="1" lang="vi-VN" altLang="zh-CN" sz="3600" spc="600">
                <a:solidFill>
                  <a:srgbClr val="65A1BD"/>
                </a:solidFill>
                <a:ea typeface="Elsie" panose="02000000000000000000" charset="0"/>
              </a:rPr>
              <a:t>Khách hàng</a:t>
            </a:r>
            <a:endParaRPr kumimoji="1" lang="en-US" altLang="zh-CN" sz="3600" spc="600">
              <a:solidFill>
                <a:srgbClr val="65A1BD"/>
              </a:solidFill>
              <a:ea typeface="Elsie" panose="02000000000000000000" charset="0"/>
            </a:endParaRPr>
          </a:p>
        </p:txBody>
      </p:sp>
      <p:sp>
        <p:nvSpPr>
          <p:cNvPr id="18" name="Rectangle 1"/>
          <p:cNvSpPr>
            <a:spLocks noChangeArrowheads="1"/>
          </p:cNvSpPr>
          <p:nvPr/>
        </p:nvSpPr>
        <p:spPr bwMode="auto">
          <a:xfrm>
            <a:off x="685060" y="1426603"/>
            <a:ext cx="74654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lang="vi-VN" altLang="en-US" sz="2000" b="1">
                <a:latin typeface="Times New Roman" pitchFamily="18" charset="0"/>
                <a:ea typeface="Calibri" pitchFamily="34" charset="0"/>
                <a:cs typeface="Times New Roman" pitchFamily="18" charset="0"/>
              </a:rPr>
              <a:t>Sơ đồ</a:t>
            </a:r>
            <a:r>
              <a:rPr kumimoji="0" lang="en-US"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 Use case:</a:t>
            </a:r>
            <a:endParaRPr kumimoji="0" lang="en-US" altLang="en-US" sz="2000" b="0" i="0" u="none" strike="noStrike" cap="none" normalizeH="0" baseline="0">
              <a:ln>
                <a:noFill/>
              </a:ln>
              <a:solidFill>
                <a:schemeClr val="tx1"/>
              </a:solidFill>
              <a:effectLst/>
            </a:endParaRPr>
          </a:p>
        </p:txBody>
      </p:sp>
      <p:pic>
        <p:nvPicPr>
          <p:cNvPr id="2" name="Picture 1" descr="A blue oval with black text and arrow&#10;&#10;Description automatically generated">
            <a:extLst>
              <a:ext uri="{FF2B5EF4-FFF2-40B4-BE49-F238E27FC236}">
                <a16:creationId xmlns:a16="http://schemas.microsoft.com/office/drawing/2014/main" xmlns="" id="{F33B4587-6B6E-604C-4205-21D4CF48D93A}"/>
              </a:ext>
            </a:extLst>
          </p:cNvPr>
          <p:cNvPicPr>
            <a:picLocks noChangeAspect="1"/>
          </p:cNvPicPr>
          <p:nvPr/>
        </p:nvPicPr>
        <p:blipFill>
          <a:blip r:embed="rId4"/>
          <a:stretch>
            <a:fillRect/>
          </a:stretch>
        </p:blipFill>
        <p:spPr>
          <a:xfrm>
            <a:off x="1506071" y="2197384"/>
            <a:ext cx="8274423" cy="3162479"/>
          </a:xfrm>
          <a:prstGeom prst="rect">
            <a:avLst/>
          </a:prstGeom>
        </p:spPr>
      </p:pic>
    </p:spTree>
    <p:extLst>
      <p:ext uri="{BB962C8B-B14F-4D97-AF65-F5344CB8AC3E}">
        <p14:creationId xmlns:p14="http://schemas.microsoft.com/office/powerpoint/2010/main" val="9845784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750"/>
                                        <p:tgtEl>
                                          <p:spTgt spid="16">
                                            <p:txEl>
                                              <p:pRg st="0" end="0"/>
                                            </p:txEl>
                                          </p:spTgt>
                                        </p:tgtEl>
                                      </p:cBhvr>
                                    </p:animEffect>
                                    <p:anim calcmode="lin" valueType="num">
                                      <p:cBhvr>
                                        <p:cTn id="14" dur="75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14" name="矩形 13"/>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254977" y="1252294"/>
            <a:ext cx="11605846" cy="5086960"/>
            <a:chOff x="6459260" y="1628712"/>
            <a:chExt cx="5022149" cy="4695583"/>
          </a:xfrm>
        </p:grpSpPr>
        <p:sp>
          <p:nvSpPr>
            <p:cNvPr id="6" name="Freeform 12"/>
            <p:cNvSpPr/>
            <p:nvPr/>
          </p:nvSpPr>
          <p:spPr bwMode="auto">
            <a:xfrm>
              <a:off x="6459260" y="162871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sp>
          <p:nvSpPr>
            <p:cNvPr id="7" name="Freeform 12"/>
            <p:cNvSpPr/>
            <p:nvPr/>
          </p:nvSpPr>
          <p:spPr bwMode="auto">
            <a:xfrm flipH="1" flipV="1">
              <a:off x="10952771" y="579407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grpSp>
      <p:sp>
        <p:nvSpPr>
          <p:cNvPr id="16" name="矩形 1"/>
          <p:cNvSpPr/>
          <p:nvPr/>
        </p:nvSpPr>
        <p:spPr>
          <a:xfrm>
            <a:off x="4514545" y="314437"/>
            <a:ext cx="3162907" cy="584775"/>
          </a:xfrm>
          <a:prstGeom prst="rect">
            <a:avLst/>
          </a:prstGeom>
        </p:spPr>
        <p:txBody>
          <a:bodyPr wrap="square">
            <a:spAutoFit/>
          </a:bodyPr>
          <a:lstStyle/>
          <a:p>
            <a:pPr algn="ctr"/>
            <a:r>
              <a:rPr kumimoji="1" lang="vi-VN" altLang="zh-CN" sz="3200" spc="600">
                <a:solidFill>
                  <a:srgbClr val="65A1BD"/>
                </a:solidFill>
                <a:ea typeface="Elsie" panose="02000000000000000000" charset="0"/>
              </a:rPr>
              <a:t>Khách hàng</a:t>
            </a:r>
            <a:endParaRPr kumimoji="1" lang="en-US" altLang="zh-CN" sz="3200" spc="600">
              <a:solidFill>
                <a:srgbClr val="65A1BD"/>
              </a:solidFill>
              <a:ea typeface="Elsie" panose="02000000000000000000" charset="0"/>
            </a:endParaRPr>
          </a:p>
        </p:txBody>
      </p:sp>
      <p:sp>
        <p:nvSpPr>
          <p:cNvPr id="18" name="Rectangle 1"/>
          <p:cNvSpPr>
            <a:spLocks noChangeArrowheads="1"/>
          </p:cNvSpPr>
          <p:nvPr/>
        </p:nvSpPr>
        <p:spPr bwMode="auto">
          <a:xfrm>
            <a:off x="685060" y="1438882"/>
            <a:ext cx="7465409" cy="375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a:lnSpc>
                <a:spcPct val="107000"/>
              </a:lnSpc>
              <a:spcAft>
                <a:spcPts val="800"/>
              </a:spcAft>
            </a:pPr>
            <a:r>
              <a:rPr lang="en-US" sz="1800" b="1" err="1">
                <a:effectLst/>
                <a:latin typeface="Calibri" panose="020F0502020204030204" pitchFamily="34" charset="0"/>
                <a:ea typeface="Calibri" panose="020F0502020204030204" pitchFamily="34" charset="0"/>
                <a:cs typeface="Calibri" panose="020F0502020204030204" pitchFamily="34" charset="0"/>
              </a:rPr>
              <a:t>Đặc</a:t>
            </a:r>
            <a:r>
              <a:rPr lang="en-US" sz="1800" b="1">
                <a:effectLst/>
                <a:latin typeface="Calibri" panose="020F0502020204030204" pitchFamily="34" charset="0"/>
                <a:ea typeface="Calibri" panose="020F0502020204030204" pitchFamily="34" charset="0"/>
                <a:cs typeface="Calibri" panose="020F0502020204030204" pitchFamily="34" charset="0"/>
              </a:rPr>
              <a:t> </a:t>
            </a:r>
            <a:r>
              <a:rPr lang="en-US" sz="1800" b="1" err="1">
                <a:effectLst/>
                <a:latin typeface="Calibri" panose="020F0502020204030204" pitchFamily="34" charset="0"/>
                <a:ea typeface="Calibri" panose="020F0502020204030204" pitchFamily="34" charset="0"/>
                <a:cs typeface="Calibri" panose="020F0502020204030204" pitchFamily="34" charset="0"/>
              </a:rPr>
              <a:t>tả</a:t>
            </a:r>
            <a:r>
              <a:rPr lang="en-US" sz="1800" b="1">
                <a:effectLst/>
                <a:latin typeface="Calibri" panose="020F0502020204030204" pitchFamily="34" charset="0"/>
                <a:ea typeface="Calibri" panose="020F0502020204030204" pitchFamily="34" charset="0"/>
                <a:cs typeface="Calibri" panose="020F0502020204030204" pitchFamily="34" charset="0"/>
              </a:rPr>
              <a:t> USECASE: </a:t>
            </a:r>
            <a:r>
              <a:rPr lang="en-US" sz="1800" b="1" err="1">
                <a:effectLst/>
                <a:latin typeface="Calibri" panose="020F0502020204030204" pitchFamily="34" charset="0"/>
                <a:ea typeface="Calibri" panose="020F0502020204030204" pitchFamily="34" charset="0"/>
                <a:cs typeface="Calibri" panose="020F0502020204030204" pitchFamily="34" charset="0"/>
              </a:rPr>
              <a:t>Đăng</a:t>
            </a:r>
            <a:r>
              <a:rPr lang="en-US" sz="1800" b="1">
                <a:effectLst/>
                <a:latin typeface="Calibri" panose="020F0502020204030204" pitchFamily="34" charset="0"/>
                <a:ea typeface="Calibri" panose="020F0502020204030204" pitchFamily="34" charset="0"/>
                <a:cs typeface="Calibri" panose="020F0502020204030204" pitchFamily="34" charset="0"/>
              </a:rPr>
              <a:t> </a:t>
            </a:r>
            <a:r>
              <a:rPr lang="en-US" sz="1800" b="1" err="1">
                <a:effectLst/>
                <a:latin typeface="Calibri" panose="020F0502020204030204" pitchFamily="34" charset="0"/>
                <a:ea typeface="Calibri" panose="020F0502020204030204" pitchFamily="34" charset="0"/>
                <a:cs typeface="Calibri" panose="020F0502020204030204" pitchFamily="34" charset="0"/>
              </a:rPr>
              <a:t>nhập</a:t>
            </a:r>
            <a:endParaRPr lang="en-US" sz="1800" b="1">
              <a:effectLst/>
              <a:latin typeface="Calibri" panose="020F0502020204030204" pitchFamily="34" charset="0"/>
              <a:ea typeface="SimSun" panose="02010600030101010101" pitchFamily="2" charset="-122"/>
              <a:cs typeface="Times New Roman" panose="02020603050405020304" pitchFamily="18" charset="0"/>
            </a:endParaRPr>
          </a:p>
        </p:txBody>
      </p:sp>
      <p:graphicFrame>
        <p:nvGraphicFramePr>
          <p:cNvPr id="8" name="Table 7">
            <a:extLst>
              <a:ext uri="{FF2B5EF4-FFF2-40B4-BE49-F238E27FC236}">
                <a16:creationId xmlns:a16="http://schemas.microsoft.com/office/drawing/2014/main" xmlns="" id="{B4C647BD-63F0-5E28-A24B-96F8D85A0A64}"/>
              </a:ext>
            </a:extLst>
          </p:cNvPr>
          <p:cNvGraphicFramePr>
            <a:graphicFrameLocks noGrp="1"/>
          </p:cNvGraphicFramePr>
          <p:nvPr>
            <p:extLst>
              <p:ext uri="{D42A27DB-BD31-4B8C-83A1-F6EECF244321}">
                <p14:modId xmlns:p14="http://schemas.microsoft.com/office/powerpoint/2010/main" val="426519629"/>
              </p:ext>
            </p:extLst>
          </p:nvPr>
        </p:nvGraphicFramePr>
        <p:xfrm>
          <a:off x="254977" y="1826712"/>
          <a:ext cx="11605846" cy="4792980"/>
        </p:xfrm>
        <a:graphic>
          <a:graphicData uri="http://schemas.openxmlformats.org/drawingml/2006/table">
            <a:tbl>
              <a:tblPr firstRow="1" firstCol="1" bandRow="1">
                <a:tableStyleId>{2D5ABB26-0587-4C30-8999-92F81FD0307C}</a:tableStyleId>
              </a:tblPr>
              <a:tblGrid>
                <a:gridCol w="3208167">
                  <a:extLst>
                    <a:ext uri="{9D8B030D-6E8A-4147-A177-3AD203B41FA5}">
                      <a16:colId xmlns:a16="http://schemas.microsoft.com/office/drawing/2014/main" xmlns="" val="205011"/>
                    </a:ext>
                  </a:extLst>
                </a:gridCol>
                <a:gridCol w="8397679">
                  <a:extLst>
                    <a:ext uri="{9D8B030D-6E8A-4147-A177-3AD203B41FA5}">
                      <a16:colId xmlns:a16="http://schemas.microsoft.com/office/drawing/2014/main" xmlns="" val="2978375708"/>
                    </a:ext>
                  </a:extLst>
                </a:gridCol>
              </a:tblGrid>
              <a:tr h="242632">
                <a:tc>
                  <a:txBody>
                    <a:bodyPr/>
                    <a:lstStyle/>
                    <a:p>
                      <a:r>
                        <a:rPr lang="en-US" sz="1850" dirty="0">
                          <a:effectLst/>
                        </a:rPr>
                        <a:t>Use Case</a:t>
                      </a:r>
                      <a:endParaRPr lang="en-US" sz="185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50">
                          <a:effectLst/>
                        </a:rPr>
                        <a:t>Nội Dung</a:t>
                      </a:r>
                      <a:endParaRPr lang="en-US" sz="185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450613490"/>
                  </a:ext>
                </a:extLst>
              </a:tr>
              <a:tr h="242632">
                <a:tc>
                  <a:txBody>
                    <a:bodyPr/>
                    <a:lstStyle/>
                    <a:p>
                      <a:r>
                        <a:rPr lang="en-US" sz="1850">
                          <a:effectLst/>
                        </a:rPr>
                        <a:t>Tên use case</a:t>
                      </a:r>
                      <a:endParaRPr lang="en-US" sz="185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850" dirty="0" smtClean="0">
                          <a:effectLst/>
                        </a:rPr>
                        <a:t>Đ</a:t>
                      </a:r>
                      <a:r>
                        <a:rPr lang="en-US" sz="1850" dirty="0" err="1" smtClean="0">
                          <a:effectLst/>
                        </a:rPr>
                        <a:t>ăng</a:t>
                      </a:r>
                      <a:r>
                        <a:rPr lang="en-US" sz="1850" dirty="0" smtClean="0">
                          <a:effectLst/>
                        </a:rPr>
                        <a:t> </a:t>
                      </a:r>
                      <a:r>
                        <a:rPr lang="en-US" sz="1850" dirty="0" err="1">
                          <a:effectLst/>
                        </a:rPr>
                        <a:t>nhập</a:t>
                      </a:r>
                      <a:endParaRPr lang="en-US" sz="185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995698953"/>
                  </a:ext>
                </a:extLst>
              </a:tr>
              <a:tr h="410608">
                <a:tc>
                  <a:txBody>
                    <a:bodyPr/>
                    <a:lstStyle/>
                    <a:p>
                      <a:r>
                        <a:rPr lang="en-US" sz="1850">
                          <a:effectLst/>
                        </a:rPr>
                        <a:t>Mô tả</a:t>
                      </a:r>
                      <a:endParaRPr lang="en-US" sz="185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50">
                          <a:effectLst/>
                        </a:rPr>
                        <a:t>Use case cho phép người đăng nhập vào hệ thống để thực hiện những chức năng của mình</a:t>
                      </a:r>
                      <a:endParaRPr lang="en-US" sz="185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829768596"/>
                  </a:ext>
                </a:extLst>
              </a:tr>
              <a:tr h="242632">
                <a:tc>
                  <a:txBody>
                    <a:bodyPr/>
                    <a:lstStyle/>
                    <a:p>
                      <a:r>
                        <a:rPr lang="en-US" sz="1850">
                          <a:effectLst/>
                        </a:rPr>
                        <a:t>Actor</a:t>
                      </a:r>
                      <a:endParaRPr lang="en-US" sz="185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50">
                          <a:effectLst/>
                        </a:rPr>
                        <a:t>Khách Hàng</a:t>
                      </a:r>
                      <a:endParaRPr lang="en-US" sz="185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193086242"/>
                  </a:ext>
                </a:extLst>
              </a:tr>
              <a:tr h="242632">
                <a:tc>
                  <a:txBody>
                    <a:bodyPr/>
                    <a:lstStyle/>
                    <a:p>
                      <a:r>
                        <a:rPr lang="en-US" sz="1850">
                          <a:effectLst/>
                        </a:rPr>
                        <a:t>Use Case liên quan</a:t>
                      </a:r>
                      <a:endParaRPr lang="en-US" sz="185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50">
                          <a:effectLst/>
                        </a:rPr>
                        <a:t>Khách hàng tiềm năng</a:t>
                      </a:r>
                      <a:endParaRPr lang="en-US" sz="185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201530788"/>
                  </a:ext>
                </a:extLst>
              </a:tr>
              <a:tr h="242632">
                <a:tc>
                  <a:txBody>
                    <a:bodyPr/>
                    <a:lstStyle/>
                    <a:p>
                      <a:r>
                        <a:rPr lang="en-US" sz="1850">
                          <a:effectLst/>
                        </a:rPr>
                        <a:t>Điều kiện kích hoạt</a:t>
                      </a:r>
                      <a:endParaRPr lang="en-US" sz="185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50">
                          <a:effectLst/>
                        </a:rPr>
                        <a:t>Khi người dùng chọn chức năng đăng nhập từ trang chủ của hệ thống</a:t>
                      </a:r>
                      <a:endParaRPr lang="en-US" sz="185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55209189"/>
                  </a:ext>
                </a:extLst>
              </a:tr>
              <a:tr h="242632">
                <a:tc>
                  <a:txBody>
                    <a:bodyPr/>
                    <a:lstStyle/>
                    <a:p>
                      <a:r>
                        <a:rPr lang="en-US" sz="1850">
                          <a:effectLst/>
                        </a:rPr>
                        <a:t>Tiền điều kiện</a:t>
                      </a:r>
                      <a:endParaRPr lang="en-US" sz="185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50">
                          <a:effectLst/>
                        </a:rPr>
                        <a:t>Người dùng phải có tài khoản trên hệ thống</a:t>
                      </a:r>
                      <a:endParaRPr lang="en-US" sz="185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887213478"/>
                  </a:ext>
                </a:extLst>
              </a:tr>
              <a:tr h="242632">
                <a:tc>
                  <a:txBody>
                    <a:bodyPr/>
                    <a:lstStyle/>
                    <a:p>
                      <a:r>
                        <a:rPr lang="en-US" sz="1850">
                          <a:effectLst/>
                        </a:rPr>
                        <a:t>Hậu điều kiện</a:t>
                      </a:r>
                      <a:endParaRPr lang="en-US" sz="185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50">
                          <a:effectLst/>
                        </a:rPr>
                        <a:t>Đăng nhập thành công</a:t>
                      </a:r>
                      <a:endParaRPr lang="en-US" sz="185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81777238"/>
                  </a:ext>
                </a:extLst>
              </a:tr>
              <a:tr h="1213160">
                <a:tc>
                  <a:txBody>
                    <a:bodyPr/>
                    <a:lstStyle/>
                    <a:p>
                      <a:r>
                        <a:rPr lang="en-US" sz="1850">
                          <a:effectLst/>
                        </a:rPr>
                        <a:t>Luồng sự kiện chính</a:t>
                      </a:r>
                      <a:endParaRPr lang="en-US" sz="185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50">
                          <a:effectLst/>
                        </a:rPr>
                        <a:t>1. Người dùng đăng nhập vào tài khoản khách hàng</a:t>
                      </a:r>
                    </a:p>
                    <a:p>
                      <a:r>
                        <a:rPr lang="en-US" sz="1850">
                          <a:effectLst/>
                        </a:rPr>
                        <a:t>2. Người dùng nhập tên đăng nhập và mật khẩu</a:t>
                      </a:r>
                    </a:p>
                    <a:p>
                      <a:r>
                        <a:rPr lang="en-US" sz="1850">
                          <a:effectLst/>
                        </a:rPr>
                        <a:t>3. Hệ thống sẻ hiển thị thông tin đăng nhâp</a:t>
                      </a:r>
                    </a:p>
                    <a:p>
                      <a:r>
                        <a:rPr lang="en-US" sz="1850">
                          <a:effectLst/>
                        </a:rPr>
                        <a:t>4. Nếu thành công hệ thống hiển thị đăng nhập thành công</a:t>
                      </a:r>
                    </a:p>
                    <a:p>
                      <a:r>
                        <a:rPr lang="en-US" sz="1850">
                          <a:effectLst/>
                        </a:rPr>
                        <a:t>5. Kết thúc USECASE</a:t>
                      </a:r>
                      <a:endParaRPr lang="en-US" sz="185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294163552"/>
                  </a:ext>
                </a:extLst>
              </a:tr>
              <a:tr h="615911">
                <a:tc>
                  <a:txBody>
                    <a:bodyPr/>
                    <a:lstStyle/>
                    <a:p>
                      <a:r>
                        <a:rPr lang="en-US" sz="1850">
                          <a:effectLst/>
                        </a:rPr>
                        <a:t>Luồng sự kiện phụ</a:t>
                      </a:r>
                      <a:endParaRPr lang="en-US" sz="185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50" err="1">
                          <a:effectLst/>
                        </a:rPr>
                        <a:t>Nếu</a:t>
                      </a:r>
                      <a:r>
                        <a:rPr lang="en-US" sz="1850">
                          <a:effectLst/>
                        </a:rPr>
                        <a:t> </a:t>
                      </a:r>
                      <a:r>
                        <a:rPr lang="en-US" sz="1850" err="1">
                          <a:effectLst/>
                        </a:rPr>
                        <a:t>đăng</a:t>
                      </a:r>
                      <a:r>
                        <a:rPr lang="en-US" sz="1850">
                          <a:effectLst/>
                        </a:rPr>
                        <a:t> </a:t>
                      </a:r>
                      <a:r>
                        <a:rPr lang="en-US" sz="1850" err="1">
                          <a:effectLst/>
                        </a:rPr>
                        <a:t>nhập</a:t>
                      </a:r>
                      <a:r>
                        <a:rPr lang="en-US" sz="1850">
                          <a:effectLst/>
                        </a:rPr>
                        <a:t> </a:t>
                      </a:r>
                      <a:r>
                        <a:rPr lang="en-US" sz="1850" err="1">
                          <a:effectLst/>
                        </a:rPr>
                        <a:t>thất</a:t>
                      </a:r>
                      <a:r>
                        <a:rPr lang="en-US" sz="1850">
                          <a:effectLst/>
                        </a:rPr>
                        <a:t> </a:t>
                      </a:r>
                      <a:r>
                        <a:rPr lang="en-US" sz="1850" err="1">
                          <a:effectLst/>
                        </a:rPr>
                        <a:t>bại</a:t>
                      </a:r>
                      <a:r>
                        <a:rPr lang="en-US" sz="1850">
                          <a:effectLst/>
                        </a:rPr>
                        <a:t> </a:t>
                      </a:r>
                      <a:r>
                        <a:rPr lang="en-US" sz="1850" err="1">
                          <a:effectLst/>
                        </a:rPr>
                        <a:t>thì</a:t>
                      </a:r>
                      <a:r>
                        <a:rPr lang="en-US" sz="1850">
                          <a:effectLst/>
                        </a:rPr>
                        <a:t> </a:t>
                      </a:r>
                      <a:r>
                        <a:rPr lang="en-US" sz="1850" err="1">
                          <a:effectLst/>
                        </a:rPr>
                        <a:t>hệ</a:t>
                      </a:r>
                      <a:r>
                        <a:rPr lang="en-US" sz="1850">
                          <a:effectLst/>
                        </a:rPr>
                        <a:t> </a:t>
                      </a:r>
                      <a:r>
                        <a:rPr lang="en-US" sz="1850" err="1">
                          <a:effectLst/>
                        </a:rPr>
                        <a:t>thống</a:t>
                      </a:r>
                      <a:r>
                        <a:rPr lang="en-US" sz="1850">
                          <a:effectLst/>
                        </a:rPr>
                        <a:t> </a:t>
                      </a:r>
                      <a:r>
                        <a:rPr lang="en-US" sz="1850" err="1">
                          <a:effectLst/>
                        </a:rPr>
                        <a:t>xuất</a:t>
                      </a:r>
                      <a:r>
                        <a:rPr lang="en-US" sz="1850">
                          <a:effectLst/>
                        </a:rPr>
                        <a:t> </a:t>
                      </a:r>
                      <a:r>
                        <a:rPr lang="en-US" sz="1850" err="1">
                          <a:effectLst/>
                        </a:rPr>
                        <a:t>hiện</a:t>
                      </a:r>
                      <a:r>
                        <a:rPr lang="en-US" sz="1850">
                          <a:effectLst/>
                        </a:rPr>
                        <a:t> </a:t>
                      </a:r>
                      <a:r>
                        <a:rPr lang="en-US" sz="1850" err="1">
                          <a:effectLst/>
                        </a:rPr>
                        <a:t>dòng</a:t>
                      </a:r>
                      <a:r>
                        <a:rPr lang="en-US" sz="1850">
                          <a:effectLst/>
                        </a:rPr>
                        <a:t>: </a:t>
                      </a:r>
                      <a:r>
                        <a:rPr lang="en-US" sz="1850" err="1">
                          <a:effectLst/>
                        </a:rPr>
                        <a:t>quên</a:t>
                      </a:r>
                      <a:r>
                        <a:rPr lang="en-US" sz="1850">
                          <a:effectLst/>
                        </a:rPr>
                        <a:t> </a:t>
                      </a:r>
                      <a:r>
                        <a:rPr lang="en-US" sz="1850" err="1">
                          <a:effectLst/>
                        </a:rPr>
                        <a:t>mật</a:t>
                      </a:r>
                      <a:r>
                        <a:rPr lang="en-US" sz="1850">
                          <a:effectLst/>
                        </a:rPr>
                        <a:t> </a:t>
                      </a:r>
                      <a:r>
                        <a:rPr lang="en-US" sz="1850" err="1">
                          <a:effectLst/>
                        </a:rPr>
                        <a:t>khẩu</a:t>
                      </a:r>
                      <a:r>
                        <a:rPr lang="en-US" sz="1850">
                          <a:effectLst/>
                        </a:rPr>
                        <a:t>? </a:t>
                      </a:r>
                      <a:r>
                        <a:rPr lang="en-US" sz="1850" err="1">
                          <a:effectLst/>
                        </a:rPr>
                        <a:t>để</a:t>
                      </a:r>
                      <a:r>
                        <a:rPr lang="en-US" sz="1850">
                          <a:effectLst/>
                        </a:rPr>
                        <a:t> </a:t>
                      </a:r>
                      <a:r>
                        <a:rPr lang="en-US" sz="1850" err="1">
                          <a:effectLst/>
                        </a:rPr>
                        <a:t>lấy</a:t>
                      </a:r>
                      <a:r>
                        <a:rPr lang="en-US" sz="1850">
                          <a:effectLst/>
                        </a:rPr>
                        <a:t> </a:t>
                      </a:r>
                      <a:r>
                        <a:rPr lang="en-US" sz="1850" err="1">
                          <a:effectLst/>
                        </a:rPr>
                        <a:t>lại</a:t>
                      </a:r>
                      <a:r>
                        <a:rPr lang="en-US" sz="1850">
                          <a:effectLst/>
                        </a:rPr>
                        <a:t> </a:t>
                      </a:r>
                      <a:r>
                        <a:rPr lang="en-US" sz="1850" err="1">
                          <a:effectLst/>
                        </a:rPr>
                        <a:t>mật</a:t>
                      </a:r>
                      <a:r>
                        <a:rPr lang="en-US" sz="1850">
                          <a:effectLst/>
                        </a:rPr>
                        <a:t> </a:t>
                      </a:r>
                      <a:r>
                        <a:rPr lang="en-US" sz="1850" err="1">
                          <a:effectLst/>
                        </a:rPr>
                        <a:t>khẩu</a:t>
                      </a:r>
                      <a:r>
                        <a:rPr lang="en-US" sz="1850">
                          <a:effectLst/>
                        </a:rPr>
                        <a:t> </a:t>
                      </a:r>
                      <a:r>
                        <a:rPr lang="en-US" sz="1850" err="1">
                          <a:effectLst/>
                        </a:rPr>
                        <a:t>từ</a:t>
                      </a:r>
                      <a:r>
                        <a:rPr lang="en-US" sz="1850">
                          <a:effectLst/>
                        </a:rPr>
                        <a:t> </a:t>
                      </a:r>
                      <a:r>
                        <a:rPr lang="en-US" sz="1850" err="1">
                          <a:effectLst/>
                        </a:rPr>
                        <a:t>gmail</a:t>
                      </a:r>
                      <a:r>
                        <a:rPr lang="en-US" sz="1850">
                          <a:effectLst/>
                        </a:rPr>
                        <a:t>, fb..</a:t>
                      </a:r>
                    </a:p>
                    <a:p>
                      <a:r>
                        <a:rPr lang="en-US" sz="1850" err="1">
                          <a:effectLst/>
                        </a:rPr>
                        <a:t>Hệ</a:t>
                      </a:r>
                      <a:r>
                        <a:rPr lang="en-US" sz="1850">
                          <a:effectLst/>
                        </a:rPr>
                        <a:t> </a:t>
                      </a:r>
                      <a:r>
                        <a:rPr lang="en-US" sz="1850" err="1">
                          <a:effectLst/>
                        </a:rPr>
                        <a:t>thống</a:t>
                      </a:r>
                      <a:r>
                        <a:rPr lang="en-US" sz="1850">
                          <a:effectLst/>
                        </a:rPr>
                        <a:t> </a:t>
                      </a:r>
                      <a:r>
                        <a:rPr lang="en-US" sz="1850" err="1">
                          <a:effectLst/>
                        </a:rPr>
                        <a:t>sẻ</a:t>
                      </a:r>
                      <a:r>
                        <a:rPr lang="en-US" sz="1850">
                          <a:effectLst/>
                        </a:rPr>
                        <a:t> </a:t>
                      </a:r>
                      <a:r>
                        <a:rPr lang="en-US" sz="1850" err="1">
                          <a:effectLst/>
                        </a:rPr>
                        <a:t>có</a:t>
                      </a:r>
                      <a:r>
                        <a:rPr lang="en-US" sz="1850">
                          <a:effectLst/>
                        </a:rPr>
                        <a:t> </a:t>
                      </a:r>
                      <a:r>
                        <a:rPr lang="en-US" sz="1850" err="1">
                          <a:effectLst/>
                        </a:rPr>
                        <a:t>phần</a:t>
                      </a:r>
                      <a:r>
                        <a:rPr lang="en-US" sz="1850">
                          <a:effectLst/>
                        </a:rPr>
                        <a:t> </a:t>
                      </a:r>
                      <a:r>
                        <a:rPr lang="en-US" sz="1850" err="1">
                          <a:effectLst/>
                        </a:rPr>
                        <a:t>tạo</a:t>
                      </a:r>
                      <a:r>
                        <a:rPr lang="en-US" sz="1850">
                          <a:effectLst/>
                        </a:rPr>
                        <a:t> </a:t>
                      </a:r>
                      <a:r>
                        <a:rPr lang="en-US" sz="1850" err="1">
                          <a:effectLst/>
                        </a:rPr>
                        <a:t>tài</a:t>
                      </a:r>
                      <a:r>
                        <a:rPr lang="en-US" sz="1850">
                          <a:effectLst/>
                        </a:rPr>
                        <a:t> </a:t>
                      </a:r>
                      <a:r>
                        <a:rPr lang="en-US" sz="1850" err="1">
                          <a:effectLst/>
                        </a:rPr>
                        <a:t>khoản</a:t>
                      </a:r>
                      <a:r>
                        <a:rPr lang="en-US" sz="1850">
                          <a:effectLst/>
                        </a:rPr>
                        <a:t> </a:t>
                      </a:r>
                      <a:r>
                        <a:rPr lang="en-US" sz="1850" err="1">
                          <a:effectLst/>
                        </a:rPr>
                        <a:t>cho</a:t>
                      </a:r>
                      <a:r>
                        <a:rPr lang="en-US" sz="1850">
                          <a:effectLst/>
                        </a:rPr>
                        <a:t> </a:t>
                      </a:r>
                      <a:r>
                        <a:rPr lang="en-US" sz="1850" err="1">
                          <a:effectLst/>
                        </a:rPr>
                        <a:t>người</a:t>
                      </a:r>
                      <a:r>
                        <a:rPr lang="en-US" sz="1850">
                          <a:effectLst/>
                        </a:rPr>
                        <a:t> </a:t>
                      </a:r>
                      <a:r>
                        <a:rPr lang="en-US" sz="1850" err="1">
                          <a:effectLst/>
                        </a:rPr>
                        <a:t>dùng</a:t>
                      </a:r>
                      <a:r>
                        <a:rPr lang="en-US" sz="1850">
                          <a:effectLst/>
                        </a:rPr>
                        <a:t> </a:t>
                      </a:r>
                      <a:r>
                        <a:rPr lang="en-US" sz="1850" err="1">
                          <a:effectLst/>
                        </a:rPr>
                        <a:t>chưa</a:t>
                      </a:r>
                      <a:r>
                        <a:rPr lang="en-US" sz="1850">
                          <a:effectLst/>
                        </a:rPr>
                        <a:t> </a:t>
                      </a:r>
                      <a:r>
                        <a:rPr lang="en-US" sz="1850" err="1">
                          <a:effectLst/>
                        </a:rPr>
                        <a:t>có</a:t>
                      </a:r>
                      <a:r>
                        <a:rPr lang="en-US" sz="1850">
                          <a:effectLst/>
                        </a:rPr>
                        <a:t> </a:t>
                      </a:r>
                      <a:r>
                        <a:rPr lang="en-US" sz="1850" err="1">
                          <a:effectLst/>
                        </a:rPr>
                        <a:t>tài</a:t>
                      </a:r>
                      <a:r>
                        <a:rPr lang="en-US" sz="1850">
                          <a:effectLst/>
                        </a:rPr>
                        <a:t> </a:t>
                      </a:r>
                      <a:r>
                        <a:rPr lang="en-US" sz="1850" err="1">
                          <a:effectLst/>
                        </a:rPr>
                        <a:t>khoản</a:t>
                      </a:r>
                      <a:endParaRPr lang="en-US" sz="185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267977576"/>
                  </a:ext>
                </a:extLst>
              </a:tr>
            </a:tbl>
          </a:graphicData>
        </a:graphic>
      </p:graphicFrame>
    </p:spTree>
    <p:extLst>
      <p:ext uri="{BB962C8B-B14F-4D97-AF65-F5344CB8AC3E}">
        <p14:creationId xmlns:p14="http://schemas.microsoft.com/office/powerpoint/2010/main" val="1662775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750"/>
                                        <p:tgtEl>
                                          <p:spTgt spid="16">
                                            <p:txEl>
                                              <p:pRg st="0" end="0"/>
                                            </p:txEl>
                                          </p:spTgt>
                                        </p:tgtEl>
                                      </p:cBhvr>
                                    </p:animEffect>
                                    <p:anim calcmode="lin" valueType="num">
                                      <p:cBhvr>
                                        <p:cTn id="14" dur="75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14" name="矩形 13"/>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ea typeface="+mn-lt"/>
                    <a:cs typeface="+mn-lt"/>
                  </a:rPr>
                  <a:t>[object File]</a:t>
                </a:r>
                <a:endParaRPr lang="en-US" altLang="zh-CN"/>
              </a:p>
            </p:txBody>
          </p:sp>
        </p:grpSp>
        <p:cxnSp>
          <p:nvCxnSpPr>
            <p:cNvPr id="12" name="直接连接符 11"/>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254977" y="1252294"/>
            <a:ext cx="11605846" cy="5086960"/>
            <a:chOff x="6459260" y="1628712"/>
            <a:chExt cx="5022149" cy="4695583"/>
          </a:xfrm>
        </p:grpSpPr>
        <p:sp>
          <p:nvSpPr>
            <p:cNvPr id="6" name="Freeform 12"/>
            <p:cNvSpPr/>
            <p:nvPr/>
          </p:nvSpPr>
          <p:spPr bwMode="auto">
            <a:xfrm>
              <a:off x="6459260" y="162871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sp>
          <p:nvSpPr>
            <p:cNvPr id="7" name="Freeform 12"/>
            <p:cNvSpPr/>
            <p:nvPr/>
          </p:nvSpPr>
          <p:spPr bwMode="auto">
            <a:xfrm flipH="1" flipV="1">
              <a:off x="10952771" y="579407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grpSp>
      <p:sp>
        <p:nvSpPr>
          <p:cNvPr id="16" name="矩形 1"/>
          <p:cNvSpPr/>
          <p:nvPr/>
        </p:nvSpPr>
        <p:spPr>
          <a:xfrm>
            <a:off x="3368276" y="367704"/>
            <a:ext cx="5455446" cy="646331"/>
          </a:xfrm>
          <a:prstGeom prst="rect">
            <a:avLst/>
          </a:prstGeom>
        </p:spPr>
        <p:txBody>
          <a:bodyPr wrap="square">
            <a:spAutoFit/>
          </a:bodyPr>
          <a:lstStyle/>
          <a:p>
            <a:pPr algn="ctr"/>
            <a:r>
              <a:rPr kumimoji="1" lang="vi-VN" altLang="zh-CN" sz="3600" spc="600">
                <a:solidFill>
                  <a:srgbClr val="65A1BD"/>
                </a:solidFill>
                <a:ea typeface="Elsie" panose="02000000000000000000" charset="0"/>
              </a:rPr>
              <a:t>Khách hàng</a:t>
            </a:r>
            <a:endParaRPr kumimoji="1" lang="en-US" altLang="zh-CN" sz="3600" spc="600">
              <a:solidFill>
                <a:srgbClr val="65A1BD"/>
              </a:solidFill>
              <a:ea typeface="Elsie" panose="02000000000000000000" charset="0"/>
            </a:endParaRPr>
          </a:p>
        </p:txBody>
      </p:sp>
      <p:sp>
        <p:nvSpPr>
          <p:cNvPr id="18" name="Rectangle 1"/>
          <p:cNvSpPr>
            <a:spLocks noChangeArrowheads="1"/>
          </p:cNvSpPr>
          <p:nvPr/>
        </p:nvSpPr>
        <p:spPr bwMode="auto">
          <a:xfrm>
            <a:off x="685060" y="1426603"/>
            <a:ext cx="74654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lang="vi-VN" altLang="en-US" sz="2000" b="1">
                <a:latin typeface="Times New Roman" pitchFamily="18" charset="0"/>
                <a:ea typeface="Calibri" pitchFamily="34" charset="0"/>
                <a:cs typeface="Times New Roman" pitchFamily="18" charset="0"/>
              </a:rPr>
              <a:t>Sơ đồ</a:t>
            </a:r>
            <a:r>
              <a:rPr kumimoji="0" lang="en-US"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 Use case:</a:t>
            </a:r>
            <a:endParaRPr kumimoji="0" lang="en-US" altLang="en-US" sz="2000" b="0" i="0" u="none" strike="noStrike" cap="none" normalizeH="0" baseline="0">
              <a:ln>
                <a:noFill/>
              </a:ln>
              <a:solidFill>
                <a:schemeClr val="tx1"/>
              </a:solidFill>
              <a:effectLst/>
            </a:endParaRPr>
          </a:p>
        </p:txBody>
      </p:sp>
      <p:pic>
        <p:nvPicPr>
          <p:cNvPr id="3" name="Picture 2" descr="A diagram of a diagram&#10;&#10;Description automatically generated">
            <a:extLst>
              <a:ext uri="{FF2B5EF4-FFF2-40B4-BE49-F238E27FC236}">
                <a16:creationId xmlns:a16="http://schemas.microsoft.com/office/drawing/2014/main" xmlns="" id="{3DC5500E-959B-18CB-E837-937FA3AC0108}"/>
              </a:ext>
            </a:extLst>
          </p:cNvPr>
          <p:cNvPicPr>
            <a:picLocks noChangeAspect="1"/>
          </p:cNvPicPr>
          <p:nvPr/>
        </p:nvPicPr>
        <p:blipFill>
          <a:blip r:embed="rId4"/>
          <a:stretch>
            <a:fillRect/>
          </a:stretch>
        </p:blipFill>
        <p:spPr>
          <a:xfrm>
            <a:off x="1613648" y="2260793"/>
            <a:ext cx="8659904" cy="3250814"/>
          </a:xfrm>
          <a:prstGeom prst="rect">
            <a:avLst/>
          </a:prstGeom>
        </p:spPr>
      </p:pic>
    </p:spTree>
    <p:extLst>
      <p:ext uri="{BB962C8B-B14F-4D97-AF65-F5344CB8AC3E}">
        <p14:creationId xmlns:p14="http://schemas.microsoft.com/office/powerpoint/2010/main" val="35253779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750"/>
                                        <p:tgtEl>
                                          <p:spTgt spid="16">
                                            <p:txEl>
                                              <p:pRg st="0" end="0"/>
                                            </p:txEl>
                                          </p:spTgt>
                                        </p:tgtEl>
                                      </p:cBhvr>
                                    </p:animEffect>
                                    <p:anim calcmode="lin" valueType="num">
                                      <p:cBhvr>
                                        <p:cTn id="14" dur="75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14" name="矩形 13"/>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254977" y="1252294"/>
            <a:ext cx="11605846" cy="5086960"/>
            <a:chOff x="6459260" y="1628712"/>
            <a:chExt cx="5022149" cy="4695583"/>
          </a:xfrm>
        </p:grpSpPr>
        <p:sp>
          <p:nvSpPr>
            <p:cNvPr id="6" name="Freeform 12"/>
            <p:cNvSpPr/>
            <p:nvPr/>
          </p:nvSpPr>
          <p:spPr bwMode="auto">
            <a:xfrm>
              <a:off x="6459260" y="162871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sp>
          <p:nvSpPr>
            <p:cNvPr id="7" name="Freeform 12"/>
            <p:cNvSpPr/>
            <p:nvPr/>
          </p:nvSpPr>
          <p:spPr bwMode="auto">
            <a:xfrm flipH="1" flipV="1">
              <a:off x="10952771" y="579407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grpSp>
      <p:sp>
        <p:nvSpPr>
          <p:cNvPr id="16" name="矩形 1"/>
          <p:cNvSpPr/>
          <p:nvPr/>
        </p:nvSpPr>
        <p:spPr>
          <a:xfrm>
            <a:off x="4514545" y="314437"/>
            <a:ext cx="3162907" cy="584775"/>
          </a:xfrm>
          <a:prstGeom prst="rect">
            <a:avLst/>
          </a:prstGeom>
        </p:spPr>
        <p:txBody>
          <a:bodyPr wrap="square">
            <a:spAutoFit/>
          </a:bodyPr>
          <a:lstStyle/>
          <a:p>
            <a:pPr algn="ctr"/>
            <a:r>
              <a:rPr kumimoji="1" lang="vi-VN" altLang="zh-CN" sz="3200" spc="600">
                <a:solidFill>
                  <a:srgbClr val="65A1BD"/>
                </a:solidFill>
                <a:ea typeface="Elsie" panose="02000000000000000000" charset="0"/>
              </a:rPr>
              <a:t>Khách hàng</a:t>
            </a:r>
            <a:endParaRPr kumimoji="1" lang="en-US" altLang="zh-CN" sz="3200" spc="600">
              <a:solidFill>
                <a:srgbClr val="65A1BD"/>
              </a:solidFill>
              <a:ea typeface="Elsie" panose="02000000000000000000" charset="0"/>
            </a:endParaRPr>
          </a:p>
        </p:txBody>
      </p:sp>
      <p:sp>
        <p:nvSpPr>
          <p:cNvPr id="18" name="Rectangle 1"/>
          <p:cNvSpPr>
            <a:spLocks noChangeArrowheads="1"/>
          </p:cNvSpPr>
          <p:nvPr/>
        </p:nvSpPr>
        <p:spPr bwMode="auto">
          <a:xfrm>
            <a:off x="685060" y="1439780"/>
            <a:ext cx="7465409" cy="373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a:lnSpc>
                <a:spcPct val="107000"/>
              </a:lnSpc>
              <a:spcAft>
                <a:spcPts val="800"/>
              </a:spcAft>
            </a:pPr>
            <a:r>
              <a:rPr lang="en-US" sz="1800" b="1" err="1">
                <a:effectLst/>
                <a:latin typeface="Calibri" panose="020F0502020204030204" pitchFamily="34" charset="0"/>
                <a:ea typeface="Calibri" panose="020F0502020204030204" pitchFamily="34" charset="0"/>
                <a:cs typeface="Calibri" panose="020F0502020204030204" pitchFamily="34" charset="0"/>
              </a:rPr>
              <a:t>Đặc</a:t>
            </a:r>
            <a:r>
              <a:rPr lang="en-US" sz="1800" b="1">
                <a:effectLst/>
                <a:latin typeface="Calibri" panose="020F0502020204030204" pitchFamily="34" charset="0"/>
                <a:ea typeface="Calibri" panose="020F0502020204030204" pitchFamily="34" charset="0"/>
                <a:cs typeface="Calibri" panose="020F0502020204030204" pitchFamily="34" charset="0"/>
              </a:rPr>
              <a:t> </a:t>
            </a:r>
            <a:r>
              <a:rPr lang="en-US" sz="1800" b="1" err="1">
                <a:effectLst/>
                <a:latin typeface="Calibri" panose="020F0502020204030204" pitchFamily="34" charset="0"/>
                <a:ea typeface="Calibri" panose="020F0502020204030204" pitchFamily="34" charset="0"/>
                <a:cs typeface="Calibri" panose="020F0502020204030204" pitchFamily="34" charset="0"/>
              </a:rPr>
              <a:t>tả</a:t>
            </a:r>
            <a:r>
              <a:rPr lang="en-US" sz="1800" b="1">
                <a:effectLst/>
                <a:latin typeface="Calibri" panose="020F0502020204030204" pitchFamily="34" charset="0"/>
                <a:ea typeface="Calibri" panose="020F0502020204030204" pitchFamily="34" charset="0"/>
                <a:cs typeface="Calibri" panose="020F0502020204030204" pitchFamily="34" charset="0"/>
              </a:rPr>
              <a:t> USECASE: </a:t>
            </a:r>
            <a:r>
              <a:rPr lang="en-US" b="1" err="1">
                <a:latin typeface="Calibri" panose="020F0502020204030204" pitchFamily="34" charset="0"/>
                <a:cs typeface="Calibri" panose="020F0502020204030204" pitchFamily="34" charset="0"/>
              </a:rPr>
              <a:t>Đặt</a:t>
            </a:r>
            <a:r>
              <a:rPr lang="en-US" b="1">
                <a:latin typeface="Calibri" panose="020F0502020204030204" pitchFamily="34" charset="0"/>
                <a:cs typeface="Calibri" panose="020F0502020204030204" pitchFamily="34" charset="0"/>
              </a:rPr>
              <a:t> </a:t>
            </a:r>
            <a:r>
              <a:rPr lang="en-US" b="1" err="1">
                <a:latin typeface="Calibri" panose="020F0502020204030204" pitchFamily="34" charset="0"/>
                <a:cs typeface="Calibri" panose="020F0502020204030204" pitchFamily="34" charset="0"/>
              </a:rPr>
              <a:t>hàng</a:t>
            </a:r>
            <a:endParaRPr lang="en-US" b="1">
              <a:latin typeface="Calibri" panose="020F0502020204030204" pitchFamily="34" charset="0"/>
              <a:cs typeface="Calibri" panose="020F0502020204030204" pitchFamily="34" charset="0"/>
            </a:endParaRPr>
          </a:p>
        </p:txBody>
      </p:sp>
      <p:graphicFrame>
        <p:nvGraphicFramePr>
          <p:cNvPr id="2" name="Table 1">
            <a:extLst>
              <a:ext uri="{FF2B5EF4-FFF2-40B4-BE49-F238E27FC236}">
                <a16:creationId xmlns:a16="http://schemas.microsoft.com/office/drawing/2014/main" xmlns="" id="{75276C59-0954-836E-9DD0-00602DEF7770}"/>
              </a:ext>
            </a:extLst>
          </p:cNvPr>
          <p:cNvGraphicFramePr>
            <a:graphicFrameLocks noGrp="1"/>
          </p:cNvGraphicFramePr>
          <p:nvPr>
            <p:extLst>
              <p:ext uri="{D42A27DB-BD31-4B8C-83A1-F6EECF244321}">
                <p14:modId xmlns:p14="http://schemas.microsoft.com/office/powerpoint/2010/main" val="3727913609"/>
              </p:ext>
            </p:extLst>
          </p:nvPr>
        </p:nvGraphicFramePr>
        <p:xfrm>
          <a:off x="254977" y="1826712"/>
          <a:ext cx="11605846" cy="4572000"/>
        </p:xfrm>
        <a:graphic>
          <a:graphicData uri="http://schemas.openxmlformats.org/drawingml/2006/table">
            <a:tbl>
              <a:tblPr firstRow="1" firstCol="1" bandRow="1">
                <a:tableStyleId>{2D5ABB26-0587-4C30-8999-92F81FD0307C}</a:tableStyleId>
              </a:tblPr>
              <a:tblGrid>
                <a:gridCol w="3208167">
                  <a:extLst>
                    <a:ext uri="{9D8B030D-6E8A-4147-A177-3AD203B41FA5}">
                      <a16:colId xmlns:a16="http://schemas.microsoft.com/office/drawing/2014/main" xmlns="" val="4234144193"/>
                    </a:ext>
                  </a:extLst>
                </a:gridCol>
                <a:gridCol w="8397679">
                  <a:extLst>
                    <a:ext uri="{9D8B030D-6E8A-4147-A177-3AD203B41FA5}">
                      <a16:colId xmlns:a16="http://schemas.microsoft.com/office/drawing/2014/main" xmlns="" val="2147499374"/>
                    </a:ext>
                  </a:extLst>
                </a:gridCol>
              </a:tblGrid>
              <a:tr h="268039">
                <a:tc>
                  <a:txBody>
                    <a:bodyPr/>
                    <a:lstStyle/>
                    <a:p>
                      <a:r>
                        <a:rPr lang="en-US" sz="2000">
                          <a:effectLst/>
                        </a:rPr>
                        <a:t>Use Case</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effectLst/>
                        </a:rPr>
                        <a:t>Nội Dung</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075291766"/>
                  </a:ext>
                </a:extLst>
              </a:tr>
              <a:tr h="268039">
                <a:tc>
                  <a:txBody>
                    <a:bodyPr/>
                    <a:lstStyle/>
                    <a:p>
                      <a:r>
                        <a:rPr lang="en-US" sz="2000">
                          <a:effectLst/>
                        </a:rPr>
                        <a:t>Tên use case</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err="1">
                          <a:effectLst/>
                        </a:rPr>
                        <a:t>Đặt</a:t>
                      </a:r>
                      <a:r>
                        <a:rPr lang="en-US" sz="2000">
                          <a:effectLst/>
                        </a:rPr>
                        <a:t> </a:t>
                      </a:r>
                      <a:r>
                        <a:rPr lang="en-US" sz="2000" err="1">
                          <a:effectLst/>
                        </a:rPr>
                        <a:t>hàng</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371874616"/>
                  </a:ext>
                </a:extLst>
              </a:tr>
              <a:tr h="453604">
                <a:tc>
                  <a:txBody>
                    <a:bodyPr/>
                    <a:lstStyle/>
                    <a:p>
                      <a:r>
                        <a:rPr lang="en-US" sz="2000" err="1">
                          <a:effectLst/>
                        </a:rPr>
                        <a:t>Mô</a:t>
                      </a:r>
                      <a:r>
                        <a:rPr lang="en-US" sz="2000">
                          <a:effectLst/>
                        </a:rPr>
                        <a:t> </a:t>
                      </a:r>
                      <a:r>
                        <a:rPr lang="en-US" sz="2000" err="1">
                          <a:effectLst/>
                        </a:rPr>
                        <a:t>tả</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effectLst/>
                        </a:rPr>
                        <a:t>Cho phép khách hàng chuyển sản phẩm từ giỏ hàng sang các chức năng giao hàng</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886700444"/>
                  </a:ext>
                </a:extLst>
              </a:tr>
              <a:tr h="268039">
                <a:tc>
                  <a:txBody>
                    <a:bodyPr/>
                    <a:lstStyle/>
                    <a:p>
                      <a:r>
                        <a:rPr lang="en-US" sz="2000">
                          <a:effectLst/>
                        </a:rPr>
                        <a:t>Actor</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effectLst/>
                        </a:rPr>
                        <a:t>Khách Hàng</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60079770"/>
                  </a:ext>
                </a:extLst>
              </a:tr>
              <a:tr h="268039">
                <a:tc>
                  <a:txBody>
                    <a:bodyPr/>
                    <a:lstStyle/>
                    <a:p>
                      <a:r>
                        <a:rPr lang="en-US" sz="2000">
                          <a:effectLst/>
                        </a:rPr>
                        <a:t>Điều kiện kích hoạt</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effectLst/>
                        </a:rPr>
                        <a:t>Có chọn ít nhất 1 sản phẩm để đặt</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449225169"/>
                  </a:ext>
                </a:extLst>
              </a:tr>
              <a:tr h="268039">
                <a:tc>
                  <a:txBody>
                    <a:bodyPr/>
                    <a:lstStyle/>
                    <a:p>
                      <a:r>
                        <a:rPr lang="en-US" sz="2000">
                          <a:effectLst/>
                        </a:rPr>
                        <a:t>Tiền điều kiện</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effectLst/>
                        </a:rPr>
                        <a:t>Khách hàng phải có đủ thông tin như số điện thoại, tên, địa chỉ</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718974133"/>
                  </a:ext>
                </a:extLst>
              </a:tr>
              <a:tr h="268039">
                <a:tc>
                  <a:txBody>
                    <a:bodyPr/>
                    <a:lstStyle/>
                    <a:p>
                      <a:r>
                        <a:rPr lang="en-US" sz="2000">
                          <a:effectLst/>
                        </a:rPr>
                        <a:t>Hậu điều kiện</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effectLst/>
                        </a:rPr>
                        <a:t> </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457504328"/>
                  </a:ext>
                </a:extLst>
              </a:tr>
              <a:tr h="1608234">
                <a:tc>
                  <a:txBody>
                    <a:bodyPr/>
                    <a:lstStyle/>
                    <a:p>
                      <a:r>
                        <a:rPr lang="en-US" sz="2000">
                          <a:effectLst/>
                        </a:rPr>
                        <a:t>Luồng sự kiện chính</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effectLst/>
                        </a:rPr>
                        <a:t>1. Khách hàng chọn mua sp từ giỏ hàng</a:t>
                      </a:r>
                    </a:p>
                    <a:p>
                      <a:r>
                        <a:rPr lang="en-US" sz="2000">
                          <a:effectLst/>
                        </a:rPr>
                        <a:t>2. Chọn đơn vị vận chuyển, chú thích yêu cầu</a:t>
                      </a:r>
                    </a:p>
                    <a:p>
                      <a:r>
                        <a:rPr lang="en-US" sz="2000">
                          <a:effectLst/>
                        </a:rPr>
                        <a:t>3. Chọn phương thức thanh toán</a:t>
                      </a:r>
                    </a:p>
                    <a:p>
                      <a:r>
                        <a:rPr lang="en-US" sz="2000">
                          <a:effectLst/>
                        </a:rPr>
                        <a:t>4. Hệ thống sẻ kiểm tra tên, số điện thoại, địa chỉ đầy đủ và xác nhận đặt hàng thành công</a:t>
                      </a:r>
                    </a:p>
                    <a:p>
                      <a:r>
                        <a:rPr lang="en-US" sz="2000">
                          <a:effectLst/>
                        </a:rPr>
                        <a:t>5. Kết thúc USECASE</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520921708"/>
                  </a:ext>
                </a:extLst>
              </a:tr>
              <a:tr h="268039">
                <a:tc>
                  <a:txBody>
                    <a:bodyPr/>
                    <a:lstStyle/>
                    <a:p>
                      <a:r>
                        <a:rPr lang="en-US" sz="2000" err="1">
                          <a:effectLst/>
                        </a:rPr>
                        <a:t>Luồng</a:t>
                      </a:r>
                      <a:r>
                        <a:rPr lang="en-US" sz="2000">
                          <a:effectLst/>
                        </a:rPr>
                        <a:t> </a:t>
                      </a:r>
                      <a:r>
                        <a:rPr lang="en-US" sz="2000" err="1">
                          <a:effectLst/>
                        </a:rPr>
                        <a:t>sự</a:t>
                      </a:r>
                      <a:r>
                        <a:rPr lang="en-US" sz="2000">
                          <a:effectLst/>
                        </a:rPr>
                        <a:t> </a:t>
                      </a:r>
                      <a:r>
                        <a:rPr lang="en-US" sz="2000" err="1">
                          <a:effectLst/>
                        </a:rPr>
                        <a:t>kiện</a:t>
                      </a:r>
                      <a:r>
                        <a:rPr lang="en-US" sz="2000">
                          <a:effectLst/>
                        </a:rPr>
                        <a:t> </a:t>
                      </a:r>
                      <a:r>
                        <a:rPr lang="en-US" sz="2000" err="1">
                          <a:effectLst/>
                        </a:rPr>
                        <a:t>phụ</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err="1">
                          <a:effectLst/>
                        </a:rPr>
                        <a:t>Thất</a:t>
                      </a:r>
                      <a:r>
                        <a:rPr lang="en-US" sz="2000">
                          <a:effectLst/>
                        </a:rPr>
                        <a:t> </a:t>
                      </a:r>
                      <a:r>
                        <a:rPr lang="en-US" sz="2000" err="1">
                          <a:effectLst/>
                        </a:rPr>
                        <a:t>bại</a:t>
                      </a:r>
                      <a:r>
                        <a:rPr lang="en-US" sz="2000">
                          <a:effectLst/>
                        </a:rPr>
                        <a:t> </a:t>
                      </a:r>
                      <a:r>
                        <a:rPr lang="en-US" sz="2000" err="1">
                          <a:effectLst/>
                        </a:rPr>
                        <a:t>sẻ</a:t>
                      </a:r>
                      <a:r>
                        <a:rPr lang="en-US" sz="2000">
                          <a:effectLst/>
                        </a:rPr>
                        <a:t> </a:t>
                      </a:r>
                      <a:r>
                        <a:rPr lang="en-US" sz="2000" err="1">
                          <a:effectLst/>
                        </a:rPr>
                        <a:t>báo</a:t>
                      </a:r>
                      <a:r>
                        <a:rPr lang="en-US" sz="2000">
                          <a:effectLst/>
                        </a:rPr>
                        <a:t> </a:t>
                      </a:r>
                      <a:r>
                        <a:rPr lang="en-US" sz="2000" err="1">
                          <a:effectLst/>
                        </a:rPr>
                        <a:t>lỗi</a:t>
                      </a:r>
                      <a:r>
                        <a:rPr lang="en-US" sz="2000">
                          <a:effectLst/>
                        </a:rPr>
                        <a:t>, </a:t>
                      </a:r>
                      <a:r>
                        <a:rPr lang="en-US" sz="2000" err="1">
                          <a:effectLst/>
                        </a:rPr>
                        <a:t>và</a:t>
                      </a:r>
                      <a:r>
                        <a:rPr lang="en-US" sz="2000">
                          <a:effectLst/>
                        </a:rPr>
                        <a:t> </a:t>
                      </a:r>
                      <a:r>
                        <a:rPr lang="en-US" sz="2000" err="1">
                          <a:effectLst/>
                        </a:rPr>
                        <a:t>tô</a:t>
                      </a:r>
                      <a:r>
                        <a:rPr lang="en-US" sz="2000">
                          <a:effectLst/>
                        </a:rPr>
                        <a:t> </a:t>
                      </a:r>
                      <a:r>
                        <a:rPr lang="en-US" sz="2000" err="1">
                          <a:effectLst/>
                        </a:rPr>
                        <a:t>màu</a:t>
                      </a:r>
                      <a:r>
                        <a:rPr lang="en-US" sz="2000">
                          <a:effectLst/>
                        </a:rPr>
                        <a:t> </a:t>
                      </a:r>
                      <a:r>
                        <a:rPr lang="en-US" sz="2000" err="1">
                          <a:effectLst/>
                        </a:rPr>
                        <a:t>thành</a:t>
                      </a:r>
                      <a:r>
                        <a:rPr lang="en-US" sz="2000">
                          <a:effectLst/>
                        </a:rPr>
                        <a:t> </a:t>
                      </a:r>
                      <a:r>
                        <a:rPr lang="en-US" sz="2000" err="1">
                          <a:effectLst/>
                        </a:rPr>
                        <a:t>phần</a:t>
                      </a:r>
                      <a:r>
                        <a:rPr lang="en-US" sz="2000">
                          <a:effectLst/>
                        </a:rPr>
                        <a:t> </a:t>
                      </a:r>
                      <a:r>
                        <a:rPr lang="en-US" sz="2000" err="1">
                          <a:effectLst/>
                        </a:rPr>
                        <a:t>bị</a:t>
                      </a:r>
                      <a:r>
                        <a:rPr lang="en-US" sz="2000">
                          <a:effectLst/>
                        </a:rPr>
                        <a:t> </a:t>
                      </a:r>
                      <a:r>
                        <a:rPr lang="en-US" sz="2000" err="1">
                          <a:effectLst/>
                        </a:rPr>
                        <a:t>thiếu</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564578262"/>
                  </a:ext>
                </a:extLst>
              </a:tr>
            </a:tbl>
          </a:graphicData>
        </a:graphic>
      </p:graphicFrame>
    </p:spTree>
    <p:extLst>
      <p:ext uri="{BB962C8B-B14F-4D97-AF65-F5344CB8AC3E}">
        <p14:creationId xmlns:p14="http://schemas.microsoft.com/office/powerpoint/2010/main" val="6353341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750"/>
                                        <p:tgtEl>
                                          <p:spTgt spid="16">
                                            <p:txEl>
                                              <p:pRg st="0" end="0"/>
                                            </p:txEl>
                                          </p:spTgt>
                                        </p:tgtEl>
                                      </p:cBhvr>
                                    </p:animEffect>
                                    <p:anim calcmode="lin" valueType="num">
                                      <p:cBhvr>
                                        <p:cTn id="14" dur="75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14" name="矩形 13"/>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ea typeface="+mn-lt"/>
                    <a:cs typeface="+mn-lt"/>
                  </a:rPr>
                  <a:t>[object File]</a:t>
                </a:r>
                <a:endParaRPr lang="en-US" altLang="zh-CN"/>
              </a:p>
            </p:txBody>
          </p:sp>
        </p:grpSp>
        <p:cxnSp>
          <p:nvCxnSpPr>
            <p:cNvPr id="12" name="直接连接符 11"/>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254977" y="1252294"/>
            <a:ext cx="11605846" cy="5086960"/>
            <a:chOff x="6459260" y="1628712"/>
            <a:chExt cx="5022149" cy="4695583"/>
          </a:xfrm>
        </p:grpSpPr>
        <p:sp>
          <p:nvSpPr>
            <p:cNvPr id="6" name="Freeform 12"/>
            <p:cNvSpPr/>
            <p:nvPr/>
          </p:nvSpPr>
          <p:spPr bwMode="auto">
            <a:xfrm>
              <a:off x="6459260" y="162871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sp>
          <p:nvSpPr>
            <p:cNvPr id="7" name="Freeform 12"/>
            <p:cNvSpPr/>
            <p:nvPr/>
          </p:nvSpPr>
          <p:spPr bwMode="auto">
            <a:xfrm flipH="1" flipV="1">
              <a:off x="10952771" y="579407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grpSp>
      <p:sp>
        <p:nvSpPr>
          <p:cNvPr id="16" name="矩形 1"/>
          <p:cNvSpPr/>
          <p:nvPr/>
        </p:nvSpPr>
        <p:spPr>
          <a:xfrm>
            <a:off x="3368276" y="367704"/>
            <a:ext cx="5455446" cy="646331"/>
          </a:xfrm>
          <a:prstGeom prst="rect">
            <a:avLst/>
          </a:prstGeom>
        </p:spPr>
        <p:txBody>
          <a:bodyPr wrap="square">
            <a:spAutoFit/>
          </a:bodyPr>
          <a:lstStyle/>
          <a:p>
            <a:pPr algn="ctr"/>
            <a:r>
              <a:rPr kumimoji="1" lang="vi-VN" altLang="zh-CN" sz="3600" spc="600">
                <a:solidFill>
                  <a:srgbClr val="65A1BD"/>
                </a:solidFill>
                <a:ea typeface="Elsie" panose="02000000000000000000" charset="0"/>
              </a:rPr>
              <a:t>Khách hàng</a:t>
            </a:r>
            <a:endParaRPr kumimoji="1" lang="en-US" altLang="zh-CN" sz="3600" spc="600">
              <a:solidFill>
                <a:srgbClr val="65A1BD"/>
              </a:solidFill>
              <a:ea typeface="Elsie" panose="02000000000000000000" charset="0"/>
            </a:endParaRPr>
          </a:p>
        </p:txBody>
      </p:sp>
      <p:sp>
        <p:nvSpPr>
          <p:cNvPr id="18" name="Rectangle 1"/>
          <p:cNvSpPr>
            <a:spLocks noChangeArrowheads="1"/>
          </p:cNvSpPr>
          <p:nvPr/>
        </p:nvSpPr>
        <p:spPr bwMode="auto">
          <a:xfrm>
            <a:off x="685060" y="1426603"/>
            <a:ext cx="74654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lang="vi-VN" altLang="en-US" sz="2000" b="1">
                <a:latin typeface="Times New Roman" pitchFamily="18" charset="0"/>
                <a:ea typeface="Calibri" pitchFamily="34" charset="0"/>
                <a:cs typeface="Times New Roman" pitchFamily="18" charset="0"/>
              </a:rPr>
              <a:t>Sơ đồ</a:t>
            </a:r>
            <a:r>
              <a:rPr kumimoji="0" lang="en-US"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 Use case:</a:t>
            </a:r>
            <a:endParaRPr kumimoji="0" lang="en-US" altLang="en-US" sz="2000" b="0" i="0" u="none" strike="noStrike" cap="none" normalizeH="0" baseline="0">
              <a:ln>
                <a:noFill/>
              </a:ln>
              <a:solidFill>
                <a:schemeClr val="tx1"/>
              </a:solidFill>
              <a:effectLst/>
            </a:endParaRPr>
          </a:p>
        </p:txBody>
      </p:sp>
      <p:pic>
        <p:nvPicPr>
          <p:cNvPr id="2" name="Picture 1" descr="A diagram of a diagram&#10;&#10;Description automatically generated">
            <a:extLst>
              <a:ext uri="{FF2B5EF4-FFF2-40B4-BE49-F238E27FC236}">
                <a16:creationId xmlns:a16="http://schemas.microsoft.com/office/drawing/2014/main" xmlns="" id="{02C09B15-0A1F-A71B-6363-82EDAC9199E5}"/>
              </a:ext>
            </a:extLst>
          </p:cNvPr>
          <p:cNvPicPr>
            <a:picLocks noChangeAspect="1"/>
          </p:cNvPicPr>
          <p:nvPr/>
        </p:nvPicPr>
        <p:blipFill>
          <a:blip r:embed="rId4"/>
          <a:stretch>
            <a:fillRect/>
          </a:stretch>
        </p:blipFill>
        <p:spPr>
          <a:xfrm>
            <a:off x="2528047" y="1227082"/>
            <a:ext cx="7073151" cy="4843105"/>
          </a:xfrm>
          <a:prstGeom prst="rect">
            <a:avLst/>
          </a:prstGeom>
        </p:spPr>
      </p:pic>
    </p:spTree>
    <p:extLst>
      <p:ext uri="{BB962C8B-B14F-4D97-AF65-F5344CB8AC3E}">
        <p14:creationId xmlns:p14="http://schemas.microsoft.com/office/powerpoint/2010/main" val="34500660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750"/>
                                        <p:tgtEl>
                                          <p:spTgt spid="16">
                                            <p:txEl>
                                              <p:pRg st="0" end="0"/>
                                            </p:txEl>
                                          </p:spTgt>
                                        </p:tgtEl>
                                      </p:cBhvr>
                                    </p:animEffect>
                                    <p:anim calcmode="lin" valueType="num">
                                      <p:cBhvr>
                                        <p:cTn id="14" dur="75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14" name="矩形 13"/>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254977" y="1252294"/>
            <a:ext cx="11605846" cy="5086960"/>
            <a:chOff x="6459260" y="1628712"/>
            <a:chExt cx="5022149" cy="4695583"/>
          </a:xfrm>
        </p:grpSpPr>
        <p:sp>
          <p:nvSpPr>
            <p:cNvPr id="6" name="Freeform 12"/>
            <p:cNvSpPr/>
            <p:nvPr/>
          </p:nvSpPr>
          <p:spPr bwMode="auto">
            <a:xfrm>
              <a:off x="6459260" y="162871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sp>
          <p:nvSpPr>
            <p:cNvPr id="7" name="Freeform 12"/>
            <p:cNvSpPr/>
            <p:nvPr/>
          </p:nvSpPr>
          <p:spPr bwMode="auto">
            <a:xfrm flipH="1" flipV="1">
              <a:off x="10952771" y="579407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grpSp>
      <p:sp>
        <p:nvSpPr>
          <p:cNvPr id="16" name="矩形 1"/>
          <p:cNvSpPr/>
          <p:nvPr/>
        </p:nvSpPr>
        <p:spPr>
          <a:xfrm>
            <a:off x="4514545" y="314437"/>
            <a:ext cx="3162907" cy="584775"/>
          </a:xfrm>
          <a:prstGeom prst="rect">
            <a:avLst/>
          </a:prstGeom>
        </p:spPr>
        <p:txBody>
          <a:bodyPr wrap="square">
            <a:spAutoFit/>
          </a:bodyPr>
          <a:lstStyle/>
          <a:p>
            <a:pPr algn="ctr"/>
            <a:r>
              <a:rPr kumimoji="1" lang="vi-VN" altLang="zh-CN" sz="3200" spc="600">
                <a:solidFill>
                  <a:srgbClr val="65A1BD"/>
                </a:solidFill>
                <a:ea typeface="Elsie" panose="02000000000000000000" charset="0"/>
              </a:rPr>
              <a:t>Khách hàng</a:t>
            </a:r>
            <a:endParaRPr kumimoji="1" lang="en-US" altLang="zh-CN" sz="3200" spc="600">
              <a:solidFill>
                <a:srgbClr val="65A1BD"/>
              </a:solidFill>
              <a:ea typeface="Elsie" panose="02000000000000000000" charset="0"/>
            </a:endParaRPr>
          </a:p>
        </p:txBody>
      </p:sp>
      <p:sp>
        <p:nvSpPr>
          <p:cNvPr id="18" name="Rectangle 1"/>
          <p:cNvSpPr>
            <a:spLocks noChangeArrowheads="1"/>
          </p:cNvSpPr>
          <p:nvPr/>
        </p:nvSpPr>
        <p:spPr bwMode="auto">
          <a:xfrm>
            <a:off x="685060" y="1438882"/>
            <a:ext cx="7465409" cy="375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a:lnSpc>
                <a:spcPct val="107000"/>
              </a:lnSpc>
              <a:spcAft>
                <a:spcPts val="800"/>
              </a:spcAft>
            </a:pPr>
            <a:r>
              <a:rPr lang="en-US" sz="1800" b="1" err="1">
                <a:effectLst/>
                <a:latin typeface="Calibri" panose="020F0502020204030204" pitchFamily="34" charset="0"/>
                <a:ea typeface="Calibri" panose="020F0502020204030204" pitchFamily="34" charset="0"/>
                <a:cs typeface="Calibri" panose="020F0502020204030204" pitchFamily="34" charset="0"/>
              </a:rPr>
              <a:t>Đặc</a:t>
            </a:r>
            <a:r>
              <a:rPr lang="en-US" sz="1800" b="1">
                <a:effectLst/>
                <a:latin typeface="Calibri" panose="020F0502020204030204" pitchFamily="34" charset="0"/>
                <a:ea typeface="Calibri" panose="020F0502020204030204" pitchFamily="34" charset="0"/>
                <a:cs typeface="Calibri" panose="020F0502020204030204" pitchFamily="34" charset="0"/>
              </a:rPr>
              <a:t> </a:t>
            </a:r>
            <a:r>
              <a:rPr lang="en-US" sz="1800" b="1" err="1">
                <a:effectLst/>
                <a:latin typeface="Calibri" panose="020F0502020204030204" pitchFamily="34" charset="0"/>
                <a:ea typeface="Calibri" panose="020F0502020204030204" pitchFamily="34" charset="0"/>
                <a:cs typeface="Calibri" panose="020F0502020204030204" pitchFamily="34" charset="0"/>
              </a:rPr>
              <a:t>tả</a:t>
            </a:r>
            <a:r>
              <a:rPr lang="en-US" sz="1800" b="1">
                <a:effectLst/>
                <a:latin typeface="Calibri" panose="020F0502020204030204" pitchFamily="34" charset="0"/>
                <a:ea typeface="Calibri" panose="020F0502020204030204" pitchFamily="34" charset="0"/>
                <a:cs typeface="Calibri" panose="020F0502020204030204" pitchFamily="34" charset="0"/>
              </a:rPr>
              <a:t> USECASE: </a:t>
            </a:r>
            <a:r>
              <a:rPr lang="vi-VN" sz="1800" b="1">
                <a:effectLst/>
                <a:latin typeface="Calibri" panose="020F0502020204030204" pitchFamily="34" charset="0"/>
                <a:ea typeface="Calibri" panose="020F0502020204030204" pitchFamily="34" charset="0"/>
                <a:cs typeface="Calibri" panose="020F0502020204030204" pitchFamily="34" charset="0"/>
              </a:rPr>
              <a:t>Quản lý đơn hàng</a:t>
            </a:r>
            <a:endParaRPr lang="en-US" sz="1800" b="1">
              <a:effectLst/>
              <a:latin typeface="Calibri" panose="020F0502020204030204" pitchFamily="34" charset="0"/>
              <a:ea typeface="SimSun" panose="02010600030101010101" pitchFamily="2" charset="-122"/>
              <a:cs typeface="Times New Roman" panose="02020603050405020304" pitchFamily="18" charset="0"/>
            </a:endParaRPr>
          </a:p>
        </p:txBody>
      </p:sp>
      <p:graphicFrame>
        <p:nvGraphicFramePr>
          <p:cNvPr id="2" name="Table 1">
            <a:extLst>
              <a:ext uri="{FF2B5EF4-FFF2-40B4-BE49-F238E27FC236}">
                <a16:creationId xmlns:a16="http://schemas.microsoft.com/office/drawing/2014/main" xmlns="" id="{13D3A074-B3E6-791D-9CEE-690321AF8DF0}"/>
              </a:ext>
            </a:extLst>
          </p:cNvPr>
          <p:cNvGraphicFramePr>
            <a:graphicFrameLocks noGrp="1"/>
          </p:cNvGraphicFramePr>
          <p:nvPr>
            <p:extLst>
              <p:ext uri="{D42A27DB-BD31-4B8C-83A1-F6EECF244321}">
                <p14:modId xmlns:p14="http://schemas.microsoft.com/office/powerpoint/2010/main" val="3027184635"/>
              </p:ext>
            </p:extLst>
          </p:nvPr>
        </p:nvGraphicFramePr>
        <p:xfrm>
          <a:off x="254977" y="1826712"/>
          <a:ext cx="11605846" cy="4572000"/>
        </p:xfrm>
        <a:graphic>
          <a:graphicData uri="http://schemas.openxmlformats.org/drawingml/2006/table">
            <a:tbl>
              <a:tblPr firstRow="1" firstCol="1" bandRow="1">
                <a:tableStyleId>{2D5ABB26-0587-4C30-8999-92F81FD0307C}</a:tableStyleId>
              </a:tblPr>
              <a:tblGrid>
                <a:gridCol w="3208167">
                  <a:extLst>
                    <a:ext uri="{9D8B030D-6E8A-4147-A177-3AD203B41FA5}">
                      <a16:colId xmlns:a16="http://schemas.microsoft.com/office/drawing/2014/main" xmlns="" val="2880776726"/>
                    </a:ext>
                  </a:extLst>
                </a:gridCol>
                <a:gridCol w="8397679">
                  <a:extLst>
                    <a:ext uri="{9D8B030D-6E8A-4147-A177-3AD203B41FA5}">
                      <a16:colId xmlns:a16="http://schemas.microsoft.com/office/drawing/2014/main" xmlns="" val="3153719114"/>
                    </a:ext>
                  </a:extLst>
                </a:gridCol>
              </a:tblGrid>
              <a:tr h="371130">
                <a:tc>
                  <a:txBody>
                    <a:bodyPr/>
                    <a:lstStyle/>
                    <a:p>
                      <a:r>
                        <a:rPr lang="en-US" sz="2500">
                          <a:effectLst/>
                        </a:rPr>
                        <a:t>Use Case</a:t>
                      </a:r>
                      <a:endParaRPr lang="en-US" sz="25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500">
                          <a:effectLst/>
                        </a:rPr>
                        <a:t>Nội Dung</a:t>
                      </a:r>
                      <a:endParaRPr lang="en-US" sz="25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325233820"/>
                  </a:ext>
                </a:extLst>
              </a:tr>
              <a:tr h="371130">
                <a:tc>
                  <a:txBody>
                    <a:bodyPr/>
                    <a:lstStyle/>
                    <a:p>
                      <a:r>
                        <a:rPr lang="en-US" sz="2500">
                          <a:effectLst/>
                        </a:rPr>
                        <a:t>Tên use case</a:t>
                      </a:r>
                      <a:endParaRPr lang="en-US" sz="25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500">
                          <a:effectLst/>
                        </a:rPr>
                        <a:t>Quản lí đơn hàng</a:t>
                      </a:r>
                      <a:endParaRPr lang="en-US" sz="25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126371937"/>
                  </a:ext>
                </a:extLst>
              </a:tr>
              <a:tr h="628066">
                <a:tc>
                  <a:txBody>
                    <a:bodyPr/>
                    <a:lstStyle/>
                    <a:p>
                      <a:r>
                        <a:rPr lang="en-US" sz="2500" err="1">
                          <a:effectLst/>
                        </a:rPr>
                        <a:t>Mô</a:t>
                      </a:r>
                      <a:r>
                        <a:rPr lang="en-US" sz="2500">
                          <a:effectLst/>
                        </a:rPr>
                        <a:t> </a:t>
                      </a:r>
                      <a:r>
                        <a:rPr lang="en-US" sz="2500" err="1">
                          <a:effectLst/>
                        </a:rPr>
                        <a:t>tả</a:t>
                      </a:r>
                      <a:endParaRPr lang="en-US" sz="25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500">
                          <a:effectLst/>
                        </a:rPr>
                        <a:t>Use case cho phép người xem tình trạng đường đi của đơn hàng, được phản hồi, đánh giá sau khi đơn hàng</a:t>
                      </a:r>
                      <a:endParaRPr lang="en-US" sz="25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540621593"/>
                  </a:ext>
                </a:extLst>
              </a:tr>
              <a:tr h="371130">
                <a:tc>
                  <a:txBody>
                    <a:bodyPr/>
                    <a:lstStyle/>
                    <a:p>
                      <a:r>
                        <a:rPr lang="en-US" sz="2500">
                          <a:effectLst/>
                        </a:rPr>
                        <a:t>Actor</a:t>
                      </a:r>
                      <a:endParaRPr lang="en-US" sz="25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500">
                          <a:effectLst/>
                        </a:rPr>
                        <a:t>Khách Hàng</a:t>
                      </a:r>
                      <a:endParaRPr lang="en-US" sz="25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174043299"/>
                  </a:ext>
                </a:extLst>
              </a:tr>
              <a:tr h="371130">
                <a:tc>
                  <a:txBody>
                    <a:bodyPr/>
                    <a:lstStyle/>
                    <a:p>
                      <a:r>
                        <a:rPr lang="en-US" sz="2500">
                          <a:effectLst/>
                        </a:rPr>
                        <a:t>Điều kiện kích hoạt</a:t>
                      </a:r>
                      <a:endParaRPr lang="en-US" sz="25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500">
                          <a:effectLst/>
                        </a:rPr>
                        <a:t>Hệ thống xác nhận đặt hàng thành công </a:t>
                      </a:r>
                      <a:endParaRPr lang="en-US" sz="25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958496033"/>
                  </a:ext>
                </a:extLst>
              </a:tr>
              <a:tr h="371130">
                <a:tc>
                  <a:txBody>
                    <a:bodyPr/>
                    <a:lstStyle/>
                    <a:p>
                      <a:r>
                        <a:rPr lang="en-US" sz="2500">
                          <a:effectLst/>
                        </a:rPr>
                        <a:t>Tiền điều kiện</a:t>
                      </a:r>
                      <a:endParaRPr lang="en-US" sz="25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500">
                          <a:effectLst/>
                        </a:rPr>
                        <a:t>Đơn hàng đã được giao cho đơn vị vận chuyển</a:t>
                      </a:r>
                      <a:endParaRPr lang="en-US" sz="25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72103067"/>
                  </a:ext>
                </a:extLst>
              </a:tr>
              <a:tr h="371130">
                <a:tc>
                  <a:txBody>
                    <a:bodyPr/>
                    <a:lstStyle/>
                    <a:p>
                      <a:r>
                        <a:rPr lang="en-US" sz="2500">
                          <a:effectLst/>
                        </a:rPr>
                        <a:t>Hậu điều kiện</a:t>
                      </a:r>
                      <a:endParaRPr lang="en-US" sz="25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500">
                          <a:effectLst/>
                        </a:rPr>
                        <a:t> </a:t>
                      </a:r>
                      <a:endParaRPr lang="en-US" sz="25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446258029"/>
                  </a:ext>
                </a:extLst>
              </a:tr>
              <a:tr h="685162">
                <a:tc>
                  <a:txBody>
                    <a:bodyPr/>
                    <a:lstStyle/>
                    <a:p>
                      <a:r>
                        <a:rPr lang="en-US" sz="2500">
                          <a:effectLst/>
                        </a:rPr>
                        <a:t>Luồng sự kiện chính</a:t>
                      </a:r>
                      <a:endParaRPr lang="en-US" sz="25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500">
                          <a:effectLst/>
                        </a:rPr>
                        <a:t>1. Theo dõi đơn hàng đến khi hệ thống xác nhận giao thành công</a:t>
                      </a:r>
                    </a:p>
                    <a:p>
                      <a:r>
                        <a:rPr lang="en-US" sz="2500">
                          <a:effectLst/>
                        </a:rPr>
                        <a:t>2. Kết thúc USECASE</a:t>
                      </a:r>
                      <a:endParaRPr lang="en-US" sz="25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5530353"/>
                  </a:ext>
                </a:extLst>
              </a:tr>
              <a:tr h="371130">
                <a:tc>
                  <a:txBody>
                    <a:bodyPr/>
                    <a:lstStyle/>
                    <a:p>
                      <a:r>
                        <a:rPr lang="en-US" sz="2500">
                          <a:effectLst/>
                        </a:rPr>
                        <a:t>Luồng sự kiện phụ</a:t>
                      </a:r>
                      <a:endParaRPr lang="en-US" sz="25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500" err="1">
                          <a:effectLst/>
                        </a:rPr>
                        <a:t>Thất</a:t>
                      </a:r>
                      <a:r>
                        <a:rPr lang="en-US" sz="2500">
                          <a:effectLst/>
                        </a:rPr>
                        <a:t> </a:t>
                      </a:r>
                      <a:r>
                        <a:rPr lang="en-US" sz="2500" err="1">
                          <a:effectLst/>
                        </a:rPr>
                        <a:t>bại</a:t>
                      </a:r>
                      <a:r>
                        <a:rPr lang="en-US" sz="2500">
                          <a:effectLst/>
                        </a:rPr>
                        <a:t> </a:t>
                      </a:r>
                      <a:r>
                        <a:rPr lang="en-US" sz="2500" err="1">
                          <a:effectLst/>
                        </a:rPr>
                        <a:t>sẻ</a:t>
                      </a:r>
                      <a:r>
                        <a:rPr lang="en-US" sz="2500">
                          <a:effectLst/>
                        </a:rPr>
                        <a:t> </a:t>
                      </a:r>
                      <a:r>
                        <a:rPr lang="en-US" sz="2500" err="1">
                          <a:effectLst/>
                        </a:rPr>
                        <a:t>báo</a:t>
                      </a:r>
                      <a:r>
                        <a:rPr lang="en-US" sz="2500">
                          <a:effectLst/>
                        </a:rPr>
                        <a:t> </a:t>
                      </a:r>
                      <a:r>
                        <a:rPr lang="en-US" sz="2500" err="1">
                          <a:effectLst/>
                        </a:rPr>
                        <a:t>lỗi</a:t>
                      </a:r>
                      <a:r>
                        <a:rPr lang="en-US" sz="2500">
                          <a:effectLst/>
                        </a:rPr>
                        <a:t>, </a:t>
                      </a:r>
                      <a:r>
                        <a:rPr lang="en-US" sz="2500" err="1">
                          <a:effectLst/>
                        </a:rPr>
                        <a:t>và</a:t>
                      </a:r>
                      <a:r>
                        <a:rPr lang="en-US" sz="2500">
                          <a:effectLst/>
                        </a:rPr>
                        <a:t> </a:t>
                      </a:r>
                      <a:r>
                        <a:rPr lang="en-US" sz="2500" err="1">
                          <a:effectLst/>
                        </a:rPr>
                        <a:t>tô</a:t>
                      </a:r>
                      <a:r>
                        <a:rPr lang="en-US" sz="2500">
                          <a:effectLst/>
                        </a:rPr>
                        <a:t> </a:t>
                      </a:r>
                      <a:r>
                        <a:rPr lang="en-US" sz="2500" err="1">
                          <a:effectLst/>
                        </a:rPr>
                        <a:t>màu</a:t>
                      </a:r>
                      <a:r>
                        <a:rPr lang="en-US" sz="2500">
                          <a:effectLst/>
                        </a:rPr>
                        <a:t> </a:t>
                      </a:r>
                      <a:r>
                        <a:rPr lang="en-US" sz="2500" err="1">
                          <a:effectLst/>
                        </a:rPr>
                        <a:t>thành</a:t>
                      </a:r>
                      <a:r>
                        <a:rPr lang="en-US" sz="2500">
                          <a:effectLst/>
                        </a:rPr>
                        <a:t> </a:t>
                      </a:r>
                      <a:r>
                        <a:rPr lang="en-US" sz="2500" err="1">
                          <a:effectLst/>
                        </a:rPr>
                        <a:t>phần</a:t>
                      </a:r>
                      <a:r>
                        <a:rPr lang="en-US" sz="2500">
                          <a:effectLst/>
                        </a:rPr>
                        <a:t> </a:t>
                      </a:r>
                      <a:r>
                        <a:rPr lang="en-US" sz="2500" err="1">
                          <a:effectLst/>
                        </a:rPr>
                        <a:t>bị</a:t>
                      </a:r>
                      <a:r>
                        <a:rPr lang="en-US" sz="2500">
                          <a:effectLst/>
                        </a:rPr>
                        <a:t> </a:t>
                      </a:r>
                      <a:r>
                        <a:rPr lang="en-US" sz="2500" err="1">
                          <a:effectLst/>
                        </a:rPr>
                        <a:t>thiếu</a:t>
                      </a:r>
                      <a:endParaRPr lang="en-US" sz="25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081787604"/>
                  </a:ext>
                </a:extLst>
              </a:tr>
            </a:tbl>
          </a:graphicData>
        </a:graphic>
      </p:graphicFrame>
    </p:spTree>
    <p:extLst>
      <p:ext uri="{BB962C8B-B14F-4D97-AF65-F5344CB8AC3E}">
        <p14:creationId xmlns:p14="http://schemas.microsoft.com/office/powerpoint/2010/main" val="28286708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750"/>
                                        <p:tgtEl>
                                          <p:spTgt spid="16">
                                            <p:txEl>
                                              <p:pRg st="0" end="0"/>
                                            </p:txEl>
                                          </p:spTgt>
                                        </p:tgtEl>
                                      </p:cBhvr>
                                    </p:animEffect>
                                    <p:anim calcmode="lin" valueType="num">
                                      <p:cBhvr>
                                        <p:cTn id="14" dur="75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14" name="矩形 13"/>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254977" y="1252294"/>
            <a:ext cx="11605846" cy="5086960"/>
            <a:chOff x="6459260" y="1628712"/>
            <a:chExt cx="5022149" cy="4695583"/>
          </a:xfrm>
        </p:grpSpPr>
        <p:sp>
          <p:nvSpPr>
            <p:cNvPr id="6" name="Freeform 12"/>
            <p:cNvSpPr/>
            <p:nvPr/>
          </p:nvSpPr>
          <p:spPr bwMode="auto">
            <a:xfrm>
              <a:off x="6459260" y="162871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sp>
          <p:nvSpPr>
            <p:cNvPr id="7" name="Freeform 12"/>
            <p:cNvSpPr/>
            <p:nvPr/>
          </p:nvSpPr>
          <p:spPr bwMode="auto">
            <a:xfrm flipH="1" flipV="1">
              <a:off x="10952771" y="579407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grpSp>
      <p:sp>
        <p:nvSpPr>
          <p:cNvPr id="16" name="矩形 1"/>
          <p:cNvSpPr/>
          <p:nvPr/>
        </p:nvSpPr>
        <p:spPr>
          <a:xfrm>
            <a:off x="4514545" y="314437"/>
            <a:ext cx="3162907" cy="584775"/>
          </a:xfrm>
          <a:prstGeom prst="rect">
            <a:avLst/>
          </a:prstGeom>
        </p:spPr>
        <p:txBody>
          <a:bodyPr wrap="square">
            <a:spAutoFit/>
          </a:bodyPr>
          <a:lstStyle/>
          <a:p>
            <a:pPr algn="ctr"/>
            <a:r>
              <a:rPr kumimoji="1" lang="vi-VN" altLang="zh-CN" sz="3200" spc="600">
                <a:solidFill>
                  <a:srgbClr val="65A1BD"/>
                </a:solidFill>
                <a:ea typeface="Elsie" panose="02000000000000000000" charset="0"/>
              </a:rPr>
              <a:t>Khách hàng</a:t>
            </a:r>
            <a:endParaRPr kumimoji="1" lang="en-US" altLang="zh-CN" sz="3200" spc="600">
              <a:solidFill>
                <a:srgbClr val="65A1BD"/>
              </a:solidFill>
              <a:ea typeface="Elsie" panose="02000000000000000000" charset="0"/>
            </a:endParaRPr>
          </a:p>
        </p:txBody>
      </p:sp>
      <p:sp>
        <p:nvSpPr>
          <p:cNvPr id="18" name="Rectangle 1"/>
          <p:cNvSpPr>
            <a:spLocks noChangeArrowheads="1"/>
          </p:cNvSpPr>
          <p:nvPr/>
        </p:nvSpPr>
        <p:spPr bwMode="auto">
          <a:xfrm>
            <a:off x="685060" y="1438882"/>
            <a:ext cx="7465409" cy="375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a:lnSpc>
                <a:spcPct val="107000"/>
              </a:lnSpc>
              <a:spcAft>
                <a:spcPts val="800"/>
              </a:spcAft>
            </a:pPr>
            <a:r>
              <a:rPr lang="en-US" sz="1800" b="1" err="1">
                <a:effectLst/>
                <a:latin typeface="Calibri" panose="020F0502020204030204" pitchFamily="34" charset="0"/>
                <a:ea typeface="Calibri" panose="020F0502020204030204" pitchFamily="34" charset="0"/>
                <a:cs typeface="Calibri" panose="020F0502020204030204" pitchFamily="34" charset="0"/>
              </a:rPr>
              <a:t>Đặc</a:t>
            </a:r>
            <a:r>
              <a:rPr lang="en-US" sz="1800" b="1">
                <a:effectLst/>
                <a:latin typeface="Calibri" panose="020F0502020204030204" pitchFamily="34" charset="0"/>
                <a:ea typeface="Calibri" panose="020F0502020204030204" pitchFamily="34" charset="0"/>
                <a:cs typeface="Calibri" panose="020F0502020204030204" pitchFamily="34" charset="0"/>
              </a:rPr>
              <a:t> </a:t>
            </a:r>
            <a:r>
              <a:rPr lang="en-US" sz="1800" b="1" err="1">
                <a:effectLst/>
                <a:latin typeface="Calibri" panose="020F0502020204030204" pitchFamily="34" charset="0"/>
                <a:ea typeface="Calibri" panose="020F0502020204030204" pitchFamily="34" charset="0"/>
                <a:cs typeface="Calibri" panose="020F0502020204030204" pitchFamily="34" charset="0"/>
              </a:rPr>
              <a:t>tả</a:t>
            </a:r>
            <a:r>
              <a:rPr lang="en-US" sz="1800" b="1">
                <a:effectLst/>
                <a:latin typeface="Calibri" panose="020F0502020204030204" pitchFamily="34" charset="0"/>
                <a:ea typeface="Calibri" panose="020F0502020204030204" pitchFamily="34" charset="0"/>
                <a:cs typeface="Calibri" panose="020F0502020204030204" pitchFamily="34" charset="0"/>
              </a:rPr>
              <a:t> USECASE: </a:t>
            </a:r>
            <a:r>
              <a:rPr lang="vi-VN" sz="1800" b="1">
                <a:effectLst/>
                <a:latin typeface="Calibri" panose="020F0502020204030204" pitchFamily="34" charset="0"/>
                <a:ea typeface="Calibri" panose="020F0502020204030204" pitchFamily="34" charset="0"/>
                <a:cs typeface="Calibri" panose="020F0502020204030204" pitchFamily="34" charset="0"/>
              </a:rPr>
              <a:t>Chi tiết đơn hàng</a:t>
            </a:r>
            <a:endParaRPr lang="en-US" sz="1800" b="1">
              <a:effectLst/>
              <a:latin typeface="Calibri" panose="020F0502020204030204" pitchFamily="34" charset="0"/>
              <a:ea typeface="SimSun" panose="02010600030101010101" pitchFamily="2" charset="-122"/>
              <a:cs typeface="Times New Roman" panose="02020603050405020304" pitchFamily="18" charset="0"/>
            </a:endParaRPr>
          </a:p>
        </p:txBody>
      </p:sp>
      <p:graphicFrame>
        <p:nvGraphicFramePr>
          <p:cNvPr id="2" name="Table 1">
            <a:extLst>
              <a:ext uri="{FF2B5EF4-FFF2-40B4-BE49-F238E27FC236}">
                <a16:creationId xmlns:a16="http://schemas.microsoft.com/office/drawing/2014/main" xmlns="" id="{7EC2A3D5-5415-65F7-C233-13939FD36511}"/>
              </a:ext>
            </a:extLst>
          </p:cNvPr>
          <p:cNvGraphicFramePr>
            <a:graphicFrameLocks noGrp="1"/>
          </p:cNvGraphicFramePr>
          <p:nvPr>
            <p:extLst>
              <p:ext uri="{D42A27DB-BD31-4B8C-83A1-F6EECF244321}">
                <p14:modId xmlns:p14="http://schemas.microsoft.com/office/powerpoint/2010/main" val="595943986"/>
              </p:ext>
            </p:extLst>
          </p:nvPr>
        </p:nvGraphicFramePr>
        <p:xfrm>
          <a:off x="254977" y="1814434"/>
          <a:ext cx="11605846" cy="4556760"/>
        </p:xfrm>
        <a:graphic>
          <a:graphicData uri="http://schemas.openxmlformats.org/drawingml/2006/table">
            <a:tbl>
              <a:tblPr firstRow="1" firstCol="1" bandRow="1">
                <a:tableStyleId>{2D5ABB26-0587-4C30-8999-92F81FD0307C}</a:tableStyleId>
              </a:tblPr>
              <a:tblGrid>
                <a:gridCol w="3208167">
                  <a:extLst>
                    <a:ext uri="{9D8B030D-6E8A-4147-A177-3AD203B41FA5}">
                      <a16:colId xmlns:a16="http://schemas.microsoft.com/office/drawing/2014/main" xmlns="" val="679036231"/>
                    </a:ext>
                  </a:extLst>
                </a:gridCol>
                <a:gridCol w="8397679">
                  <a:extLst>
                    <a:ext uri="{9D8B030D-6E8A-4147-A177-3AD203B41FA5}">
                      <a16:colId xmlns:a16="http://schemas.microsoft.com/office/drawing/2014/main" xmlns="" val="3122361584"/>
                    </a:ext>
                  </a:extLst>
                </a:gridCol>
              </a:tblGrid>
              <a:tr h="312911">
                <a:tc>
                  <a:txBody>
                    <a:bodyPr/>
                    <a:lstStyle/>
                    <a:p>
                      <a:r>
                        <a:rPr lang="en-US" sz="2300">
                          <a:effectLst/>
                        </a:rPr>
                        <a:t>Use Case</a:t>
                      </a:r>
                      <a:endParaRPr lang="en-US" sz="23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300">
                          <a:effectLst/>
                        </a:rPr>
                        <a:t>Nội Dung</a:t>
                      </a:r>
                      <a:endParaRPr lang="en-US" sz="23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523711440"/>
                  </a:ext>
                </a:extLst>
              </a:tr>
              <a:tr h="312911">
                <a:tc>
                  <a:txBody>
                    <a:bodyPr/>
                    <a:lstStyle/>
                    <a:p>
                      <a:r>
                        <a:rPr lang="en-US" sz="2300" err="1">
                          <a:effectLst/>
                        </a:rPr>
                        <a:t>Tên</a:t>
                      </a:r>
                      <a:r>
                        <a:rPr lang="en-US" sz="2300">
                          <a:effectLst/>
                        </a:rPr>
                        <a:t> use case</a:t>
                      </a:r>
                      <a:endParaRPr lang="en-US" sz="23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300">
                          <a:effectLst/>
                        </a:rPr>
                        <a:t>Chi tiết đơn hàng</a:t>
                      </a:r>
                      <a:endParaRPr lang="en-US" sz="23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05432140"/>
                  </a:ext>
                </a:extLst>
              </a:tr>
              <a:tr h="794313">
                <a:tc>
                  <a:txBody>
                    <a:bodyPr/>
                    <a:lstStyle/>
                    <a:p>
                      <a:r>
                        <a:rPr lang="en-US" sz="2300" err="1">
                          <a:effectLst/>
                        </a:rPr>
                        <a:t>Mô</a:t>
                      </a:r>
                      <a:r>
                        <a:rPr lang="en-US" sz="2300">
                          <a:effectLst/>
                        </a:rPr>
                        <a:t> </a:t>
                      </a:r>
                      <a:r>
                        <a:rPr lang="en-US" sz="2300" err="1">
                          <a:effectLst/>
                        </a:rPr>
                        <a:t>tả</a:t>
                      </a:r>
                      <a:endParaRPr lang="en-US" sz="23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300">
                          <a:effectLst/>
                        </a:rPr>
                        <a:t>Use case cho phép khách hàng xem chi tiết và hóa đơn sản phẩm mình đã đặt, ước lượng thời gian giao hàng thành công, xem thông tin khách hàng, địa chỉ, phương thức thanh toán</a:t>
                      </a:r>
                      <a:endParaRPr lang="en-US" sz="23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847739620"/>
                  </a:ext>
                </a:extLst>
              </a:tr>
              <a:tr h="312911">
                <a:tc>
                  <a:txBody>
                    <a:bodyPr/>
                    <a:lstStyle/>
                    <a:p>
                      <a:r>
                        <a:rPr lang="en-US" sz="2300">
                          <a:effectLst/>
                        </a:rPr>
                        <a:t>Actor</a:t>
                      </a:r>
                      <a:endParaRPr lang="en-US" sz="23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300">
                          <a:effectLst/>
                        </a:rPr>
                        <a:t>Khách Hàng</a:t>
                      </a:r>
                      <a:endParaRPr lang="en-US" sz="23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488610643"/>
                  </a:ext>
                </a:extLst>
              </a:tr>
              <a:tr h="312911">
                <a:tc>
                  <a:txBody>
                    <a:bodyPr/>
                    <a:lstStyle/>
                    <a:p>
                      <a:r>
                        <a:rPr lang="en-US" sz="2300">
                          <a:effectLst/>
                        </a:rPr>
                        <a:t>Điều kiện kích hoạt</a:t>
                      </a:r>
                      <a:endParaRPr lang="en-US" sz="23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300">
                          <a:effectLst/>
                        </a:rPr>
                        <a:t>Hệ thống xác nhận đặt hàng thành công </a:t>
                      </a:r>
                      <a:endParaRPr lang="en-US" sz="23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113588755"/>
                  </a:ext>
                </a:extLst>
              </a:tr>
              <a:tr h="312911">
                <a:tc>
                  <a:txBody>
                    <a:bodyPr/>
                    <a:lstStyle/>
                    <a:p>
                      <a:r>
                        <a:rPr lang="en-US" sz="2300">
                          <a:effectLst/>
                        </a:rPr>
                        <a:t>Tiền điều kiện</a:t>
                      </a:r>
                      <a:endParaRPr lang="en-US" sz="23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300">
                          <a:effectLst/>
                        </a:rPr>
                        <a:t>Khách hàng phải có đủ thông tin như số điện thoại, tên, địa chỉ</a:t>
                      </a:r>
                      <a:endParaRPr lang="en-US" sz="23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602674476"/>
                  </a:ext>
                </a:extLst>
              </a:tr>
              <a:tr h="312911">
                <a:tc>
                  <a:txBody>
                    <a:bodyPr/>
                    <a:lstStyle/>
                    <a:p>
                      <a:r>
                        <a:rPr lang="en-US" sz="2300">
                          <a:effectLst/>
                        </a:rPr>
                        <a:t>Hậu điều kiện</a:t>
                      </a:r>
                      <a:endParaRPr lang="en-US" sz="23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300">
                          <a:effectLst/>
                        </a:rPr>
                        <a:t>Được người bán xác nhận</a:t>
                      </a:r>
                      <a:endParaRPr lang="en-US" sz="23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65758568"/>
                  </a:ext>
                </a:extLst>
              </a:tr>
              <a:tr h="938732">
                <a:tc>
                  <a:txBody>
                    <a:bodyPr/>
                    <a:lstStyle/>
                    <a:p>
                      <a:r>
                        <a:rPr lang="en-US" sz="2300">
                          <a:effectLst/>
                        </a:rPr>
                        <a:t>Luồng sự kiện chính</a:t>
                      </a:r>
                      <a:endParaRPr lang="en-US" sz="23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300">
                          <a:effectLst/>
                        </a:rPr>
                        <a:t>1. Hệ thống hiển thị màn hình chi tiết sản phẩm của đơn hàng được giao</a:t>
                      </a:r>
                    </a:p>
                    <a:p>
                      <a:r>
                        <a:rPr lang="en-US" sz="2300">
                          <a:effectLst/>
                        </a:rPr>
                        <a:t>2. Kết thúc USECASE</a:t>
                      </a:r>
                      <a:endParaRPr lang="en-US" sz="23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266258947"/>
                  </a:ext>
                </a:extLst>
              </a:tr>
              <a:tr h="312911">
                <a:tc>
                  <a:txBody>
                    <a:bodyPr/>
                    <a:lstStyle/>
                    <a:p>
                      <a:r>
                        <a:rPr lang="en-US" sz="2300">
                          <a:effectLst/>
                        </a:rPr>
                        <a:t>Luồng sự kiện phụ</a:t>
                      </a:r>
                      <a:endParaRPr lang="en-US" sz="23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300">
                          <a:effectLst/>
                        </a:rPr>
                        <a:t> </a:t>
                      </a:r>
                      <a:endParaRPr lang="en-US" sz="23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49163967"/>
                  </a:ext>
                </a:extLst>
              </a:tr>
            </a:tbl>
          </a:graphicData>
        </a:graphic>
      </p:graphicFrame>
    </p:spTree>
    <p:extLst>
      <p:ext uri="{BB962C8B-B14F-4D97-AF65-F5344CB8AC3E}">
        <p14:creationId xmlns:p14="http://schemas.microsoft.com/office/powerpoint/2010/main" val="30341922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750"/>
                                        <p:tgtEl>
                                          <p:spTgt spid="16">
                                            <p:txEl>
                                              <p:pRg st="0" end="0"/>
                                            </p:txEl>
                                          </p:spTgt>
                                        </p:tgtEl>
                                      </p:cBhvr>
                                    </p:animEffect>
                                    <p:anim calcmode="lin" valueType="num">
                                      <p:cBhvr>
                                        <p:cTn id="14" dur="75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14" name="矩形 13"/>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254977" y="1252294"/>
            <a:ext cx="11605846" cy="5086960"/>
            <a:chOff x="6459260" y="1628712"/>
            <a:chExt cx="5022149" cy="4695583"/>
          </a:xfrm>
        </p:grpSpPr>
        <p:sp>
          <p:nvSpPr>
            <p:cNvPr id="6" name="Freeform 12"/>
            <p:cNvSpPr/>
            <p:nvPr/>
          </p:nvSpPr>
          <p:spPr bwMode="auto">
            <a:xfrm>
              <a:off x="6459260" y="162871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sp>
          <p:nvSpPr>
            <p:cNvPr id="7" name="Freeform 12"/>
            <p:cNvSpPr/>
            <p:nvPr/>
          </p:nvSpPr>
          <p:spPr bwMode="auto">
            <a:xfrm flipH="1" flipV="1">
              <a:off x="10952771" y="579407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grpSp>
      <p:sp>
        <p:nvSpPr>
          <p:cNvPr id="16" name="矩形 1"/>
          <p:cNvSpPr/>
          <p:nvPr/>
        </p:nvSpPr>
        <p:spPr>
          <a:xfrm>
            <a:off x="4514545" y="314437"/>
            <a:ext cx="3162907" cy="584775"/>
          </a:xfrm>
          <a:prstGeom prst="rect">
            <a:avLst/>
          </a:prstGeom>
        </p:spPr>
        <p:txBody>
          <a:bodyPr wrap="square">
            <a:spAutoFit/>
          </a:bodyPr>
          <a:lstStyle/>
          <a:p>
            <a:pPr algn="ctr"/>
            <a:r>
              <a:rPr kumimoji="1" lang="vi-VN" altLang="zh-CN" sz="3200" spc="600">
                <a:solidFill>
                  <a:srgbClr val="65A1BD"/>
                </a:solidFill>
                <a:ea typeface="Elsie" panose="02000000000000000000" charset="0"/>
              </a:rPr>
              <a:t>Khách hàng</a:t>
            </a:r>
            <a:endParaRPr kumimoji="1" lang="en-US" altLang="zh-CN" sz="3200" spc="600">
              <a:solidFill>
                <a:srgbClr val="65A1BD"/>
              </a:solidFill>
              <a:ea typeface="Elsie" panose="02000000000000000000" charset="0"/>
            </a:endParaRPr>
          </a:p>
        </p:txBody>
      </p:sp>
      <p:sp>
        <p:nvSpPr>
          <p:cNvPr id="18" name="Rectangle 1"/>
          <p:cNvSpPr>
            <a:spLocks noChangeArrowheads="1"/>
          </p:cNvSpPr>
          <p:nvPr/>
        </p:nvSpPr>
        <p:spPr bwMode="auto">
          <a:xfrm>
            <a:off x="685060" y="1438882"/>
            <a:ext cx="7465409" cy="375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a:lnSpc>
                <a:spcPct val="107000"/>
              </a:lnSpc>
              <a:spcAft>
                <a:spcPts val="800"/>
              </a:spcAft>
            </a:pPr>
            <a:r>
              <a:rPr lang="en-US" sz="1800" b="1" err="1">
                <a:effectLst/>
                <a:latin typeface="Calibri" panose="020F0502020204030204" pitchFamily="34" charset="0"/>
                <a:ea typeface="Calibri" panose="020F0502020204030204" pitchFamily="34" charset="0"/>
                <a:cs typeface="Calibri" panose="020F0502020204030204" pitchFamily="34" charset="0"/>
              </a:rPr>
              <a:t>Đặc</a:t>
            </a:r>
            <a:r>
              <a:rPr lang="en-US" sz="1800" b="1">
                <a:effectLst/>
                <a:latin typeface="Calibri" panose="020F0502020204030204" pitchFamily="34" charset="0"/>
                <a:ea typeface="Calibri" panose="020F0502020204030204" pitchFamily="34" charset="0"/>
                <a:cs typeface="Calibri" panose="020F0502020204030204" pitchFamily="34" charset="0"/>
              </a:rPr>
              <a:t> </a:t>
            </a:r>
            <a:r>
              <a:rPr lang="en-US" sz="1800" b="1" err="1">
                <a:effectLst/>
                <a:latin typeface="Calibri" panose="020F0502020204030204" pitchFamily="34" charset="0"/>
                <a:ea typeface="Calibri" panose="020F0502020204030204" pitchFamily="34" charset="0"/>
                <a:cs typeface="Calibri" panose="020F0502020204030204" pitchFamily="34" charset="0"/>
              </a:rPr>
              <a:t>tả</a:t>
            </a:r>
            <a:r>
              <a:rPr lang="en-US" sz="1800" b="1">
                <a:effectLst/>
                <a:latin typeface="Calibri" panose="020F0502020204030204" pitchFamily="34" charset="0"/>
                <a:ea typeface="Calibri" panose="020F0502020204030204" pitchFamily="34" charset="0"/>
                <a:cs typeface="Calibri" panose="020F0502020204030204" pitchFamily="34" charset="0"/>
              </a:rPr>
              <a:t> USECASE: </a:t>
            </a:r>
            <a:r>
              <a:rPr lang="vi-VN" sz="1800" b="1">
                <a:effectLst/>
                <a:latin typeface="Calibri" panose="020F0502020204030204" pitchFamily="34" charset="0"/>
                <a:ea typeface="Calibri" panose="020F0502020204030204" pitchFamily="34" charset="0"/>
                <a:cs typeface="Calibri" panose="020F0502020204030204" pitchFamily="34" charset="0"/>
              </a:rPr>
              <a:t>Theo dõi đơn hàng</a:t>
            </a:r>
            <a:endParaRPr lang="en-US" sz="1800" b="1">
              <a:effectLst/>
              <a:latin typeface="Calibri" panose="020F0502020204030204" pitchFamily="34" charset="0"/>
              <a:ea typeface="SimSun" panose="02010600030101010101" pitchFamily="2" charset="-122"/>
              <a:cs typeface="Times New Roman" panose="02020603050405020304" pitchFamily="18" charset="0"/>
            </a:endParaRPr>
          </a:p>
        </p:txBody>
      </p:sp>
      <p:graphicFrame>
        <p:nvGraphicFramePr>
          <p:cNvPr id="2" name="Table 1">
            <a:extLst>
              <a:ext uri="{FF2B5EF4-FFF2-40B4-BE49-F238E27FC236}">
                <a16:creationId xmlns:a16="http://schemas.microsoft.com/office/drawing/2014/main" xmlns="" id="{DCCA42A6-8030-7147-28E9-6A563F59B668}"/>
              </a:ext>
            </a:extLst>
          </p:cNvPr>
          <p:cNvGraphicFramePr>
            <a:graphicFrameLocks noGrp="1"/>
          </p:cNvGraphicFramePr>
          <p:nvPr>
            <p:extLst>
              <p:ext uri="{D42A27DB-BD31-4B8C-83A1-F6EECF244321}">
                <p14:modId xmlns:p14="http://schemas.microsoft.com/office/powerpoint/2010/main" val="1630870115"/>
              </p:ext>
            </p:extLst>
          </p:nvPr>
        </p:nvGraphicFramePr>
        <p:xfrm>
          <a:off x="254977" y="1826714"/>
          <a:ext cx="11605846" cy="4704727"/>
        </p:xfrm>
        <a:graphic>
          <a:graphicData uri="http://schemas.openxmlformats.org/drawingml/2006/table">
            <a:tbl>
              <a:tblPr firstRow="1" firstCol="1" bandRow="1">
                <a:tableStyleId>{2D5ABB26-0587-4C30-8999-92F81FD0307C}</a:tableStyleId>
              </a:tblPr>
              <a:tblGrid>
                <a:gridCol w="3208167">
                  <a:extLst>
                    <a:ext uri="{9D8B030D-6E8A-4147-A177-3AD203B41FA5}">
                      <a16:colId xmlns:a16="http://schemas.microsoft.com/office/drawing/2014/main" xmlns="" val="2918799988"/>
                    </a:ext>
                  </a:extLst>
                </a:gridCol>
                <a:gridCol w="8397679">
                  <a:extLst>
                    <a:ext uri="{9D8B030D-6E8A-4147-A177-3AD203B41FA5}">
                      <a16:colId xmlns:a16="http://schemas.microsoft.com/office/drawing/2014/main" xmlns="" val="3642872223"/>
                    </a:ext>
                  </a:extLst>
                </a:gridCol>
              </a:tblGrid>
              <a:tr h="213512">
                <a:tc>
                  <a:txBody>
                    <a:bodyPr/>
                    <a:lstStyle/>
                    <a:p>
                      <a:r>
                        <a:rPr lang="en-US" sz="1500">
                          <a:effectLst/>
                        </a:rPr>
                        <a:t>Use Case</a:t>
                      </a:r>
                      <a:endParaRPr lang="en-US" sz="15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effectLst/>
                        </a:rPr>
                        <a:t>Nội Dung</a:t>
                      </a:r>
                      <a:endParaRPr lang="en-US" sz="15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35470935"/>
                  </a:ext>
                </a:extLst>
              </a:tr>
              <a:tr h="213512">
                <a:tc>
                  <a:txBody>
                    <a:bodyPr/>
                    <a:lstStyle/>
                    <a:p>
                      <a:r>
                        <a:rPr lang="en-US" sz="1500">
                          <a:effectLst/>
                        </a:rPr>
                        <a:t>Tên use case</a:t>
                      </a:r>
                      <a:endParaRPr lang="en-US" sz="15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500">
                          <a:effectLst/>
                        </a:rPr>
                        <a:t>Theo dõi </a:t>
                      </a:r>
                      <a:r>
                        <a:rPr lang="en-US" sz="1500" err="1">
                          <a:effectLst/>
                        </a:rPr>
                        <a:t>đơn</a:t>
                      </a:r>
                      <a:r>
                        <a:rPr lang="en-US" sz="1500">
                          <a:effectLst/>
                        </a:rPr>
                        <a:t> </a:t>
                      </a:r>
                      <a:r>
                        <a:rPr lang="en-US" sz="1500" err="1">
                          <a:effectLst/>
                        </a:rPr>
                        <a:t>hàng</a:t>
                      </a:r>
                      <a:endParaRPr lang="en-US" sz="15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935650483"/>
                  </a:ext>
                </a:extLst>
              </a:tr>
              <a:tr h="361327">
                <a:tc>
                  <a:txBody>
                    <a:bodyPr/>
                    <a:lstStyle/>
                    <a:p>
                      <a:r>
                        <a:rPr lang="en-US" sz="1500">
                          <a:effectLst/>
                        </a:rPr>
                        <a:t>Mô tả</a:t>
                      </a:r>
                      <a:endParaRPr lang="en-US" sz="15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effectLst/>
                        </a:rPr>
                        <a:t>Use case </a:t>
                      </a:r>
                      <a:r>
                        <a:rPr lang="en-US" sz="1500" err="1">
                          <a:effectLst/>
                        </a:rPr>
                        <a:t>cho</a:t>
                      </a:r>
                      <a:r>
                        <a:rPr lang="en-US" sz="1500">
                          <a:effectLst/>
                        </a:rPr>
                        <a:t> </a:t>
                      </a:r>
                      <a:r>
                        <a:rPr lang="en-US" sz="1500" err="1">
                          <a:effectLst/>
                        </a:rPr>
                        <a:t>phép</a:t>
                      </a:r>
                      <a:r>
                        <a:rPr lang="en-US" sz="1500">
                          <a:effectLst/>
                        </a:rPr>
                        <a:t> </a:t>
                      </a:r>
                      <a:r>
                        <a:rPr lang="en-US" sz="1500" err="1">
                          <a:effectLst/>
                        </a:rPr>
                        <a:t>khách</a:t>
                      </a:r>
                      <a:r>
                        <a:rPr lang="en-US" sz="1500">
                          <a:effectLst/>
                        </a:rPr>
                        <a:t> </a:t>
                      </a:r>
                      <a:r>
                        <a:rPr lang="en-US" sz="1500" err="1">
                          <a:effectLst/>
                        </a:rPr>
                        <a:t>hàng</a:t>
                      </a:r>
                      <a:r>
                        <a:rPr lang="en-US" sz="1500">
                          <a:effectLst/>
                        </a:rPr>
                        <a:t> </a:t>
                      </a:r>
                      <a:r>
                        <a:rPr lang="en-US" sz="1500" err="1">
                          <a:effectLst/>
                        </a:rPr>
                        <a:t>xem</a:t>
                      </a:r>
                      <a:r>
                        <a:rPr lang="en-US" sz="1500">
                          <a:effectLst/>
                        </a:rPr>
                        <a:t> </a:t>
                      </a:r>
                      <a:r>
                        <a:rPr lang="en-US" sz="1500" err="1">
                          <a:effectLst/>
                        </a:rPr>
                        <a:t>thông</a:t>
                      </a:r>
                      <a:r>
                        <a:rPr lang="en-US" sz="1500">
                          <a:effectLst/>
                        </a:rPr>
                        <a:t> tin </a:t>
                      </a:r>
                      <a:r>
                        <a:rPr lang="en-US" sz="1500" err="1">
                          <a:effectLst/>
                        </a:rPr>
                        <a:t>vận</a:t>
                      </a:r>
                      <a:r>
                        <a:rPr lang="en-US" sz="1500">
                          <a:effectLst/>
                        </a:rPr>
                        <a:t> </a:t>
                      </a:r>
                      <a:r>
                        <a:rPr lang="en-US" sz="1500" err="1">
                          <a:effectLst/>
                        </a:rPr>
                        <a:t>chuyển</a:t>
                      </a:r>
                      <a:r>
                        <a:rPr lang="en-US" sz="1500">
                          <a:effectLst/>
                        </a:rPr>
                        <a:t> </a:t>
                      </a:r>
                      <a:r>
                        <a:rPr lang="en-US" sz="1500" err="1">
                          <a:effectLst/>
                        </a:rPr>
                        <a:t>và</a:t>
                      </a:r>
                      <a:r>
                        <a:rPr lang="en-US" sz="1500">
                          <a:effectLst/>
                        </a:rPr>
                        <a:t> </a:t>
                      </a:r>
                      <a:r>
                        <a:rPr lang="en-US" sz="1500" err="1">
                          <a:effectLst/>
                        </a:rPr>
                        <a:t>tình</a:t>
                      </a:r>
                      <a:r>
                        <a:rPr lang="en-US" sz="1500">
                          <a:effectLst/>
                        </a:rPr>
                        <a:t> </a:t>
                      </a:r>
                      <a:r>
                        <a:rPr lang="en-US" sz="1500" err="1">
                          <a:effectLst/>
                        </a:rPr>
                        <a:t>trạng</a:t>
                      </a:r>
                      <a:r>
                        <a:rPr lang="en-US" sz="1500">
                          <a:effectLst/>
                        </a:rPr>
                        <a:t> </a:t>
                      </a:r>
                      <a:r>
                        <a:rPr lang="en-US" sz="1500" err="1">
                          <a:effectLst/>
                        </a:rPr>
                        <a:t>đơn</a:t>
                      </a:r>
                      <a:r>
                        <a:rPr lang="en-US" sz="1500">
                          <a:effectLst/>
                        </a:rPr>
                        <a:t> </a:t>
                      </a:r>
                      <a:r>
                        <a:rPr lang="en-US" sz="1500" err="1">
                          <a:effectLst/>
                        </a:rPr>
                        <a:t>hàng</a:t>
                      </a:r>
                      <a:endParaRPr lang="en-US" sz="15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591454371"/>
                  </a:ext>
                </a:extLst>
              </a:tr>
              <a:tr h="213512">
                <a:tc>
                  <a:txBody>
                    <a:bodyPr/>
                    <a:lstStyle/>
                    <a:p>
                      <a:r>
                        <a:rPr lang="en-US" sz="1500">
                          <a:effectLst/>
                        </a:rPr>
                        <a:t>Actor</a:t>
                      </a:r>
                      <a:endParaRPr lang="en-US" sz="15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effectLst/>
                        </a:rPr>
                        <a:t>Khách Hàng</a:t>
                      </a:r>
                      <a:endParaRPr lang="en-US" sz="15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292180860"/>
                  </a:ext>
                </a:extLst>
              </a:tr>
              <a:tr h="213512">
                <a:tc>
                  <a:txBody>
                    <a:bodyPr/>
                    <a:lstStyle/>
                    <a:p>
                      <a:r>
                        <a:rPr lang="en-US" sz="1500" err="1">
                          <a:effectLst/>
                        </a:rPr>
                        <a:t>Điều</a:t>
                      </a:r>
                      <a:r>
                        <a:rPr lang="en-US" sz="1500">
                          <a:effectLst/>
                        </a:rPr>
                        <a:t> </a:t>
                      </a:r>
                      <a:r>
                        <a:rPr lang="en-US" sz="1500" err="1">
                          <a:effectLst/>
                        </a:rPr>
                        <a:t>kiện</a:t>
                      </a:r>
                      <a:r>
                        <a:rPr lang="en-US" sz="1500">
                          <a:effectLst/>
                        </a:rPr>
                        <a:t> </a:t>
                      </a:r>
                      <a:r>
                        <a:rPr lang="en-US" sz="1500" err="1">
                          <a:effectLst/>
                        </a:rPr>
                        <a:t>kích</a:t>
                      </a:r>
                      <a:r>
                        <a:rPr lang="en-US" sz="1500">
                          <a:effectLst/>
                        </a:rPr>
                        <a:t> </a:t>
                      </a:r>
                      <a:r>
                        <a:rPr lang="en-US" sz="1500" err="1">
                          <a:effectLst/>
                        </a:rPr>
                        <a:t>hoạt</a:t>
                      </a:r>
                      <a:endParaRPr lang="en-US" sz="15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effectLst/>
                        </a:rPr>
                        <a:t>Hệ thống xác nhận đặt hàng thành công </a:t>
                      </a:r>
                      <a:endParaRPr lang="en-US" sz="15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44951842"/>
                  </a:ext>
                </a:extLst>
              </a:tr>
              <a:tr h="213512">
                <a:tc>
                  <a:txBody>
                    <a:bodyPr/>
                    <a:lstStyle/>
                    <a:p>
                      <a:r>
                        <a:rPr lang="en-US" sz="1500">
                          <a:effectLst/>
                        </a:rPr>
                        <a:t>Tiền điều kiện</a:t>
                      </a:r>
                      <a:endParaRPr lang="en-US" sz="15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effectLst/>
                        </a:rPr>
                        <a:t>Khách hàng phải có đủ thông tin như số điện thoại, tên, địa chỉ</a:t>
                      </a:r>
                      <a:endParaRPr lang="en-US" sz="15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761701338"/>
                  </a:ext>
                </a:extLst>
              </a:tr>
              <a:tr h="213512">
                <a:tc>
                  <a:txBody>
                    <a:bodyPr/>
                    <a:lstStyle/>
                    <a:p>
                      <a:r>
                        <a:rPr lang="en-US" sz="1500">
                          <a:effectLst/>
                        </a:rPr>
                        <a:t>Hậu điều kiện</a:t>
                      </a:r>
                      <a:endParaRPr lang="en-US" sz="15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effectLst/>
                        </a:rPr>
                        <a:t>Được người bán xác nhận</a:t>
                      </a:r>
                      <a:endParaRPr lang="en-US" sz="15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521051498"/>
                  </a:ext>
                </a:extLst>
              </a:tr>
              <a:tr h="1691669">
                <a:tc>
                  <a:txBody>
                    <a:bodyPr/>
                    <a:lstStyle/>
                    <a:p>
                      <a:r>
                        <a:rPr lang="en-US" sz="1500">
                          <a:effectLst/>
                        </a:rPr>
                        <a:t>Luồng sự kiện chính</a:t>
                      </a:r>
                      <a:endParaRPr lang="en-US" sz="15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effectLst/>
                        </a:rPr>
                        <a:t>1. Hệ thống hiển thị màn hình đã xác nhận đơn hàng</a:t>
                      </a:r>
                    </a:p>
                    <a:p>
                      <a:r>
                        <a:rPr lang="en-US" sz="1500">
                          <a:effectLst/>
                        </a:rPr>
                        <a:t>2. Hệ thống yêu cầu gửi bán gửi đơn đi</a:t>
                      </a:r>
                    </a:p>
                    <a:p>
                      <a:r>
                        <a:rPr lang="en-US" sz="1500">
                          <a:effectLst/>
                        </a:rPr>
                        <a:t>3. Xác nhận đã gửi</a:t>
                      </a:r>
                    </a:p>
                    <a:p>
                      <a:r>
                        <a:rPr lang="en-US" sz="1500">
                          <a:effectLst/>
                        </a:rPr>
                        <a:t>4. Người bán gửi đơn cho vận chuyển và xác nh</a:t>
                      </a:r>
                      <a:r>
                        <a:rPr lang="vi-VN" sz="1500">
                          <a:effectLst/>
                        </a:rPr>
                        <a:t>ận</a:t>
                      </a:r>
                      <a:r>
                        <a:rPr lang="en-US" sz="1500">
                          <a:effectLst/>
                        </a:rPr>
                        <a:t> lên hệ thống update thông tin mới đang giao hàng</a:t>
                      </a:r>
                    </a:p>
                    <a:p>
                      <a:r>
                        <a:rPr lang="en-US" sz="1500">
                          <a:effectLst/>
                        </a:rPr>
                        <a:t>5. H</a:t>
                      </a:r>
                      <a:r>
                        <a:rPr lang="vi-VN" sz="1500">
                          <a:effectLst/>
                        </a:rPr>
                        <a:t>ệ</a:t>
                      </a:r>
                      <a:r>
                        <a:rPr lang="en-US" sz="1500">
                          <a:effectLst/>
                        </a:rPr>
                        <a:t> thống cập nhật các bưu cục mà đơn hàng đã tới</a:t>
                      </a:r>
                    </a:p>
                    <a:p>
                      <a:r>
                        <a:rPr lang="en-US" sz="1500">
                          <a:effectLst/>
                        </a:rPr>
                        <a:t>6. Giao thành công =&gt; yêu cầu khách hàng xác nhận thành công</a:t>
                      </a:r>
                    </a:p>
                    <a:p>
                      <a:r>
                        <a:rPr lang="en-US" sz="1500">
                          <a:effectLst/>
                        </a:rPr>
                        <a:t>7. Đánh giá của khách hàng</a:t>
                      </a:r>
                    </a:p>
                    <a:p>
                      <a:r>
                        <a:rPr lang="en-US" sz="1500">
                          <a:effectLst/>
                        </a:rPr>
                        <a:t>8. Kết thúc USECASE</a:t>
                      </a:r>
                      <a:endParaRPr lang="en-US" sz="15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15972136"/>
                  </a:ext>
                </a:extLst>
              </a:tr>
              <a:tr h="722655">
                <a:tc>
                  <a:txBody>
                    <a:bodyPr/>
                    <a:lstStyle/>
                    <a:p>
                      <a:r>
                        <a:rPr lang="en-US" sz="1500">
                          <a:effectLst/>
                        </a:rPr>
                        <a:t>Luồng sự kiện phụ</a:t>
                      </a:r>
                      <a:endParaRPr lang="en-US" sz="15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effectLst/>
                        </a:rPr>
                        <a:t>1. Giao </a:t>
                      </a:r>
                      <a:r>
                        <a:rPr lang="en-US" sz="1500" err="1">
                          <a:effectLst/>
                        </a:rPr>
                        <a:t>hàng</a:t>
                      </a:r>
                      <a:r>
                        <a:rPr lang="en-US" sz="1500">
                          <a:effectLst/>
                        </a:rPr>
                        <a:t> </a:t>
                      </a:r>
                      <a:r>
                        <a:rPr lang="en-US" sz="1500" err="1">
                          <a:effectLst/>
                        </a:rPr>
                        <a:t>không</a:t>
                      </a:r>
                      <a:r>
                        <a:rPr lang="en-US" sz="1500">
                          <a:effectLst/>
                        </a:rPr>
                        <a:t> </a:t>
                      </a:r>
                      <a:r>
                        <a:rPr lang="en-US" sz="1500" err="1">
                          <a:effectLst/>
                        </a:rPr>
                        <a:t>thành</a:t>
                      </a:r>
                      <a:r>
                        <a:rPr lang="en-US" sz="1500">
                          <a:effectLst/>
                        </a:rPr>
                        <a:t> </a:t>
                      </a:r>
                      <a:r>
                        <a:rPr lang="en-US" sz="1500" err="1">
                          <a:effectLst/>
                        </a:rPr>
                        <a:t>công</a:t>
                      </a:r>
                      <a:r>
                        <a:rPr lang="en-US" sz="1500">
                          <a:effectLst/>
                        </a:rPr>
                        <a:t>: </a:t>
                      </a:r>
                    </a:p>
                    <a:p>
                      <a:r>
                        <a:rPr lang="en-US" sz="1500">
                          <a:effectLst/>
                        </a:rPr>
                        <a:t>            + </a:t>
                      </a:r>
                      <a:r>
                        <a:rPr lang="en-US" sz="1500" err="1">
                          <a:effectLst/>
                        </a:rPr>
                        <a:t>Khách</a:t>
                      </a:r>
                      <a:r>
                        <a:rPr lang="en-US" sz="1500">
                          <a:effectLst/>
                        </a:rPr>
                        <a:t> </a:t>
                      </a:r>
                      <a:r>
                        <a:rPr lang="en-US" sz="1500" err="1">
                          <a:effectLst/>
                        </a:rPr>
                        <a:t>hàng</a:t>
                      </a:r>
                      <a:r>
                        <a:rPr lang="en-US" sz="1500">
                          <a:effectLst/>
                        </a:rPr>
                        <a:t> </a:t>
                      </a:r>
                      <a:r>
                        <a:rPr lang="en-US" sz="1500" err="1">
                          <a:effectLst/>
                        </a:rPr>
                        <a:t>không</a:t>
                      </a:r>
                      <a:r>
                        <a:rPr lang="en-US" sz="1500">
                          <a:effectLst/>
                        </a:rPr>
                        <a:t> </a:t>
                      </a:r>
                      <a:r>
                        <a:rPr lang="en-US" sz="1500" err="1">
                          <a:effectLst/>
                        </a:rPr>
                        <a:t>lấy</a:t>
                      </a:r>
                      <a:r>
                        <a:rPr lang="en-US" sz="1500">
                          <a:effectLst/>
                        </a:rPr>
                        <a:t> </a:t>
                      </a:r>
                      <a:r>
                        <a:rPr lang="en-US" sz="1500" err="1">
                          <a:effectLst/>
                        </a:rPr>
                        <a:t>hàng</a:t>
                      </a:r>
                      <a:r>
                        <a:rPr lang="en-US" sz="1500">
                          <a:effectLst/>
                        </a:rPr>
                        <a:t>: </a:t>
                      </a:r>
                      <a:r>
                        <a:rPr lang="en-US" sz="1500" err="1">
                          <a:effectLst/>
                        </a:rPr>
                        <a:t>hệ</a:t>
                      </a:r>
                      <a:r>
                        <a:rPr lang="en-US" sz="1500">
                          <a:effectLst/>
                        </a:rPr>
                        <a:t> </a:t>
                      </a:r>
                      <a:r>
                        <a:rPr lang="en-US" sz="1500" err="1">
                          <a:effectLst/>
                        </a:rPr>
                        <a:t>thống</a:t>
                      </a:r>
                      <a:r>
                        <a:rPr lang="en-US" sz="1500">
                          <a:effectLst/>
                        </a:rPr>
                        <a:t> </a:t>
                      </a:r>
                      <a:r>
                        <a:rPr lang="en-US" sz="1500" err="1">
                          <a:effectLst/>
                        </a:rPr>
                        <a:t>sể</a:t>
                      </a:r>
                      <a:r>
                        <a:rPr lang="en-US" sz="1500">
                          <a:effectLst/>
                        </a:rPr>
                        <a:t> </a:t>
                      </a:r>
                      <a:r>
                        <a:rPr lang="en-US" sz="1500" err="1">
                          <a:effectLst/>
                        </a:rPr>
                        <a:t>thông</a:t>
                      </a:r>
                      <a:r>
                        <a:rPr lang="en-US" sz="1500">
                          <a:effectLst/>
                        </a:rPr>
                        <a:t> </a:t>
                      </a:r>
                      <a:r>
                        <a:rPr lang="en-US" sz="1500" err="1">
                          <a:effectLst/>
                        </a:rPr>
                        <a:t>báo</a:t>
                      </a:r>
                      <a:r>
                        <a:rPr lang="en-US" sz="1500">
                          <a:effectLst/>
                        </a:rPr>
                        <a:t> </a:t>
                      </a:r>
                      <a:r>
                        <a:rPr lang="en-US" sz="1500" err="1">
                          <a:effectLst/>
                        </a:rPr>
                        <a:t>lên</a:t>
                      </a:r>
                      <a:r>
                        <a:rPr lang="en-US" sz="1500">
                          <a:effectLst/>
                        </a:rPr>
                        <a:t> </a:t>
                      </a:r>
                      <a:r>
                        <a:rPr lang="en-US" sz="1500" err="1">
                          <a:effectLst/>
                        </a:rPr>
                        <a:t>thông</a:t>
                      </a:r>
                      <a:r>
                        <a:rPr lang="en-US" sz="1500">
                          <a:effectLst/>
                        </a:rPr>
                        <a:t> tin </a:t>
                      </a:r>
                      <a:r>
                        <a:rPr lang="en-US" sz="1500" err="1">
                          <a:effectLst/>
                        </a:rPr>
                        <a:t>vận</a:t>
                      </a:r>
                      <a:r>
                        <a:rPr lang="en-US" sz="1500">
                          <a:effectLst/>
                        </a:rPr>
                        <a:t> </a:t>
                      </a:r>
                      <a:r>
                        <a:rPr lang="en-US" sz="1500" err="1">
                          <a:effectLst/>
                        </a:rPr>
                        <a:t>chuyển</a:t>
                      </a:r>
                      <a:r>
                        <a:rPr lang="en-US" sz="1500">
                          <a:effectLst/>
                        </a:rPr>
                        <a:t> </a:t>
                      </a:r>
                      <a:r>
                        <a:rPr lang="en-US" sz="1500" err="1">
                          <a:effectLst/>
                        </a:rPr>
                        <a:t>kèm</a:t>
                      </a:r>
                      <a:r>
                        <a:rPr lang="en-US" sz="1500">
                          <a:effectLst/>
                        </a:rPr>
                        <a:t> </a:t>
                      </a:r>
                      <a:r>
                        <a:rPr lang="en-US" sz="1500" err="1">
                          <a:effectLst/>
                        </a:rPr>
                        <a:t>theo</a:t>
                      </a:r>
                      <a:r>
                        <a:rPr lang="en-US" sz="1500">
                          <a:effectLst/>
                        </a:rPr>
                        <a:t> </a:t>
                      </a:r>
                      <a:r>
                        <a:rPr lang="en-US" sz="1500" err="1">
                          <a:effectLst/>
                        </a:rPr>
                        <a:t>thông</a:t>
                      </a:r>
                      <a:r>
                        <a:rPr lang="en-US" sz="1500">
                          <a:effectLst/>
                        </a:rPr>
                        <a:t> </a:t>
                      </a:r>
                      <a:r>
                        <a:rPr lang="en-US" sz="1500" err="1">
                          <a:effectLst/>
                        </a:rPr>
                        <a:t>báo</a:t>
                      </a:r>
                      <a:r>
                        <a:rPr lang="en-US" sz="1500">
                          <a:effectLst/>
                        </a:rPr>
                        <a:t> </a:t>
                      </a:r>
                      <a:r>
                        <a:rPr lang="en-US" sz="1500" err="1">
                          <a:effectLst/>
                        </a:rPr>
                        <a:t>giao</a:t>
                      </a:r>
                      <a:r>
                        <a:rPr lang="en-US" sz="1500">
                          <a:effectLst/>
                        </a:rPr>
                        <a:t> </a:t>
                      </a:r>
                      <a:r>
                        <a:rPr lang="en-US" sz="1500" err="1">
                          <a:effectLst/>
                        </a:rPr>
                        <a:t>hàng</a:t>
                      </a:r>
                      <a:r>
                        <a:rPr lang="en-US" sz="1500">
                          <a:effectLst/>
                        </a:rPr>
                        <a:t> </a:t>
                      </a:r>
                      <a:r>
                        <a:rPr lang="en-US" sz="1500" err="1">
                          <a:effectLst/>
                        </a:rPr>
                        <a:t>thất</a:t>
                      </a:r>
                      <a:r>
                        <a:rPr lang="en-US" sz="1500">
                          <a:effectLst/>
                        </a:rPr>
                        <a:t> </a:t>
                      </a:r>
                      <a:r>
                        <a:rPr lang="en-US" sz="1500" err="1">
                          <a:effectLst/>
                        </a:rPr>
                        <a:t>bại</a:t>
                      </a:r>
                      <a:r>
                        <a:rPr lang="en-US" sz="1500">
                          <a:effectLst/>
                        </a:rPr>
                        <a:t> </a:t>
                      </a:r>
                      <a:r>
                        <a:rPr lang="en-US" sz="1500" err="1">
                          <a:effectLst/>
                        </a:rPr>
                        <a:t>lần</a:t>
                      </a:r>
                      <a:r>
                        <a:rPr lang="en-US" sz="1500">
                          <a:effectLst/>
                        </a:rPr>
                        <a:t> 1, 2, 3</a:t>
                      </a:r>
                    </a:p>
                    <a:p>
                      <a:r>
                        <a:rPr lang="en-US" sz="1500">
                          <a:effectLst/>
                        </a:rPr>
                        <a:t>         </a:t>
                      </a:r>
                      <a:endParaRPr lang="en-US" sz="15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17274376"/>
                  </a:ext>
                </a:extLst>
              </a:tr>
            </a:tbl>
          </a:graphicData>
        </a:graphic>
      </p:graphicFrame>
    </p:spTree>
    <p:extLst>
      <p:ext uri="{BB962C8B-B14F-4D97-AF65-F5344CB8AC3E}">
        <p14:creationId xmlns:p14="http://schemas.microsoft.com/office/powerpoint/2010/main" val="40402748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750"/>
                                        <p:tgtEl>
                                          <p:spTgt spid="16">
                                            <p:txEl>
                                              <p:pRg st="0" end="0"/>
                                            </p:txEl>
                                          </p:spTgt>
                                        </p:tgtEl>
                                      </p:cBhvr>
                                    </p:animEffect>
                                    <p:anim calcmode="lin" valueType="num">
                                      <p:cBhvr>
                                        <p:cTn id="14" dur="75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14" name="矩形 13"/>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254977" y="1252294"/>
            <a:ext cx="11605846" cy="5086960"/>
            <a:chOff x="6459260" y="1628712"/>
            <a:chExt cx="5022149" cy="4695583"/>
          </a:xfrm>
        </p:grpSpPr>
        <p:sp>
          <p:nvSpPr>
            <p:cNvPr id="6" name="Freeform 12"/>
            <p:cNvSpPr/>
            <p:nvPr/>
          </p:nvSpPr>
          <p:spPr bwMode="auto">
            <a:xfrm>
              <a:off x="6459260" y="162871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sp>
          <p:nvSpPr>
            <p:cNvPr id="7" name="Freeform 12"/>
            <p:cNvSpPr/>
            <p:nvPr/>
          </p:nvSpPr>
          <p:spPr bwMode="auto">
            <a:xfrm flipH="1" flipV="1">
              <a:off x="10952771" y="579407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grpSp>
      <p:sp>
        <p:nvSpPr>
          <p:cNvPr id="16" name="矩形 1"/>
          <p:cNvSpPr/>
          <p:nvPr/>
        </p:nvSpPr>
        <p:spPr>
          <a:xfrm>
            <a:off x="4514545" y="314437"/>
            <a:ext cx="3162907" cy="584775"/>
          </a:xfrm>
          <a:prstGeom prst="rect">
            <a:avLst/>
          </a:prstGeom>
        </p:spPr>
        <p:txBody>
          <a:bodyPr wrap="square">
            <a:spAutoFit/>
          </a:bodyPr>
          <a:lstStyle/>
          <a:p>
            <a:pPr algn="ctr"/>
            <a:r>
              <a:rPr kumimoji="1" lang="vi-VN" altLang="zh-CN" sz="3200" spc="600">
                <a:solidFill>
                  <a:srgbClr val="65A1BD"/>
                </a:solidFill>
                <a:ea typeface="Elsie" panose="02000000000000000000" charset="0"/>
              </a:rPr>
              <a:t>Khách hàng</a:t>
            </a:r>
            <a:endParaRPr kumimoji="1" lang="en-US" altLang="zh-CN" sz="3200" spc="600">
              <a:solidFill>
                <a:srgbClr val="65A1BD"/>
              </a:solidFill>
              <a:ea typeface="Elsie" panose="02000000000000000000" charset="0"/>
            </a:endParaRPr>
          </a:p>
        </p:txBody>
      </p:sp>
      <p:sp>
        <p:nvSpPr>
          <p:cNvPr id="18" name="Rectangle 1"/>
          <p:cNvSpPr>
            <a:spLocks noChangeArrowheads="1"/>
          </p:cNvSpPr>
          <p:nvPr/>
        </p:nvSpPr>
        <p:spPr bwMode="auto">
          <a:xfrm>
            <a:off x="685060" y="1438882"/>
            <a:ext cx="7465409" cy="375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a:lnSpc>
                <a:spcPct val="107000"/>
              </a:lnSpc>
              <a:spcAft>
                <a:spcPts val="800"/>
              </a:spcAft>
            </a:pPr>
            <a:r>
              <a:rPr lang="en-US" sz="1800" b="1" err="1">
                <a:effectLst/>
                <a:latin typeface="Calibri" panose="020F0502020204030204" pitchFamily="34" charset="0"/>
                <a:ea typeface="Calibri" panose="020F0502020204030204" pitchFamily="34" charset="0"/>
                <a:cs typeface="Calibri" panose="020F0502020204030204" pitchFamily="34" charset="0"/>
              </a:rPr>
              <a:t>Đặc</a:t>
            </a:r>
            <a:r>
              <a:rPr lang="en-US" sz="1800" b="1">
                <a:effectLst/>
                <a:latin typeface="Calibri" panose="020F0502020204030204" pitchFamily="34" charset="0"/>
                <a:ea typeface="Calibri" panose="020F0502020204030204" pitchFamily="34" charset="0"/>
                <a:cs typeface="Calibri" panose="020F0502020204030204" pitchFamily="34" charset="0"/>
              </a:rPr>
              <a:t> </a:t>
            </a:r>
            <a:r>
              <a:rPr lang="en-US" sz="1800" b="1" err="1">
                <a:effectLst/>
                <a:latin typeface="Calibri" panose="020F0502020204030204" pitchFamily="34" charset="0"/>
                <a:ea typeface="Calibri" panose="020F0502020204030204" pitchFamily="34" charset="0"/>
                <a:cs typeface="Calibri" panose="020F0502020204030204" pitchFamily="34" charset="0"/>
              </a:rPr>
              <a:t>tả</a:t>
            </a:r>
            <a:r>
              <a:rPr lang="en-US" sz="1800" b="1">
                <a:effectLst/>
                <a:latin typeface="Calibri" panose="020F0502020204030204" pitchFamily="34" charset="0"/>
                <a:ea typeface="Calibri" panose="020F0502020204030204" pitchFamily="34" charset="0"/>
                <a:cs typeface="Calibri" panose="020F0502020204030204" pitchFamily="34" charset="0"/>
              </a:rPr>
              <a:t> USECASE: </a:t>
            </a:r>
            <a:r>
              <a:rPr lang="vi-VN" sz="1800" b="1">
                <a:effectLst/>
                <a:latin typeface="Calibri" panose="020F0502020204030204" pitchFamily="34" charset="0"/>
                <a:ea typeface="Calibri" panose="020F0502020204030204" pitchFamily="34" charset="0"/>
                <a:cs typeface="Calibri" panose="020F0502020204030204" pitchFamily="34" charset="0"/>
              </a:rPr>
              <a:t>Hủy giao dịch</a:t>
            </a:r>
            <a:endParaRPr lang="en-US" sz="1800" b="1">
              <a:effectLst/>
              <a:latin typeface="Calibri" panose="020F0502020204030204" pitchFamily="34" charset="0"/>
              <a:ea typeface="SimSun" panose="02010600030101010101" pitchFamily="2" charset="-122"/>
              <a:cs typeface="Times New Roman" panose="02020603050405020304" pitchFamily="18" charset="0"/>
            </a:endParaRPr>
          </a:p>
        </p:txBody>
      </p:sp>
      <p:graphicFrame>
        <p:nvGraphicFramePr>
          <p:cNvPr id="2" name="Table 1">
            <a:extLst>
              <a:ext uri="{FF2B5EF4-FFF2-40B4-BE49-F238E27FC236}">
                <a16:creationId xmlns:a16="http://schemas.microsoft.com/office/drawing/2014/main" xmlns="" id="{E2741DF7-C57E-FD51-7E93-331F49B44D00}"/>
              </a:ext>
            </a:extLst>
          </p:cNvPr>
          <p:cNvGraphicFramePr>
            <a:graphicFrameLocks noGrp="1"/>
          </p:cNvGraphicFramePr>
          <p:nvPr>
            <p:extLst>
              <p:ext uri="{D42A27DB-BD31-4B8C-83A1-F6EECF244321}">
                <p14:modId xmlns:p14="http://schemas.microsoft.com/office/powerpoint/2010/main" val="73469742"/>
              </p:ext>
            </p:extLst>
          </p:nvPr>
        </p:nvGraphicFramePr>
        <p:xfrm>
          <a:off x="254977" y="1826712"/>
          <a:ext cx="11605846" cy="4730052"/>
        </p:xfrm>
        <a:graphic>
          <a:graphicData uri="http://schemas.openxmlformats.org/drawingml/2006/table">
            <a:tbl>
              <a:tblPr firstRow="1" firstCol="1" bandRow="1">
                <a:tableStyleId>{2D5ABB26-0587-4C30-8999-92F81FD0307C}</a:tableStyleId>
              </a:tblPr>
              <a:tblGrid>
                <a:gridCol w="3208167">
                  <a:extLst>
                    <a:ext uri="{9D8B030D-6E8A-4147-A177-3AD203B41FA5}">
                      <a16:colId xmlns:a16="http://schemas.microsoft.com/office/drawing/2014/main" xmlns="" val="2151742197"/>
                    </a:ext>
                  </a:extLst>
                </a:gridCol>
                <a:gridCol w="8397679">
                  <a:extLst>
                    <a:ext uri="{9D8B030D-6E8A-4147-A177-3AD203B41FA5}">
                      <a16:colId xmlns:a16="http://schemas.microsoft.com/office/drawing/2014/main" xmlns="" val="1081853014"/>
                    </a:ext>
                  </a:extLst>
                </a:gridCol>
              </a:tblGrid>
              <a:tr h="341302">
                <a:tc>
                  <a:txBody>
                    <a:bodyPr/>
                    <a:lstStyle/>
                    <a:p>
                      <a:r>
                        <a:rPr lang="en-US" sz="2200">
                          <a:effectLst/>
                        </a:rPr>
                        <a:t>Use Case</a:t>
                      </a:r>
                      <a:endParaRPr lang="en-US" sz="2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a:effectLst/>
                        </a:rPr>
                        <a:t>Nội Dung</a:t>
                      </a:r>
                      <a:endParaRPr lang="en-US" sz="2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57045822"/>
                  </a:ext>
                </a:extLst>
              </a:tr>
              <a:tr h="341302">
                <a:tc>
                  <a:txBody>
                    <a:bodyPr/>
                    <a:lstStyle/>
                    <a:p>
                      <a:r>
                        <a:rPr lang="en-US" sz="2200">
                          <a:effectLst/>
                        </a:rPr>
                        <a:t>Tên use case</a:t>
                      </a:r>
                      <a:endParaRPr lang="en-US" sz="2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a:effectLst/>
                        </a:rPr>
                        <a:t>Hủy giao dịch</a:t>
                      </a:r>
                      <a:endParaRPr lang="en-US" sz="2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89508589"/>
                  </a:ext>
                </a:extLst>
              </a:tr>
              <a:tr h="341302">
                <a:tc>
                  <a:txBody>
                    <a:bodyPr/>
                    <a:lstStyle/>
                    <a:p>
                      <a:r>
                        <a:rPr lang="en-US" sz="2200" err="1">
                          <a:effectLst/>
                        </a:rPr>
                        <a:t>Mô</a:t>
                      </a:r>
                      <a:r>
                        <a:rPr lang="en-US" sz="2200">
                          <a:effectLst/>
                        </a:rPr>
                        <a:t> </a:t>
                      </a:r>
                      <a:r>
                        <a:rPr lang="en-US" sz="2200" err="1">
                          <a:effectLst/>
                        </a:rPr>
                        <a:t>tả</a:t>
                      </a:r>
                      <a:endParaRPr lang="en-US" sz="2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a:effectLst/>
                        </a:rPr>
                        <a:t>Use case cho phép khách hàng hủy đơn hàng nếu người bán chưa gửi đi</a:t>
                      </a:r>
                      <a:endParaRPr lang="en-US" sz="2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554820283"/>
                  </a:ext>
                </a:extLst>
              </a:tr>
              <a:tr h="341302">
                <a:tc>
                  <a:txBody>
                    <a:bodyPr/>
                    <a:lstStyle/>
                    <a:p>
                      <a:r>
                        <a:rPr lang="en-US" sz="2200">
                          <a:effectLst/>
                        </a:rPr>
                        <a:t>Actor</a:t>
                      </a:r>
                      <a:endParaRPr lang="en-US" sz="2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a:effectLst/>
                        </a:rPr>
                        <a:t>Khách Hàng</a:t>
                      </a:r>
                      <a:endParaRPr lang="en-US" sz="2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377355433"/>
                  </a:ext>
                </a:extLst>
              </a:tr>
              <a:tr h="341302">
                <a:tc>
                  <a:txBody>
                    <a:bodyPr/>
                    <a:lstStyle/>
                    <a:p>
                      <a:r>
                        <a:rPr lang="en-US" sz="2200">
                          <a:effectLst/>
                        </a:rPr>
                        <a:t>Điều kiện kích hoạt</a:t>
                      </a:r>
                      <a:endParaRPr lang="en-US" sz="2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a:effectLst/>
                        </a:rPr>
                        <a:t>Hệ thống xác nhận đặt hàng thành công </a:t>
                      </a:r>
                      <a:endParaRPr lang="en-US" sz="2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121405132"/>
                  </a:ext>
                </a:extLst>
              </a:tr>
              <a:tr h="341302">
                <a:tc>
                  <a:txBody>
                    <a:bodyPr/>
                    <a:lstStyle/>
                    <a:p>
                      <a:r>
                        <a:rPr lang="en-US" sz="2200">
                          <a:effectLst/>
                        </a:rPr>
                        <a:t>Tiền điều kiện</a:t>
                      </a:r>
                      <a:endParaRPr lang="en-US" sz="2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a:effectLst/>
                        </a:rPr>
                        <a:t>Đơn hàng vẫn chưa gửi đi</a:t>
                      </a:r>
                      <a:endParaRPr lang="en-US" sz="2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507923571"/>
                  </a:ext>
                </a:extLst>
              </a:tr>
              <a:tr h="341302">
                <a:tc>
                  <a:txBody>
                    <a:bodyPr/>
                    <a:lstStyle/>
                    <a:p>
                      <a:r>
                        <a:rPr lang="en-US" sz="2200">
                          <a:effectLst/>
                        </a:rPr>
                        <a:t>Hậu điều kiện</a:t>
                      </a:r>
                      <a:endParaRPr lang="en-US" sz="2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a:effectLst/>
                        </a:rPr>
                        <a:t>Được người bán xác nhận</a:t>
                      </a:r>
                      <a:endParaRPr lang="en-US" sz="2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719003722"/>
                  </a:ext>
                </a:extLst>
              </a:tr>
              <a:tr h="1207685">
                <a:tc>
                  <a:txBody>
                    <a:bodyPr/>
                    <a:lstStyle/>
                    <a:p>
                      <a:r>
                        <a:rPr lang="en-US" sz="2200">
                          <a:effectLst/>
                        </a:rPr>
                        <a:t>Luồng sự kiện chính</a:t>
                      </a:r>
                      <a:endParaRPr lang="en-US" sz="2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a:effectLst/>
                        </a:rPr>
                        <a:t>1. Nếu đơn hàng chưa được gửi đi thì hệ thống gửi yêu cầu hủy đơn cho người bán</a:t>
                      </a:r>
                    </a:p>
                    <a:p>
                      <a:r>
                        <a:rPr lang="en-US" sz="2200">
                          <a:effectLst/>
                        </a:rPr>
                        <a:t>2. Người bán xác nhận hủy thì hệ thống báo thành công</a:t>
                      </a:r>
                    </a:p>
                    <a:p>
                      <a:r>
                        <a:rPr lang="en-US" sz="2200">
                          <a:effectLst/>
                        </a:rPr>
                        <a:t>3. Kết thúc USECASE</a:t>
                      </a:r>
                      <a:endParaRPr lang="en-US" sz="2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070543441"/>
                  </a:ext>
                </a:extLst>
              </a:tr>
              <a:tr h="341302">
                <a:tc>
                  <a:txBody>
                    <a:bodyPr/>
                    <a:lstStyle/>
                    <a:p>
                      <a:r>
                        <a:rPr lang="en-US" sz="2200">
                          <a:effectLst/>
                        </a:rPr>
                        <a:t>Luồng sự kiện phụ</a:t>
                      </a:r>
                      <a:endParaRPr lang="en-US" sz="2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a:effectLst/>
                        </a:rPr>
                        <a:t>1. </a:t>
                      </a:r>
                      <a:r>
                        <a:rPr lang="en-US" sz="2200" err="1">
                          <a:effectLst/>
                        </a:rPr>
                        <a:t>Người</a:t>
                      </a:r>
                      <a:r>
                        <a:rPr lang="en-US" sz="2200">
                          <a:effectLst/>
                        </a:rPr>
                        <a:t> </a:t>
                      </a:r>
                      <a:r>
                        <a:rPr lang="en-US" sz="2200" err="1">
                          <a:effectLst/>
                        </a:rPr>
                        <a:t>bán</a:t>
                      </a:r>
                      <a:r>
                        <a:rPr lang="en-US" sz="2200">
                          <a:effectLst/>
                        </a:rPr>
                        <a:t> </a:t>
                      </a:r>
                      <a:r>
                        <a:rPr lang="en-US" sz="2200" err="1">
                          <a:effectLst/>
                        </a:rPr>
                        <a:t>không</a:t>
                      </a:r>
                      <a:r>
                        <a:rPr lang="en-US" sz="2200">
                          <a:effectLst/>
                        </a:rPr>
                        <a:t> </a:t>
                      </a:r>
                      <a:r>
                        <a:rPr lang="en-US" sz="2200" err="1">
                          <a:effectLst/>
                        </a:rPr>
                        <a:t>xác</a:t>
                      </a:r>
                      <a:r>
                        <a:rPr lang="en-US" sz="2200">
                          <a:effectLst/>
                        </a:rPr>
                        <a:t> </a:t>
                      </a:r>
                      <a:r>
                        <a:rPr lang="en-US" sz="2200" err="1">
                          <a:effectLst/>
                        </a:rPr>
                        <a:t>nhận</a:t>
                      </a:r>
                      <a:r>
                        <a:rPr lang="en-US" sz="2200">
                          <a:effectLst/>
                        </a:rPr>
                        <a:t> </a:t>
                      </a:r>
                      <a:r>
                        <a:rPr lang="en-US" sz="2200" err="1">
                          <a:effectLst/>
                        </a:rPr>
                        <a:t>hủy</a:t>
                      </a:r>
                      <a:r>
                        <a:rPr lang="en-US" sz="2200">
                          <a:effectLst/>
                        </a:rPr>
                        <a:t>: </a:t>
                      </a:r>
                      <a:r>
                        <a:rPr lang="en-US" sz="2200" err="1">
                          <a:effectLst/>
                        </a:rPr>
                        <a:t>Hệ</a:t>
                      </a:r>
                      <a:r>
                        <a:rPr lang="en-US" sz="2200">
                          <a:effectLst/>
                        </a:rPr>
                        <a:t> </a:t>
                      </a:r>
                      <a:r>
                        <a:rPr lang="en-US" sz="2200" err="1">
                          <a:effectLst/>
                        </a:rPr>
                        <a:t>thống</a:t>
                      </a:r>
                      <a:r>
                        <a:rPr lang="en-US" sz="2200">
                          <a:effectLst/>
                        </a:rPr>
                        <a:t> </a:t>
                      </a:r>
                      <a:r>
                        <a:rPr lang="en-US" sz="2200" err="1">
                          <a:effectLst/>
                        </a:rPr>
                        <a:t>vấn</a:t>
                      </a:r>
                      <a:r>
                        <a:rPr lang="en-US" sz="2200">
                          <a:effectLst/>
                        </a:rPr>
                        <a:t> </a:t>
                      </a:r>
                      <a:r>
                        <a:rPr lang="en-US" sz="2200" err="1">
                          <a:effectLst/>
                        </a:rPr>
                        <a:t>tiếp</a:t>
                      </a:r>
                      <a:r>
                        <a:rPr lang="en-US" sz="2200">
                          <a:effectLst/>
                        </a:rPr>
                        <a:t> </a:t>
                      </a:r>
                      <a:r>
                        <a:rPr lang="en-US" sz="2200" err="1">
                          <a:effectLst/>
                        </a:rPr>
                        <a:t>tục</a:t>
                      </a:r>
                      <a:r>
                        <a:rPr lang="en-US" sz="2200">
                          <a:effectLst/>
                        </a:rPr>
                        <a:t> </a:t>
                      </a:r>
                      <a:r>
                        <a:rPr lang="en-US" sz="2200" err="1">
                          <a:effectLst/>
                        </a:rPr>
                        <a:t>giao</a:t>
                      </a:r>
                      <a:r>
                        <a:rPr lang="en-US" sz="2200">
                          <a:effectLst/>
                        </a:rPr>
                        <a:t> </a:t>
                      </a:r>
                      <a:r>
                        <a:rPr lang="en-US" sz="2200" err="1">
                          <a:effectLst/>
                        </a:rPr>
                        <a:t>đơn</a:t>
                      </a:r>
                      <a:r>
                        <a:rPr lang="en-US" sz="2200">
                          <a:effectLst/>
                        </a:rPr>
                        <a:t> </a:t>
                      </a:r>
                      <a:r>
                        <a:rPr lang="en-US" sz="2200" err="1">
                          <a:effectLst/>
                        </a:rPr>
                        <a:t>hàng</a:t>
                      </a:r>
                      <a:r>
                        <a:rPr lang="en-US" sz="2200">
                          <a:effectLst/>
                        </a:rPr>
                        <a:t>         </a:t>
                      </a:r>
                      <a:endParaRPr lang="en-US" sz="2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896880275"/>
                  </a:ext>
                </a:extLst>
              </a:tr>
            </a:tbl>
          </a:graphicData>
        </a:graphic>
      </p:graphicFrame>
    </p:spTree>
    <p:extLst>
      <p:ext uri="{BB962C8B-B14F-4D97-AF65-F5344CB8AC3E}">
        <p14:creationId xmlns:p14="http://schemas.microsoft.com/office/powerpoint/2010/main" val="5295095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750"/>
                                        <p:tgtEl>
                                          <p:spTgt spid="16">
                                            <p:txEl>
                                              <p:pRg st="0" end="0"/>
                                            </p:txEl>
                                          </p:spTgt>
                                        </p:tgtEl>
                                      </p:cBhvr>
                                    </p:animEffect>
                                    <p:anim calcmode="lin" valueType="num">
                                      <p:cBhvr>
                                        <p:cTn id="14" dur="75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8"/>
          <p:cNvSpPr txBox="1">
            <a:spLocks noChangeArrowheads="1"/>
          </p:cNvSpPr>
          <p:nvPr/>
        </p:nvSpPr>
        <p:spPr bwMode="auto">
          <a:xfrm>
            <a:off x="3939112" y="860420"/>
            <a:ext cx="431377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r>
              <a:rPr lang="en-US" altLang="zh-CN" sz="3600">
                <a:solidFill>
                  <a:schemeClr val="accent5"/>
                </a:solidFill>
                <a:ea typeface="Elsie" panose="02000000000000000000" charset="0"/>
              </a:rPr>
              <a:t>1. </a:t>
            </a:r>
            <a:r>
              <a:rPr lang="vi-VN" altLang="zh-CN" sz="3600">
                <a:solidFill>
                  <a:schemeClr val="accent5"/>
                </a:solidFill>
                <a:ea typeface="Elsie" panose="02000000000000000000" charset="0"/>
              </a:rPr>
              <a:t>Nghiệp vụ cơ bản</a:t>
            </a:r>
            <a:endParaRPr lang="zh-CN" altLang="en-US" sz="3600">
              <a:solidFill>
                <a:schemeClr val="accent5"/>
              </a:solidFill>
              <a:ea typeface="Elsie" panose="02000000000000000000" charset="0"/>
            </a:endParaRPr>
          </a:p>
        </p:txBody>
      </p:sp>
      <p:sp>
        <p:nvSpPr>
          <p:cNvPr id="3" name="TextBox 2"/>
          <p:cNvSpPr txBox="1"/>
          <p:nvPr/>
        </p:nvSpPr>
        <p:spPr>
          <a:xfrm>
            <a:off x="4055225" y="2274838"/>
            <a:ext cx="4081549" cy="2308324"/>
          </a:xfrm>
          <a:prstGeom prst="rect">
            <a:avLst/>
          </a:prstGeom>
          <a:noFill/>
        </p:spPr>
        <p:txBody>
          <a:bodyPr wrap="square" rtlCol="0">
            <a:spAutoFit/>
          </a:bodyPr>
          <a:lstStyle/>
          <a:p>
            <a:r>
              <a:rPr lang="vi-VN" sz="2400">
                <a:solidFill>
                  <a:schemeClr val="accent5"/>
                </a:solidFill>
              </a:rPr>
              <a:t>Xử lí kho</a:t>
            </a:r>
          </a:p>
          <a:p>
            <a:r>
              <a:rPr lang="vi-VN" sz="2400">
                <a:solidFill>
                  <a:schemeClr val="accent5"/>
                </a:solidFill>
              </a:rPr>
              <a:t>Xử lí sản phẩm</a:t>
            </a:r>
          </a:p>
          <a:p>
            <a:r>
              <a:rPr lang="vi-VN" sz="2400">
                <a:solidFill>
                  <a:schemeClr val="accent5"/>
                </a:solidFill>
              </a:rPr>
              <a:t>Quản lý sản phẩm</a:t>
            </a:r>
          </a:p>
          <a:p>
            <a:r>
              <a:rPr lang="vi-VN" sz="2400">
                <a:solidFill>
                  <a:schemeClr val="accent5"/>
                </a:solidFill>
              </a:rPr>
              <a:t>Quản lý nhân viên</a:t>
            </a:r>
          </a:p>
          <a:p>
            <a:r>
              <a:rPr lang="vi-VN" sz="2400">
                <a:solidFill>
                  <a:schemeClr val="accent5"/>
                </a:solidFill>
              </a:rPr>
              <a:t>Quản lý khách hàng</a:t>
            </a:r>
          </a:p>
          <a:p>
            <a:r>
              <a:rPr lang="vi-VN" sz="2400">
                <a:solidFill>
                  <a:schemeClr val="accent5"/>
                </a:solidFill>
              </a:rPr>
              <a:t>Quản lý cửa hàng</a:t>
            </a:r>
          </a:p>
        </p:txBody>
      </p:sp>
    </p:spTree>
    <p:extLst>
      <p:ext uri="{BB962C8B-B14F-4D97-AF65-F5344CB8AC3E}">
        <p14:creationId xmlns:p14="http://schemas.microsoft.com/office/powerpoint/2010/main" val="14411719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14" name="矩形 13"/>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254977" y="1252294"/>
            <a:ext cx="11605846" cy="5086960"/>
            <a:chOff x="6459260" y="1628712"/>
            <a:chExt cx="5022149" cy="4695583"/>
          </a:xfrm>
        </p:grpSpPr>
        <p:sp>
          <p:nvSpPr>
            <p:cNvPr id="6" name="Freeform 12"/>
            <p:cNvSpPr/>
            <p:nvPr/>
          </p:nvSpPr>
          <p:spPr bwMode="auto">
            <a:xfrm>
              <a:off x="6459260" y="162871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sp>
          <p:nvSpPr>
            <p:cNvPr id="7" name="Freeform 12"/>
            <p:cNvSpPr/>
            <p:nvPr/>
          </p:nvSpPr>
          <p:spPr bwMode="auto">
            <a:xfrm flipH="1" flipV="1">
              <a:off x="10952771" y="579407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grpSp>
      <p:sp>
        <p:nvSpPr>
          <p:cNvPr id="16" name="矩形 1"/>
          <p:cNvSpPr/>
          <p:nvPr/>
        </p:nvSpPr>
        <p:spPr>
          <a:xfrm>
            <a:off x="4514545" y="314437"/>
            <a:ext cx="3162907" cy="584775"/>
          </a:xfrm>
          <a:prstGeom prst="rect">
            <a:avLst/>
          </a:prstGeom>
        </p:spPr>
        <p:txBody>
          <a:bodyPr wrap="square">
            <a:spAutoFit/>
          </a:bodyPr>
          <a:lstStyle/>
          <a:p>
            <a:pPr algn="ctr"/>
            <a:r>
              <a:rPr kumimoji="1" lang="vi-VN" altLang="zh-CN" sz="3200" spc="600">
                <a:solidFill>
                  <a:srgbClr val="65A1BD"/>
                </a:solidFill>
                <a:ea typeface="Elsie" panose="02000000000000000000" charset="0"/>
              </a:rPr>
              <a:t>Khách hàng</a:t>
            </a:r>
            <a:endParaRPr kumimoji="1" lang="en-US" altLang="zh-CN" sz="3200" spc="600">
              <a:solidFill>
                <a:srgbClr val="65A1BD"/>
              </a:solidFill>
              <a:ea typeface="Elsie" panose="02000000000000000000" charset="0"/>
            </a:endParaRPr>
          </a:p>
        </p:txBody>
      </p:sp>
      <p:sp>
        <p:nvSpPr>
          <p:cNvPr id="18" name="Rectangle 1"/>
          <p:cNvSpPr>
            <a:spLocks noChangeArrowheads="1"/>
          </p:cNvSpPr>
          <p:nvPr/>
        </p:nvSpPr>
        <p:spPr bwMode="auto">
          <a:xfrm>
            <a:off x="685060" y="1438882"/>
            <a:ext cx="7465409" cy="375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a:lnSpc>
                <a:spcPct val="107000"/>
              </a:lnSpc>
              <a:spcAft>
                <a:spcPts val="800"/>
              </a:spcAft>
            </a:pPr>
            <a:r>
              <a:rPr lang="en-US" sz="1800" b="1" err="1">
                <a:effectLst/>
                <a:latin typeface="Calibri" panose="020F0502020204030204" pitchFamily="34" charset="0"/>
                <a:ea typeface="Calibri" panose="020F0502020204030204" pitchFamily="34" charset="0"/>
                <a:cs typeface="Calibri" panose="020F0502020204030204" pitchFamily="34" charset="0"/>
              </a:rPr>
              <a:t>Đặc</a:t>
            </a:r>
            <a:r>
              <a:rPr lang="en-US" sz="1800" b="1">
                <a:effectLst/>
                <a:latin typeface="Calibri" panose="020F0502020204030204" pitchFamily="34" charset="0"/>
                <a:ea typeface="Calibri" panose="020F0502020204030204" pitchFamily="34" charset="0"/>
                <a:cs typeface="Calibri" panose="020F0502020204030204" pitchFamily="34" charset="0"/>
              </a:rPr>
              <a:t> </a:t>
            </a:r>
            <a:r>
              <a:rPr lang="en-US" sz="1800" b="1" err="1">
                <a:effectLst/>
                <a:latin typeface="Calibri" panose="020F0502020204030204" pitchFamily="34" charset="0"/>
                <a:ea typeface="Calibri" panose="020F0502020204030204" pitchFamily="34" charset="0"/>
                <a:cs typeface="Calibri" panose="020F0502020204030204" pitchFamily="34" charset="0"/>
              </a:rPr>
              <a:t>tả</a:t>
            </a:r>
            <a:r>
              <a:rPr lang="en-US" sz="1800" b="1">
                <a:effectLst/>
                <a:latin typeface="Calibri" panose="020F0502020204030204" pitchFamily="34" charset="0"/>
                <a:ea typeface="Calibri" panose="020F0502020204030204" pitchFamily="34" charset="0"/>
                <a:cs typeface="Calibri" panose="020F0502020204030204" pitchFamily="34" charset="0"/>
              </a:rPr>
              <a:t> USECASE: </a:t>
            </a:r>
            <a:r>
              <a:rPr lang="vi-VN" sz="1800" b="1">
                <a:effectLst/>
                <a:latin typeface="Calibri" panose="020F0502020204030204" pitchFamily="34" charset="0"/>
                <a:ea typeface="Calibri" panose="020F0502020204030204" pitchFamily="34" charset="0"/>
                <a:cs typeface="Calibri" panose="020F0502020204030204" pitchFamily="34" charset="0"/>
              </a:rPr>
              <a:t>Hoàn trả hàng</a:t>
            </a:r>
            <a:endParaRPr lang="en-US" sz="1800" b="1">
              <a:effectLst/>
              <a:latin typeface="Calibri" panose="020F0502020204030204" pitchFamily="34" charset="0"/>
              <a:ea typeface="SimSun" panose="02010600030101010101" pitchFamily="2" charset="-122"/>
              <a:cs typeface="Times New Roman" panose="02020603050405020304" pitchFamily="18" charset="0"/>
            </a:endParaRPr>
          </a:p>
        </p:txBody>
      </p:sp>
      <p:graphicFrame>
        <p:nvGraphicFramePr>
          <p:cNvPr id="2" name="Table 1">
            <a:extLst>
              <a:ext uri="{FF2B5EF4-FFF2-40B4-BE49-F238E27FC236}">
                <a16:creationId xmlns:a16="http://schemas.microsoft.com/office/drawing/2014/main" xmlns="" id="{43EFEBD1-AEC0-8D03-B71F-4BF7E970BB72}"/>
              </a:ext>
            </a:extLst>
          </p:cNvPr>
          <p:cNvGraphicFramePr>
            <a:graphicFrameLocks noGrp="1"/>
          </p:cNvGraphicFramePr>
          <p:nvPr>
            <p:extLst>
              <p:ext uri="{D42A27DB-BD31-4B8C-83A1-F6EECF244321}">
                <p14:modId xmlns:p14="http://schemas.microsoft.com/office/powerpoint/2010/main" val="1615754039"/>
              </p:ext>
            </p:extLst>
          </p:nvPr>
        </p:nvGraphicFramePr>
        <p:xfrm>
          <a:off x="254977" y="1814433"/>
          <a:ext cx="11605846" cy="4876800"/>
        </p:xfrm>
        <a:graphic>
          <a:graphicData uri="http://schemas.openxmlformats.org/drawingml/2006/table">
            <a:tbl>
              <a:tblPr firstRow="1" firstCol="1" bandRow="1">
                <a:tableStyleId>{2D5ABB26-0587-4C30-8999-92F81FD0307C}</a:tableStyleId>
              </a:tblPr>
              <a:tblGrid>
                <a:gridCol w="3173608">
                  <a:extLst>
                    <a:ext uri="{9D8B030D-6E8A-4147-A177-3AD203B41FA5}">
                      <a16:colId xmlns:a16="http://schemas.microsoft.com/office/drawing/2014/main" xmlns="" val="3268321575"/>
                    </a:ext>
                  </a:extLst>
                </a:gridCol>
                <a:gridCol w="8432238">
                  <a:extLst>
                    <a:ext uri="{9D8B030D-6E8A-4147-A177-3AD203B41FA5}">
                      <a16:colId xmlns:a16="http://schemas.microsoft.com/office/drawing/2014/main" xmlns="" val="3255779159"/>
                    </a:ext>
                  </a:extLst>
                </a:gridCol>
              </a:tblGrid>
              <a:tr h="270290">
                <a:tc>
                  <a:txBody>
                    <a:bodyPr/>
                    <a:lstStyle/>
                    <a:p>
                      <a:r>
                        <a:rPr lang="en-US" sz="2000">
                          <a:effectLst/>
                        </a:rPr>
                        <a:t>Use Case</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effectLst/>
                        </a:rPr>
                        <a:t>Nội Dung</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829969942"/>
                  </a:ext>
                </a:extLst>
              </a:tr>
              <a:tr h="270290">
                <a:tc>
                  <a:txBody>
                    <a:bodyPr/>
                    <a:lstStyle/>
                    <a:p>
                      <a:r>
                        <a:rPr lang="en-US" sz="2000" err="1">
                          <a:effectLst/>
                        </a:rPr>
                        <a:t>Tên</a:t>
                      </a:r>
                      <a:r>
                        <a:rPr lang="en-US" sz="2000">
                          <a:effectLst/>
                        </a:rPr>
                        <a:t> use case</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effectLst/>
                        </a:rPr>
                        <a:t>Hoàn trả hàng</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462283586"/>
                  </a:ext>
                </a:extLst>
              </a:tr>
              <a:tr h="457413">
                <a:tc>
                  <a:txBody>
                    <a:bodyPr/>
                    <a:lstStyle/>
                    <a:p>
                      <a:r>
                        <a:rPr lang="en-US" sz="2000" err="1">
                          <a:effectLst/>
                        </a:rPr>
                        <a:t>Mô</a:t>
                      </a:r>
                      <a:r>
                        <a:rPr lang="en-US" sz="2000">
                          <a:effectLst/>
                        </a:rPr>
                        <a:t> </a:t>
                      </a:r>
                      <a:r>
                        <a:rPr lang="en-US" sz="2000" err="1">
                          <a:effectLst/>
                        </a:rPr>
                        <a:t>tả</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effectLst/>
                        </a:rPr>
                        <a:t>Use case cho phép khách hàng được trả lại đơn hàng nếu đơn hàng bị hư hại</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619719884"/>
                  </a:ext>
                </a:extLst>
              </a:tr>
              <a:tr h="270290">
                <a:tc>
                  <a:txBody>
                    <a:bodyPr/>
                    <a:lstStyle/>
                    <a:p>
                      <a:r>
                        <a:rPr lang="en-US" sz="2000">
                          <a:effectLst/>
                        </a:rPr>
                        <a:t>Actor</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effectLst/>
                        </a:rPr>
                        <a:t>Khách Hàng</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528942204"/>
                  </a:ext>
                </a:extLst>
              </a:tr>
              <a:tr h="270290">
                <a:tc>
                  <a:txBody>
                    <a:bodyPr/>
                    <a:lstStyle/>
                    <a:p>
                      <a:r>
                        <a:rPr lang="en-US" sz="2000">
                          <a:effectLst/>
                        </a:rPr>
                        <a:t>Điều kiện kích hoạt</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effectLst/>
                        </a:rPr>
                        <a:t>Hệ thống xác nhận giao hàng thành công </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202732929"/>
                  </a:ext>
                </a:extLst>
              </a:tr>
              <a:tr h="457413">
                <a:tc>
                  <a:txBody>
                    <a:bodyPr/>
                    <a:lstStyle/>
                    <a:p>
                      <a:r>
                        <a:rPr lang="en-US" sz="2000">
                          <a:effectLst/>
                        </a:rPr>
                        <a:t>Tiền điều kiện</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effectLst/>
                        </a:rPr>
                        <a:t>Có bằng chứng xác minh đơn hàng lỗi do đơn vị vận chuyển hay do người bán làm hư tổn</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516470040"/>
                  </a:ext>
                </a:extLst>
              </a:tr>
              <a:tr h="270290">
                <a:tc>
                  <a:txBody>
                    <a:bodyPr/>
                    <a:lstStyle/>
                    <a:p>
                      <a:r>
                        <a:rPr lang="en-US" sz="2000">
                          <a:effectLst/>
                        </a:rPr>
                        <a:t>Hậu điều kiện</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effectLst/>
                        </a:rPr>
                        <a:t>Đóng gói trả lại hàng cho đơn vị vận chuyển</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270888796"/>
                  </a:ext>
                </a:extLst>
              </a:tr>
              <a:tr h="1413822">
                <a:tc>
                  <a:txBody>
                    <a:bodyPr/>
                    <a:lstStyle/>
                    <a:p>
                      <a:r>
                        <a:rPr lang="en-US" sz="2000">
                          <a:effectLst/>
                        </a:rPr>
                        <a:t>Luồng sự kiện chính</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effectLst/>
                        </a:rPr>
                        <a:t>1. Sau khi giao hàng thành công, hệ thống sẻ báo 'Hoàn trả lại sản phậm' hoặc 'Giao hang thành công'</a:t>
                      </a:r>
                    </a:p>
                    <a:p>
                      <a:r>
                        <a:rPr lang="en-US" sz="2000">
                          <a:effectLst/>
                        </a:rPr>
                        <a:t>2. Nếu đơn hàng gửi cho khách bị lỗi, hư hại thì hệ thống sẻ yêu cầu bên người bán hoàn trả sản phẩm cho khách hàng, hoặc hoàn tiền lại</a:t>
                      </a:r>
                    </a:p>
                    <a:p>
                      <a:r>
                        <a:rPr lang="en-US" sz="2000">
                          <a:effectLst/>
                        </a:rPr>
                        <a:t>3. khách hàng đóng gói lại dơn hàng đưa cho đơn vị vận chuyển</a:t>
                      </a:r>
                    </a:p>
                    <a:p>
                      <a:r>
                        <a:rPr lang="en-US" sz="2000">
                          <a:effectLst/>
                        </a:rPr>
                        <a:t>4. Kết thúc USECASE</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741099589"/>
                  </a:ext>
                </a:extLst>
              </a:tr>
              <a:tr h="270290">
                <a:tc>
                  <a:txBody>
                    <a:bodyPr/>
                    <a:lstStyle/>
                    <a:p>
                      <a:r>
                        <a:rPr lang="en-US" sz="2000">
                          <a:effectLst/>
                        </a:rPr>
                        <a:t>Luồng sự kiện phụ</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effectLst/>
                        </a:rPr>
                        <a:t> </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63882991"/>
                  </a:ext>
                </a:extLst>
              </a:tr>
            </a:tbl>
          </a:graphicData>
        </a:graphic>
      </p:graphicFrame>
    </p:spTree>
    <p:extLst>
      <p:ext uri="{BB962C8B-B14F-4D97-AF65-F5344CB8AC3E}">
        <p14:creationId xmlns:p14="http://schemas.microsoft.com/office/powerpoint/2010/main" val="19102987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750"/>
                                        <p:tgtEl>
                                          <p:spTgt spid="16">
                                            <p:txEl>
                                              <p:pRg st="0" end="0"/>
                                            </p:txEl>
                                          </p:spTgt>
                                        </p:tgtEl>
                                      </p:cBhvr>
                                    </p:animEffect>
                                    <p:anim calcmode="lin" valueType="num">
                                      <p:cBhvr>
                                        <p:cTn id="14" dur="75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14" name="矩形 13"/>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254977" y="1252294"/>
            <a:ext cx="11605846" cy="5086960"/>
            <a:chOff x="6459260" y="1628712"/>
            <a:chExt cx="5022149" cy="4695583"/>
          </a:xfrm>
        </p:grpSpPr>
        <p:sp>
          <p:nvSpPr>
            <p:cNvPr id="6" name="Freeform 12"/>
            <p:cNvSpPr/>
            <p:nvPr/>
          </p:nvSpPr>
          <p:spPr bwMode="auto">
            <a:xfrm>
              <a:off x="6459260" y="162871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sp>
          <p:nvSpPr>
            <p:cNvPr id="7" name="Freeform 12"/>
            <p:cNvSpPr/>
            <p:nvPr/>
          </p:nvSpPr>
          <p:spPr bwMode="auto">
            <a:xfrm flipH="1" flipV="1">
              <a:off x="10952771" y="579407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grpSp>
      <p:sp>
        <p:nvSpPr>
          <p:cNvPr id="16" name="矩形 1"/>
          <p:cNvSpPr/>
          <p:nvPr/>
        </p:nvSpPr>
        <p:spPr>
          <a:xfrm>
            <a:off x="4514545" y="314437"/>
            <a:ext cx="3162907" cy="584775"/>
          </a:xfrm>
          <a:prstGeom prst="rect">
            <a:avLst/>
          </a:prstGeom>
        </p:spPr>
        <p:txBody>
          <a:bodyPr wrap="square">
            <a:spAutoFit/>
          </a:bodyPr>
          <a:lstStyle/>
          <a:p>
            <a:pPr algn="ctr"/>
            <a:r>
              <a:rPr kumimoji="1" lang="vi-VN" altLang="zh-CN" sz="3200" spc="600">
                <a:solidFill>
                  <a:srgbClr val="65A1BD"/>
                </a:solidFill>
                <a:ea typeface="Elsie" panose="02000000000000000000" charset="0"/>
              </a:rPr>
              <a:t>Khách hàng</a:t>
            </a:r>
            <a:endParaRPr kumimoji="1" lang="en-US" altLang="zh-CN" sz="3200" spc="600">
              <a:solidFill>
                <a:srgbClr val="65A1BD"/>
              </a:solidFill>
              <a:ea typeface="Elsie" panose="02000000000000000000" charset="0"/>
            </a:endParaRPr>
          </a:p>
        </p:txBody>
      </p:sp>
      <p:sp>
        <p:nvSpPr>
          <p:cNvPr id="18" name="Rectangle 1"/>
          <p:cNvSpPr>
            <a:spLocks noChangeArrowheads="1"/>
          </p:cNvSpPr>
          <p:nvPr/>
        </p:nvSpPr>
        <p:spPr bwMode="auto">
          <a:xfrm>
            <a:off x="685060" y="1438882"/>
            <a:ext cx="7465409" cy="375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a:lnSpc>
                <a:spcPct val="107000"/>
              </a:lnSpc>
              <a:spcAft>
                <a:spcPts val="800"/>
              </a:spcAft>
            </a:pPr>
            <a:r>
              <a:rPr lang="en-US" sz="1800" b="1" err="1">
                <a:effectLst/>
                <a:latin typeface="Calibri" panose="020F0502020204030204" pitchFamily="34" charset="0"/>
                <a:ea typeface="Calibri" panose="020F0502020204030204" pitchFamily="34" charset="0"/>
                <a:cs typeface="Calibri" panose="020F0502020204030204" pitchFamily="34" charset="0"/>
              </a:rPr>
              <a:t>Đặc</a:t>
            </a:r>
            <a:r>
              <a:rPr lang="en-US" sz="1800" b="1">
                <a:effectLst/>
                <a:latin typeface="Calibri" panose="020F0502020204030204" pitchFamily="34" charset="0"/>
                <a:ea typeface="Calibri" panose="020F0502020204030204" pitchFamily="34" charset="0"/>
                <a:cs typeface="Calibri" panose="020F0502020204030204" pitchFamily="34" charset="0"/>
              </a:rPr>
              <a:t> </a:t>
            </a:r>
            <a:r>
              <a:rPr lang="en-US" sz="1800" b="1" err="1">
                <a:effectLst/>
                <a:latin typeface="Calibri" panose="020F0502020204030204" pitchFamily="34" charset="0"/>
                <a:ea typeface="Calibri" panose="020F0502020204030204" pitchFamily="34" charset="0"/>
                <a:cs typeface="Calibri" panose="020F0502020204030204" pitchFamily="34" charset="0"/>
              </a:rPr>
              <a:t>tả</a:t>
            </a:r>
            <a:r>
              <a:rPr lang="en-US" sz="1800" b="1">
                <a:effectLst/>
                <a:latin typeface="Calibri" panose="020F0502020204030204" pitchFamily="34" charset="0"/>
                <a:ea typeface="Calibri" panose="020F0502020204030204" pitchFamily="34" charset="0"/>
                <a:cs typeface="Calibri" panose="020F0502020204030204" pitchFamily="34" charset="0"/>
              </a:rPr>
              <a:t> USECASE: </a:t>
            </a:r>
            <a:r>
              <a:rPr lang="vi-VN" sz="1800" b="1">
                <a:effectLst/>
                <a:latin typeface="Calibri" panose="020F0502020204030204" pitchFamily="34" charset="0"/>
                <a:ea typeface="Calibri" panose="020F0502020204030204" pitchFamily="34" charset="0"/>
                <a:cs typeface="Calibri" panose="020F0502020204030204" pitchFamily="34" charset="0"/>
              </a:rPr>
              <a:t>Đánh giá đơn hàng</a:t>
            </a:r>
            <a:endParaRPr lang="en-US" sz="1800" b="1">
              <a:effectLst/>
              <a:latin typeface="Calibri" panose="020F0502020204030204" pitchFamily="34" charset="0"/>
              <a:ea typeface="SimSun" panose="02010600030101010101" pitchFamily="2" charset="-122"/>
              <a:cs typeface="Times New Roman" panose="02020603050405020304" pitchFamily="18" charset="0"/>
            </a:endParaRPr>
          </a:p>
        </p:txBody>
      </p:sp>
      <p:graphicFrame>
        <p:nvGraphicFramePr>
          <p:cNvPr id="2" name="Table 1">
            <a:extLst>
              <a:ext uri="{FF2B5EF4-FFF2-40B4-BE49-F238E27FC236}">
                <a16:creationId xmlns:a16="http://schemas.microsoft.com/office/drawing/2014/main" xmlns="" id="{29D26C43-7C3B-5592-7668-2710F767C637}"/>
              </a:ext>
            </a:extLst>
          </p:cNvPr>
          <p:cNvGraphicFramePr>
            <a:graphicFrameLocks noGrp="1"/>
          </p:cNvGraphicFramePr>
          <p:nvPr>
            <p:extLst>
              <p:ext uri="{D42A27DB-BD31-4B8C-83A1-F6EECF244321}">
                <p14:modId xmlns:p14="http://schemas.microsoft.com/office/powerpoint/2010/main" val="3946917457"/>
              </p:ext>
            </p:extLst>
          </p:nvPr>
        </p:nvGraphicFramePr>
        <p:xfrm>
          <a:off x="254977" y="1826713"/>
          <a:ext cx="11605846" cy="4098346"/>
        </p:xfrm>
        <a:graphic>
          <a:graphicData uri="http://schemas.openxmlformats.org/drawingml/2006/table">
            <a:tbl>
              <a:tblPr firstRow="1" firstCol="1" bandRow="1">
                <a:tableStyleId>{2D5ABB26-0587-4C30-8999-92F81FD0307C}</a:tableStyleId>
              </a:tblPr>
              <a:tblGrid>
                <a:gridCol w="3173608">
                  <a:extLst>
                    <a:ext uri="{9D8B030D-6E8A-4147-A177-3AD203B41FA5}">
                      <a16:colId xmlns:a16="http://schemas.microsoft.com/office/drawing/2014/main" xmlns="" val="108368814"/>
                    </a:ext>
                  </a:extLst>
                </a:gridCol>
                <a:gridCol w="8432238">
                  <a:extLst>
                    <a:ext uri="{9D8B030D-6E8A-4147-A177-3AD203B41FA5}">
                      <a16:colId xmlns:a16="http://schemas.microsoft.com/office/drawing/2014/main" xmlns="" val="2776804687"/>
                    </a:ext>
                  </a:extLst>
                </a:gridCol>
              </a:tblGrid>
              <a:tr h="317985">
                <a:tc>
                  <a:txBody>
                    <a:bodyPr/>
                    <a:lstStyle/>
                    <a:p>
                      <a:r>
                        <a:rPr lang="en-US" sz="2000">
                          <a:effectLst/>
                        </a:rPr>
                        <a:t>Use Case</a:t>
                      </a:r>
                      <a:endParaRPr lang="en-US" sz="20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err="1">
                          <a:effectLst/>
                        </a:rPr>
                        <a:t>Nội</a:t>
                      </a:r>
                      <a:r>
                        <a:rPr lang="en-US" sz="2000">
                          <a:effectLst/>
                        </a:rPr>
                        <a:t> Dung</a:t>
                      </a:r>
                      <a:endParaRPr lang="en-US" sz="20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186455704"/>
                  </a:ext>
                </a:extLst>
              </a:tr>
              <a:tr h="317985">
                <a:tc>
                  <a:txBody>
                    <a:bodyPr/>
                    <a:lstStyle/>
                    <a:p>
                      <a:r>
                        <a:rPr lang="en-US" sz="2000">
                          <a:effectLst/>
                        </a:rPr>
                        <a:t>Tên use case</a:t>
                      </a:r>
                      <a:endParaRPr lang="en-US" sz="20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effectLst/>
                        </a:rPr>
                        <a:t>Đánh giá đơn hàng</a:t>
                      </a:r>
                      <a:endParaRPr lang="en-US" sz="20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657660813"/>
                  </a:ext>
                </a:extLst>
              </a:tr>
              <a:tr h="317985">
                <a:tc>
                  <a:txBody>
                    <a:bodyPr/>
                    <a:lstStyle/>
                    <a:p>
                      <a:r>
                        <a:rPr lang="en-US" sz="2000" err="1">
                          <a:effectLst/>
                        </a:rPr>
                        <a:t>Mô</a:t>
                      </a:r>
                      <a:r>
                        <a:rPr lang="en-US" sz="2000">
                          <a:effectLst/>
                        </a:rPr>
                        <a:t> </a:t>
                      </a:r>
                      <a:r>
                        <a:rPr lang="en-US" sz="2000" err="1">
                          <a:effectLst/>
                        </a:rPr>
                        <a:t>tả</a:t>
                      </a:r>
                      <a:endParaRPr lang="en-US" sz="20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effectLst/>
                        </a:rPr>
                        <a:t>Use case cho phép khách hàng được đánh giá sản phẩm trên / 5 sao</a:t>
                      </a:r>
                      <a:endParaRPr lang="en-US" sz="20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92926290"/>
                  </a:ext>
                </a:extLst>
              </a:tr>
              <a:tr h="348451">
                <a:tc>
                  <a:txBody>
                    <a:bodyPr/>
                    <a:lstStyle/>
                    <a:p>
                      <a:r>
                        <a:rPr lang="en-US" sz="2000">
                          <a:effectLst/>
                        </a:rPr>
                        <a:t>Actor</a:t>
                      </a:r>
                      <a:endParaRPr lang="en-US" sz="20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err="1">
                          <a:effectLst/>
                        </a:rPr>
                        <a:t>Khách</a:t>
                      </a:r>
                      <a:r>
                        <a:rPr lang="en-US" sz="2000">
                          <a:effectLst/>
                        </a:rPr>
                        <a:t> </a:t>
                      </a:r>
                      <a:r>
                        <a:rPr lang="en-US" sz="2000" err="1">
                          <a:effectLst/>
                        </a:rPr>
                        <a:t>Hàng</a:t>
                      </a:r>
                      <a:endParaRPr lang="en-US" sz="20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36590274"/>
                  </a:ext>
                </a:extLst>
              </a:tr>
              <a:tr h="317985">
                <a:tc>
                  <a:txBody>
                    <a:bodyPr/>
                    <a:lstStyle/>
                    <a:p>
                      <a:r>
                        <a:rPr lang="en-US" sz="2000" err="1">
                          <a:effectLst/>
                        </a:rPr>
                        <a:t>Điều</a:t>
                      </a:r>
                      <a:r>
                        <a:rPr lang="en-US" sz="2000">
                          <a:effectLst/>
                        </a:rPr>
                        <a:t> </a:t>
                      </a:r>
                      <a:r>
                        <a:rPr lang="en-US" sz="2000" err="1">
                          <a:effectLst/>
                        </a:rPr>
                        <a:t>kiện</a:t>
                      </a:r>
                      <a:r>
                        <a:rPr lang="en-US" sz="2000">
                          <a:effectLst/>
                        </a:rPr>
                        <a:t> </a:t>
                      </a:r>
                      <a:r>
                        <a:rPr lang="en-US" sz="2000" err="1">
                          <a:effectLst/>
                        </a:rPr>
                        <a:t>kích</a:t>
                      </a:r>
                      <a:r>
                        <a:rPr lang="en-US" sz="2000">
                          <a:effectLst/>
                        </a:rPr>
                        <a:t> </a:t>
                      </a:r>
                      <a:r>
                        <a:rPr lang="en-US" sz="2000" err="1">
                          <a:effectLst/>
                        </a:rPr>
                        <a:t>hoạt</a:t>
                      </a:r>
                      <a:endParaRPr lang="en-US" sz="20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effectLst/>
                        </a:rPr>
                        <a:t>Hệ thống xác nhận giao hàng thành công </a:t>
                      </a:r>
                      <a:endParaRPr lang="en-US" sz="20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727566814"/>
                  </a:ext>
                </a:extLst>
              </a:tr>
              <a:tr h="317985">
                <a:tc>
                  <a:txBody>
                    <a:bodyPr/>
                    <a:lstStyle/>
                    <a:p>
                      <a:r>
                        <a:rPr lang="en-US" sz="2000">
                          <a:effectLst/>
                        </a:rPr>
                        <a:t>Tiền điều kiện</a:t>
                      </a:r>
                      <a:endParaRPr lang="en-US" sz="20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effectLst/>
                        </a:rPr>
                        <a:t>Khách hàng xác nhận đã nhận được hàng</a:t>
                      </a:r>
                      <a:endParaRPr lang="en-US" sz="20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257131778"/>
                  </a:ext>
                </a:extLst>
              </a:tr>
              <a:tr h="317985">
                <a:tc>
                  <a:txBody>
                    <a:bodyPr/>
                    <a:lstStyle/>
                    <a:p>
                      <a:r>
                        <a:rPr lang="en-US" sz="2000">
                          <a:effectLst/>
                        </a:rPr>
                        <a:t>Hậu điều kiện</a:t>
                      </a:r>
                      <a:endParaRPr lang="en-US" sz="20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effectLst/>
                        </a:rPr>
                        <a:t>Có ý kiến cá nhân, hình ảnh, số sao</a:t>
                      </a:r>
                      <a:endParaRPr lang="en-US" sz="20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33163920"/>
                  </a:ext>
                </a:extLst>
              </a:tr>
              <a:tr h="1394243">
                <a:tc>
                  <a:txBody>
                    <a:bodyPr/>
                    <a:lstStyle/>
                    <a:p>
                      <a:r>
                        <a:rPr lang="en-US" sz="2000">
                          <a:effectLst/>
                        </a:rPr>
                        <a:t>Luồng sự kiện chính</a:t>
                      </a:r>
                      <a:endParaRPr lang="en-US" sz="20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effectLst/>
                        </a:rPr>
                        <a:t>1. Khách hàng chọn nhận hàng thành công</a:t>
                      </a:r>
                    </a:p>
                    <a:p>
                      <a:r>
                        <a:rPr lang="en-US" sz="2000">
                          <a:effectLst/>
                        </a:rPr>
                        <a:t>2. Hệ thống sẻ xuất hiện khung đánh giá sản phẩm cho khách hàng</a:t>
                      </a:r>
                    </a:p>
                    <a:p>
                      <a:r>
                        <a:rPr lang="en-US" sz="2000">
                          <a:effectLst/>
                        </a:rPr>
                        <a:t>3. sau khi nhanajd đánh giá hệ thống update lên trang thông tin người bán và thông tin sản phẩm đó</a:t>
                      </a:r>
                    </a:p>
                    <a:p>
                      <a:r>
                        <a:rPr lang="en-US" sz="2000">
                          <a:effectLst/>
                        </a:rPr>
                        <a:t>4. Kết thúc USECASE</a:t>
                      </a:r>
                      <a:endParaRPr lang="en-US" sz="20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591674770"/>
                  </a:ext>
                </a:extLst>
              </a:tr>
              <a:tr h="317985">
                <a:tc>
                  <a:txBody>
                    <a:bodyPr/>
                    <a:lstStyle/>
                    <a:p>
                      <a:r>
                        <a:rPr lang="en-US" sz="2000">
                          <a:effectLst/>
                        </a:rPr>
                        <a:t>Luồng sự kiện phụ</a:t>
                      </a:r>
                      <a:endParaRPr lang="en-US" sz="20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effectLst/>
                        </a:rPr>
                        <a:t>1. </a:t>
                      </a:r>
                      <a:r>
                        <a:rPr lang="en-US" sz="2000" err="1">
                          <a:effectLst/>
                        </a:rPr>
                        <a:t>Người</a:t>
                      </a:r>
                      <a:r>
                        <a:rPr lang="en-US" sz="2000">
                          <a:effectLst/>
                        </a:rPr>
                        <a:t> </a:t>
                      </a:r>
                      <a:r>
                        <a:rPr lang="en-US" sz="2000" err="1">
                          <a:effectLst/>
                        </a:rPr>
                        <a:t>dùng</a:t>
                      </a:r>
                      <a:r>
                        <a:rPr lang="en-US" sz="2000">
                          <a:effectLst/>
                        </a:rPr>
                        <a:t> </a:t>
                      </a:r>
                      <a:r>
                        <a:rPr lang="en-US" sz="2000" err="1">
                          <a:effectLst/>
                        </a:rPr>
                        <a:t>không</a:t>
                      </a:r>
                      <a:r>
                        <a:rPr lang="en-US" sz="2000">
                          <a:effectLst/>
                        </a:rPr>
                        <a:t> </a:t>
                      </a:r>
                      <a:r>
                        <a:rPr lang="en-US" sz="2000" err="1">
                          <a:effectLst/>
                        </a:rPr>
                        <a:t>đánh</a:t>
                      </a:r>
                      <a:r>
                        <a:rPr lang="en-US" sz="2000">
                          <a:effectLst/>
                        </a:rPr>
                        <a:t> </a:t>
                      </a:r>
                      <a:r>
                        <a:rPr lang="en-US" sz="2000" err="1">
                          <a:effectLst/>
                        </a:rPr>
                        <a:t>giá</a:t>
                      </a:r>
                      <a:r>
                        <a:rPr lang="en-US" sz="2000">
                          <a:effectLst/>
                        </a:rPr>
                        <a:t>: </a:t>
                      </a:r>
                      <a:r>
                        <a:rPr lang="en-US" sz="2000" err="1">
                          <a:effectLst/>
                        </a:rPr>
                        <a:t>trả</a:t>
                      </a:r>
                      <a:r>
                        <a:rPr lang="en-US" sz="2000">
                          <a:effectLst/>
                        </a:rPr>
                        <a:t> </a:t>
                      </a:r>
                      <a:r>
                        <a:rPr lang="en-US" sz="2000" err="1">
                          <a:effectLst/>
                        </a:rPr>
                        <a:t>về</a:t>
                      </a:r>
                      <a:r>
                        <a:rPr lang="en-US" sz="2000">
                          <a:effectLst/>
                        </a:rPr>
                        <a:t> </a:t>
                      </a:r>
                      <a:r>
                        <a:rPr lang="en-US" sz="2000" err="1">
                          <a:effectLst/>
                        </a:rPr>
                        <a:t>màn</a:t>
                      </a:r>
                      <a:r>
                        <a:rPr lang="en-US" sz="2000">
                          <a:effectLst/>
                        </a:rPr>
                        <a:t> </a:t>
                      </a:r>
                      <a:r>
                        <a:rPr lang="en-US" sz="2000" err="1">
                          <a:effectLst/>
                        </a:rPr>
                        <a:t>hình</a:t>
                      </a:r>
                      <a:r>
                        <a:rPr lang="en-US" sz="2000">
                          <a:effectLst/>
                        </a:rPr>
                        <a:t> </a:t>
                      </a:r>
                      <a:r>
                        <a:rPr lang="en-US" sz="2000" err="1">
                          <a:effectLst/>
                        </a:rPr>
                        <a:t>trang</a:t>
                      </a:r>
                      <a:r>
                        <a:rPr lang="en-US" sz="2000">
                          <a:effectLst/>
                        </a:rPr>
                        <a:t> </a:t>
                      </a:r>
                      <a:r>
                        <a:rPr lang="en-US" sz="2000" err="1">
                          <a:effectLst/>
                        </a:rPr>
                        <a:t>chủ</a:t>
                      </a:r>
                      <a:r>
                        <a:rPr lang="en-US" sz="2000">
                          <a:effectLst/>
                        </a:rPr>
                        <a:t> </a:t>
                      </a:r>
                      <a:r>
                        <a:rPr lang="en-US" sz="2000" err="1">
                          <a:effectLst/>
                        </a:rPr>
                        <a:t>cho</a:t>
                      </a:r>
                      <a:r>
                        <a:rPr lang="en-US" sz="2000">
                          <a:effectLst/>
                        </a:rPr>
                        <a:t> </a:t>
                      </a:r>
                      <a:r>
                        <a:rPr lang="en-US" sz="2000" err="1">
                          <a:effectLst/>
                        </a:rPr>
                        <a:t>khách</a:t>
                      </a:r>
                      <a:r>
                        <a:rPr lang="en-US" sz="2000">
                          <a:effectLst/>
                        </a:rPr>
                        <a:t> </a:t>
                      </a:r>
                      <a:r>
                        <a:rPr lang="en-US" sz="2000" err="1">
                          <a:effectLst/>
                        </a:rPr>
                        <a:t>hàng</a:t>
                      </a:r>
                      <a:r>
                        <a:rPr lang="en-US" sz="2000">
                          <a:effectLst/>
                        </a:rPr>
                        <a:t> </a:t>
                      </a:r>
                      <a:endParaRPr lang="en-US" sz="20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444576610"/>
                  </a:ext>
                </a:extLst>
              </a:tr>
            </a:tbl>
          </a:graphicData>
        </a:graphic>
      </p:graphicFrame>
    </p:spTree>
    <p:extLst>
      <p:ext uri="{BB962C8B-B14F-4D97-AF65-F5344CB8AC3E}">
        <p14:creationId xmlns:p14="http://schemas.microsoft.com/office/powerpoint/2010/main" val="18133992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750"/>
                                        <p:tgtEl>
                                          <p:spTgt spid="16">
                                            <p:txEl>
                                              <p:pRg st="0" end="0"/>
                                            </p:txEl>
                                          </p:spTgt>
                                        </p:tgtEl>
                                      </p:cBhvr>
                                    </p:animEffect>
                                    <p:anim calcmode="lin" valueType="num">
                                      <p:cBhvr>
                                        <p:cTn id="14" dur="75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80682"/>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14" name="矩形 13"/>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ea typeface="+mn-lt"/>
                    <a:cs typeface="+mn-lt"/>
                  </a:rPr>
                  <a:t>[object File]</a:t>
                </a:r>
                <a:endParaRPr lang="en-US" altLang="zh-CN"/>
              </a:p>
            </p:txBody>
          </p:sp>
        </p:grpSp>
        <p:cxnSp>
          <p:nvCxnSpPr>
            <p:cNvPr id="12" name="直接连接符 11"/>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254977" y="1252294"/>
            <a:ext cx="11605846" cy="5086960"/>
            <a:chOff x="6459260" y="1628712"/>
            <a:chExt cx="5022149" cy="4695583"/>
          </a:xfrm>
        </p:grpSpPr>
        <p:sp>
          <p:nvSpPr>
            <p:cNvPr id="6" name="Freeform 12"/>
            <p:cNvSpPr/>
            <p:nvPr/>
          </p:nvSpPr>
          <p:spPr bwMode="auto">
            <a:xfrm>
              <a:off x="6459260" y="162871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sp>
          <p:nvSpPr>
            <p:cNvPr id="7" name="Freeform 12"/>
            <p:cNvSpPr/>
            <p:nvPr/>
          </p:nvSpPr>
          <p:spPr bwMode="auto">
            <a:xfrm flipH="1" flipV="1">
              <a:off x="10952771" y="579407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grpSp>
      <p:sp>
        <p:nvSpPr>
          <p:cNvPr id="16" name="矩形 1"/>
          <p:cNvSpPr/>
          <p:nvPr/>
        </p:nvSpPr>
        <p:spPr>
          <a:xfrm>
            <a:off x="3368276" y="367704"/>
            <a:ext cx="5455446" cy="646331"/>
          </a:xfrm>
          <a:prstGeom prst="rect">
            <a:avLst/>
          </a:prstGeom>
        </p:spPr>
        <p:txBody>
          <a:bodyPr wrap="square">
            <a:spAutoFit/>
          </a:bodyPr>
          <a:lstStyle/>
          <a:p>
            <a:pPr algn="ctr"/>
            <a:r>
              <a:rPr kumimoji="1" lang="vi-VN" altLang="zh-CN" sz="3600" spc="600">
                <a:solidFill>
                  <a:srgbClr val="65A1BD"/>
                </a:solidFill>
                <a:ea typeface="Elsie" panose="02000000000000000000" charset="0"/>
              </a:rPr>
              <a:t>Khách hàng</a:t>
            </a:r>
            <a:endParaRPr kumimoji="1" lang="en-US" altLang="zh-CN" sz="3600" spc="600">
              <a:solidFill>
                <a:srgbClr val="65A1BD"/>
              </a:solidFill>
              <a:ea typeface="Elsie" panose="02000000000000000000" charset="0"/>
            </a:endParaRPr>
          </a:p>
        </p:txBody>
      </p:sp>
      <p:sp>
        <p:nvSpPr>
          <p:cNvPr id="18" name="Rectangle 1"/>
          <p:cNvSpPr>
            <a:spLocks noChangeArrowheads="1"/>
          </p:cNvSpPr>
          <p:nvPr/>
        </p:nvSpPr>
        <p:spPr bwMode="auto">
          <a:xfrm>
            <a:off x="685060" y="1426603"/>
            <a:ext cx="74654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lang="vi-VN" altLang="en-US" sz="2000" b="1">
                <a:latin typeface="Times New Roman" pitchFamily="18" charset="0"/>
                <a:ea typeface="Calibri" pitchFamily="34" charset="0"/>
                <a:cs typeface="Times New Roman" pitchFamily="18" charset="0"/>
              </a:rPr>
              <a:t>Sơ đồ</a:t>
            </a:r>
            <a:r>
              <a:rPr kumimoji="0" lang="en-US"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 Use case:</a:t>
            </a:r>
            <a:endParaRPr kumimoji="0" lang="en-US" altLang="en-US" sz="2000" b="0" i="0" u="none" strike="noStrike" cap="none" normalizeH="0" baseline="0">
              <a:ln>
                <a:noFill/>
              </a:ln>
              <a:solidFill>
                <a:schemeClr val="tx1"/>
              </a:solidFill>
              <a:effectLst/>
            </a:endParaRPr>
          </a:p>
        </p:txBody>
      </p:sp>
      <p:pic>
        <p:nvPicPr>
          <p:cNvPr id="5" name="Picture 4" descr="A diagram of a flowchart&#10;&#10;Description automatically generated">
            <a:extLst>
              <a:ext uri="{FF2B5EF4-FFF2-40B4-BE49-F238E27FC236}">
                <a16:creationId xmlns:a16="http://schemas.microsoft.com/office/drawing/2014/main" xmlns="" id="{572ED02A-D526-E9E9-F1E3-D526AACAA590}"/>
              </a:ext>
            </a:extLst>
          </p:cNvPr>
          <p:cNvPicPr>
            <a:picLocks noChangeAspect="1"/>
          </p:cNvPicPr>
          <p:nvPr/>
        </p:nvPicPr>
        <p:blipFill>
          <a:blip r:embed="rId4"/>
          <a:stretch>
            <a:fillRect/>
          </a:stretch>
        </p:blipFill>
        <p:spPr>
          <a:xfrm>
            <a:off x="2967318" y="1011409"/>
            <a:ext cx="7512423" cy="5238595"/>
          </a:xfrm>
          <a:prstGeom prst="rect">
            <a:avLst/>
          </a:prstGeom>
        </p:spPr>
      </p:pic>
    </p:spTree>
    <p:extLst>
      <p:ext uri="{BB962C8B-B14F-4D97-AF65-F5344CB8AC3E}">
        <p14:creationId xmlns:p14="http://schemas.microsoft.com/office/powerpoint/2010/main" val="40304857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750"/>
                                        <p:tgtEl>
                                          <p:spTgt spid="16">
                                            <p:txEl>
                                              <p:pRg st="0" end="0"/>
                                            </p:txEl>
                                          </p:spTgt>
                                        </p:tgtEl>
                                      </p:cBhvr>
                                    </p:animEffect>
                                    <p:anim calcmode="lin" valueType="num">
                                      <p:cBhvr>
                                        <p:cTn id="14" dur="75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14" name="矩形 13"/>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254977" y="1252294"/>
            <a:ext cx="11605846" cy="5086960"/>
            <a:chOff x="6459260" y="1628712"/>
            <a:chExt cx="5022149" cy="4695583"/>
          </a:xfrm>
        </p:grpSpPr>
        <p:sp>
          <p:nvSpPr>
            <p:cNvPr id="6" name="Freeform 12"/>
            <p:cNvSpPr/>
            <p:nvPr/>
          </p:nvSpPr>
          <p:spPr bwMode="auto">
            <a:xfrm>
              <a:off x="6459260" y="162871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sp>
          <p:nvSpPr>
            <p:cNvPr id="7" name="Freeform 12"/>
            <p:cNvSpPr/>
            <p:nvPr/>
          </p:nvSpPr>
          <p:spPr bwMode="auto">
            <a:xfrm flipH="1" flipV="1">
              <a:off x="10952771" y="579407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grpSp>
      <p:sp>
        <p:nvSpPr>
          <p:cNvPr id="16" name="矩形 1"/>
          <p:cNvSpPr/>
          <p:nvPr/>
        </p:nvSpPr>
        <p:spPr>
          <a:xfrm>
            <a:off x="4514545" y="314437"/>
            <a:ext cx="3162907" cy="584775"/>
          </a:xfrm>
          <a:prstGeom prst="rect">
            <a:avLst/>
          </a:prstGeom>
        </p:spPr>
        <p:txBody>
          <a:bodyPr wrap="square">
            <a:spAutoFit/>
          </a:bodyPr>
          <a:lstStyle/>
          <a:p>
            <a:pPr algn="ctr"/>
            <a:r>
              <a:rPr kumimoji="1" lang="vi-VN" altLang="zh-CN" sz="3200" spc="600">
                <a:solidFill>
                  <a:srgbClr val="65A1BD"/>
                </a:solidFill>
                <a:ea typeface="Elsie" panose="02000000000000000000" charset="0"/>
              </a:rPr>
              <a:t>Khách hàng</a:t>
            </a:r>
            <a:endParaRPr kumimoji="1" lang="en-US" altLang="zh-CN" sz="3200" spc="600">
              <a:solidFill>
                <a:srgbClr val="65A1BD"/>
              </a:solidFill>
              <a:ea typeface="Elsie" panose="02000000000000000000" charset="0"/>
            </a:endParaRPr>
          </a:p>
        </p:txBody>
      </p:sp>
      <p:sp>
        <p:nvSpPr>
          <p:cNvPr id="18" name="Rectangle 1"/>
          <p:cNvSpPr>
            <a:spLocks noChangeArrowheads="1"/>
          </p:cNvSpPr>
          <p:nvPr/>
        </p:nvSpPr>
        <p:spPr bwMode="auto">
          <a:xfrm>
            <a:off x="685060" y="1438882"/>
            <a:ext cx="7465409" cy="375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a:lnSpc>
                <a:spcPct val="107000"/>
              </a:lnSpc>
              <a:spcAft>
                <a:spcPts val="800"/>
              </a:spcAft>
            </a:pPr>
            <a:r>
              <a:rPr lang="en-US" sz="1800" b="1" err="1">
                <a:effectLst/>
                <a:latin typeface="Calibri" panose="020F0502020204030204" pitchFamily="34" charset="0"/>
                <a:ea typeface="Calibri" panose="020F0502020204030204" pitchFamily="34" charset="0"/>
                <a:cs typeface="Calibri" panose="020F0502020204030204" pitchFamily="34" charset="0"/>
              </a:rPr>
              <a:t>Đặc</a:t>
            </a:r>
            <a:r>
              <a:rPr lang="en-US" sz="1800" b="1">
                <a:effectLst/>
                <a:latin typeface="Calibri" panose="020F0502020204030204" pitchFamily="34" charset="0"/>
                <a:ea typeface="Calibri" panose="020F0502020204030204" pitchFamily="34" charset="0"/>
                <a:cs typeface="Calibri" panose="020F0502020204030204" pitchFamily="34" charset="0"/>
              </a:rPr>
              <a:t> </a:t>
            </a:r>
            <a:r>
              <a:rPr lang="en-US" sz="1800" b="1" err="1">
                <a:effectLst/>
                <a:latin typeface="Calibri" panose="020F0502020204030204" pitchFamily="34" charset="0"/>
                <a:ea typeface="Calibri" panose="020F0502020204030204" pitchFamily="34" charset="0"/>
                <a:cs typeface="Calibri" panose="020F0502020204030204" pitchFamily="34" charset="0"/>
              </a:rPr>
              <a:t>tả</a:t>
            </a:r>
            <a:r>
              <a:rPr lang="en-US" sz="1800" b="1">
                <a:effectLst/>
                <a:latin typeface="Calibri" panose="020F0502020204030204" pitchFamily="34" charset="0"/>
                <a:ea typeface="Calibri" panose="020F0502020204030204" pitchFamily="34" charset="0"/>
                <a:cs typeface="Calibri" panose="020F0502020204030204" pitchFamily="34" charset="0"/>
              </a:rPr>
              <a:t> USECASE: </a:t>
            </a:r>
            <a:r>
              <a:rPr lang="vi-VN" sz="1800" b="1">
                <a:effectLst/>
                <a:latin typeface="Calibri" panose="020F0502020204030204" pitchFamily="34" charset="0"/>
                <a:ea typeface="Calibri" panose="020F0502020204030204" pitchFamily="34" charset="0"/>
                <a:cs typeface="Calibri" panose="020F0502020204030204" pitchFamily="34" charset="0"/>
              </a:rPr>
              <a:t>Thanh toán</a:t>
            </a:r>
            <a:endParaRPr lang="en-US" sz="1800" b="1">
              <a:effectLst/>
              <a:latin typeface="Calibri" panose="020F0502020204030204" pitchFamily="34" charset="0"/>
              <a:ea typeface="SimSun" panose="02010600030101010101" pitchFamily="2" charset="-122"/>
              <a:cs typeface="Times New Roman" panose="02020603050405020304" pitchFamily="18" charset="0"/>
            </a:endParaRPr>
          </a:p>
        </p:txBody>
      </p:sp>
      <p:graphicFrame>
        <p:nvGraphicFramePr>
          <p:cNvPr id="2" name="Table 1">
            <a:extLst>
              <a:ext uri="{FF2B5EF4-FFF2-40B4-BE49-F238E27FC236}">
                <a16:creationId xmlns:a16="http://schemas.microsoft.com/office/drawing/2014/main" xmlns="" id="{CBC203E9-A029-781A-C9A8-B95E2B363875}"/>
              </a:ext>
            </a:extLst>
          </p:cNvPr>
          <p:cNvGraphicFramePr>
            <a:graphicFrameLocks noGrp="1"/>
          </p:cNvGraphicFramePr>
          <p:nvPr>
            <p:extLst>
              <p:ext uri="{D42A27DB-BD31-4B8C-83A1-F6EECF244321}">
                <p14:modId xmlns:p14="http://schemas.microsoft.com/office/powerpoint/2010/main" val="2529891220"/>
              </p:ext>
            </p:extLst>
          </p:nvPr>
        </p:nvGraphicFramePr>
        <p:xfrm>
          <a:off x="254977" y="1826713"/>
          <a:ext cx="11605846" cy="4307238"/>
        </p:xfrm>
        <a:graphic>
          <a:graphicData uri="http://schemas.openxmlformats.org/drawingml/2006/table">
            <a:tbl>
              <a:tblPr firstRow="1" firstCol="1" bandRow="1">
                <a:tableStyleId>{2D5ABB26-0587-4C30-8999-92F81FD0307C}</a:tableStyleId>
              </a:tblPr>
              <a:tblGrid>
                <a:gridCol w="3173608">
                  <a:extLst>
                    <a:ext uri="{9D8B030D-6E8A-4147-A177-3AD203B41FA5}">
                      <a16:colId xmlns:a16="http://schemas.microsoft.com/office/drawing/2014/main" xmlns="" val="1762336361"/>
                    </a:ext>
                  </a:extLst>
                </a:gridCol>
                <a:gridCol w="8432238">
                  <a:extLst>
                    <a:ext uri="{9D8B030D-6E8A-4147-A177-3AD203B41FA5}">
                      <a16:colId xmlns:a16="http://schemas.microsoft.com/office/drawing/2014/main" xmlns="" val="472899095"/>
                    </a:ext>
                  </a:extLst>
                </a:gridCol>
              </a:tblGrid>
              <a:tr h="406314">
                <a:tc>
                  <a:txBody>
                    <a:bodyPr/>
                    <a:lstStyle/>
                    <a:p>
                      <a:r>
                        <a:rPr lang="en-US" sz="2400">
                          <a:effectLst/>
                        </a:rPr>
                        <a:t>Use Case</a:t>
                      </a:r>
                      <a:endParaRPr lang="en-US" sz="24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a:effectLst/>
                        </a:rPr>
                        <a:t>Nội Dung</a:t>
                      </a:r>
                      <a:endParaRPr lang="en-US" sz="24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46061806"/>
                  </a:ext>
                </a:extLst>
              </a:tr>
              <a:tr h="406314">
                <a:tc>
                  <a:txBody>
                    <a:bodyPr/>
                    <a:lstStyle/>
                    <a:p>
                      <a:r>
                        <a:rPr lang="en-US" sz="2400" err="1">
                          <a:effectLst/>
                        </a:rPr>
                        <a:t>Tên</a:t>
                      </a:r>
                      <a:r>
                        <a:rPr lang="en-US" sz="2400">
                          <a:effectLst/>
                        </a:rPr>
                        <a:t> use case</a:t>
                      </a:r>
                      <a:endParaRPr lang="en-US" sz="24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a:effectLst/>
                        </a:rPr>
                        <a:t>Thanh toán</a:t>
                      </a:r>
                      <a:endParaRPr lang="en-US" sz="24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791056827"/>
                  </a:ext>
                </a:extLst>
              </a:tr>
              <a:tr h="687607">
                <a:tc>
                  <a:txBody>
                    <a:bodyPr/>
                    <a:lstStyle/>
                    <a:p>
                      <a:r>
                        <a:rPr lang="en-US" sz="2400" err="1">
                          <a:effectLst/>
                        </a:rPr>
                        <a:t>Mô</a:t>
                      </a:r>
                      <a:r>
                        <a:rPr lang="en-US" sz="2400">
                          <a:effectLst/>
                        </a:rPr>
                        <a:t> </a:t>
                      </a:r>
                      <a:r>
                        <a:rPr lang="en-US" sz="2400" err="1">
                          <a:effectLst/>
                        </a:rPr>
                        <a:t>tả</a:t>
                      </a:r>
                      <a:endParaRPr lang="en-US" sz="24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a:effectLst/>
                        </a:rPr>
                        <a:t>Use case cho phép khách hàng được chọn đơn vị vận chuyển, phương thứ thanh toán, chi tiết hóa đơn</a:t>
                      </a:r>
                      <a:endParaRPr lang="en-US" sz="24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854609888"/>
                  </a:ext>
                </a:extLst>
              </a:tr>
              <a:tr h="406314">
                <a:tc>
                  <a:txBody>
                    <a:bodyPr/>
                    <a:lstStyle/>
                    <a:p>
                      <a:r>
                        <a:rPr lang="en-US" sz="2400">
                          <a:effectLst/>
                        </a:rPr>
                        <a:t>Actor</a:t>
                      </a:r>
                      <a:endParaRPr lang="en-US" sz="24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a:effectLst/>
                        </a:rPr>
                        <a:t>Khách Hàng</a:t>
                      </a:r>
                      <a:endParaRPr lang="en-US" sz="24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854480541"/>
                  </a:ext>
                </a:extLst>
              </a:tr>
              <a:tr h="406314">
                <a:tc>
                  <a:txBody>
                    <a:bodyPr/>
                    <a:lstStyle/>
                    <a:p>
                      <a:r>
                        <a:rPr lang="en-US" sz="2400">
                          <a:effectLst/>
                        </a:rPr>
                        <a:t>Điều kiện kích hoạt</a:t>
                      </a:r>
                      <a:endParaRPr lang="en-US" sz="24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a:effectLst/>
                        </a:rPr>
                        <a:t>Hóa đơn phải có ít nhất 1 sản phẩm</a:t>
                      </a:r>
                      <a:endParaRPr lang="en-US" sz="24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795597795"/>
                  </a:ext>
                </a:extLst>
              </a:tr>
              <a:tr h="406314">
                <a:tc>
                  <a:txBody>
                    <a:bodyPr/>
                    <a:lstStyle/>
                    <a:p>
                      <a:r>
                        <a:rPr lang="en-US" sz="2400">
                          <a:effectLst/>
                        </a:rPr>
                        <a:t>Tiền điều kiện</a:t>
                      </a:r>
                      <a:endParaRPr lang="en-US" sz="24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a:effectLst/>
                        </a:rPr>
                        <a:t>Đơn vị vận chuyển không được để trống</a:t>
                      </a:r>
                      <a:endParaRPr lang="en-US" sz="24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123320954"/>
                  </a:ext>
                </a:extLst>
              </a:tr>
              <a:tr h="406314">
                <a:tc>
                  <a:txBody>
                    <a:bodyPr/>
                    <a:lstStyle/>
                    <a:p>
                      <a:r>
                        <a:rPr lang="en-US" sz="2400">
                          <a:effectLst/>
                        </a:rPr>
                        <a:t>Hậu điều kiện</a:t>
                      </a:r>
                      <a:endParaRPr lang="en-US" sz="24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a:effectLst/>
                        </a:rPr>
                        <a:t>Thanh toán bằng ví điện tử thì hệ thống sẻ kiểm tra số dư của ví</a:t>
                      </a:r>
                      <a:endParaRPr lang="en-US" sz="24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866821558"/>
                  </a:ext>
                </a:extLst>
              </a:tr>
              <a:tr h="406314">
                <a:tc>
                  <a:txBody>
                    <a:bodyPr/>
                    <a:lstStyle/>
                    <a:p>
                      <a:r>
                        <a:rPr lang="en-US" sz="2400">
                          <a:effectLst/>
                        </a:rPr>
                        <a:t>Luồng sự kiện chính</a:t>
                      </a:r>
                      <a:endParaRPr lang="en-US" sz="24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a:effectLst/>
                        </a:rPr>
                        <a:t>1. Kết thúc USECASE</a:t>
                      </a:r>
                      <a:endParaRPr lang="en-US" sz="24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11202532"/>
                  </a:ext>
                </a:extLst>
              </a:tr>
              <a:tr h="406314">
                <a:tc>
                  <a:txBody>
                    <a:bodyPr/>
                    <a:lstStyle/>
                    <a:p>
                      <a:r>
                        <a:rPr lang="en-US" sz="2400" err="1">
                          <a:effectLst/>
                        </a:rPr>
                        <a:t>Luồng</a:t>
                      </a:r>
                      <a:r>
                        <a:rPr lang="en-US" sz="2400">
                          <a:effectLst/>
                        </a:rPr>
                        <a:t> </a:t>
                      </a:r>
                      <a:r>
                        <a:rPr lang="en-US" sz="2400" err="1">
                          <a:effectLst/>
                        </a:rPr>
                        <a:t>sự</a:t>
                      </a:r>
                      <a:r>
                        <a:rPr lang="en-US" sz="2400">
                          <a:effectLst/>
                        </a:rPr>
                        <a:t> </a:t>
                      </a:r>
                      <a:r>
                        <a:rPr lang="en-US" sz="2400" err="1">
                          <a:effectLst/>
                        </a:rPr>
                        <a:t>kiện</a:t>
                      </a:r>
                      <a:r>
                        <a:rPr lang="en-US" sz="2400">
                          <a:effectLst/>
                        </a:rPr>
                        <a:t> </a:t>
                      </a:r>
                      <a:r>
                        <a:rPr lang="en-US" sz="2400" err="1">
                          <a:effectLst/>
                        </a:rPr>
                        <a:t>phụ</a:t>
                      </a:r>
                      <a:endParaRPr lang="en-US" sz="24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a:effectLst/>
                        </a:rPr>
                        <a:t> </a:t>
                      </a:r>
                      <a:endParaRPr lang="en-US" sz="24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602749228"/>
                  </a:ext>
                </a:extLst>
              </a:tr>
            </a:tbl>
          </a:graphicData>
        </a:graphic>
      </p:graphicFrame>
    </p:spTree>
    <p:extLst>
      <p:ext uri="{BB962C8B-B14F-4D97-AF65-F5344CB8AC3E}">
        <p14:creationId xmlns:p14="http://schemas.microsoft.com/office/powerpoint/2010/main" val="277005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750"/>
                                        <p:tgtEl>
                                          <p:spTgt spid="16">
                                            <p:txEl>
                                              <p:pRg st="0" end="0"/>
                                            </p:txEl>
                                          </p:spTgt>
                                        </p:tgtEl>
                                      </p:cBhvr>
                                    </p:animEffect>
                                    <p:anim calcmode="lin" valueType="num">
                                      <p:cBhvr>
                                        <p:cTn id="14" dur="75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14" name="矩形 13"/>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254977" y="1252294"/>
            <a:ext cx="11605846" cy="5086960"/>
            <a:chOff x="6459260" y="1628712"/>
            <a:chExt cx="5022149" cy="4695583"/>
          </a:xfrm>
        </p:grpSpPr>
        <p:sp>
          <p:nvSpPr>
            <p:cNvPr id="6" name="Freeform 12"/>
            <p:cNvSpPr/>
            <p:nvPr/>
          </p:nvSpPr>
          <p:spPr bwMode="auto">
            <a:xfrm>
              <a:off x="6459260" y="162871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sp>
          <p:nvSpPr>
            <p:cNvPr id="7" name="Freeform 12"/>
            <p:cNvSpPr/>
            <p:nvPr/>
          </p:nvSpPr>
          <p:spPr bwMode="auto">
            <a:xfrm flipH="1" flipV="1">
              <a:off x="10952771" y="579407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grpSp>
      <p:sp>
        <p:nvSpPr>
          <p:cNvPr id="16" name="矩形 1"/>
          <p:cNvSpPr/>
          <p:nvPr/>
        </p:nvSpPr>
        <p:spPr>
          <a:xfrm>
            <a:off x="4514545" y="314437"/>
            <a:ext cx="3162907" cy="584775"/>
          </a:xfrm>
          <a:prstGeom prst="rect">
            <a:avLst/>
          </a:prstGeom>
        </p:spPr>
        <p:txBody>
          <a:bodyPr wrap="square">
            <a:spAutoFit/>
          </a:bodyPr>
          <a:lstStyle/>
          <a:p>
            <a:pPr algn="ctr"/>
            <a:r>
              <a:rPr kumimoji="1" lang="vi-VN" altLang="zh-CN" sz="3200" spc="600">
                <a:solidFill>
                  <a:srgbClr val="65A1BD"/>
                </a:solidFill>
                <a:ea typeface="Elsie" panose="02000000000000000000" charset="0"/>
              </a:rPr>
              <a:t>Khách hàng</a:t>
            </a:r>
            <a:endParaRPr kumimoji="1" lang="en-US" altLang="zh-CN" sz="3200" spc="600">
              <a:solidFill>
                <a:srgbClr val="65A1BD"/>
              </a:solidFill>
              <a:ea typeface="Elsie" panose="02000000000000000000" charset="0"/>
            </a:endParaRPr>
          </a:p>
        </p:txBody>
      </p:sp>
      <p:sp>
        <p:nvSpPr>
          <p:cNvPr id="18" name="Rectangle 1"/>
          <p:cNvSpPr>
            <a:spLocks noChangeArrowheads="1"/>
          </p:cNvSpPr>
          <p:nvPr/>
        </p:nvSpPr>
        <p:spPr bwMode="auto">
          <a:xfrm>
            <a:off x="685060" y="1438882"/>
            <a:ext cx="7465409" cy="375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a:lnSpc>
                <a:spcPct val="107000"/>
              </a:lnSpc>
              <a:spcAft>
                <a:spcPts val="800"/>
              </a:spcAft>
            </a:pPr>
            <a:r>
              <a:rPr lang="en-US" sz="1800" b="1" err="1">
                <a:effectLst/>
                <a:latin typeface="Calibri" panose="020F0502020204030204" pitchFamily="34" charset="0"/>
                <a:ea typeface="Calibri" panose="020F0502020204030204" pitchFamily="34" charset="0"/>
                <a:cs typeface="Calibri" panose="020F0502020204030204" pitchFamily="34" charset="0"/>
              </a:rPr>
              <a:t>Đặc</a:t>
            </a:r>
            <a:r>
              <a:rPr lang="en-US" sz="1800" b="1">
                <a:effectLst/>
                <a:latin typeface="Calibri" panose="020F0502020204030204" pitchFamily="34" charset="0"/>
                <a:ea typeface="Calibri" panose="020F0502020204030204" pitchFamily="34" charset="0"/>
                <a:cs typeface="Calibri" panose="020F0502020204030204" pitchFamily="34" charset="0"/>
              </a:rPr>
              <a:t> </a:t>
            </a:r>
            <a:r>
              <a:rPr lang="en-US" sz="1800" b="1" err="1">
                <a:effectLst/>
                <a:latin typeface="Calibri" panose="020F0502020204030204" pitchFamily="34" charset="0"/>
                <a:ea typeface="Calibri" panose="020F0502020204030204" pitchFamily="34" charset="0"/>
                <a:cs typeface="Calibri" panose="020F0502020204030204" pitchFamily="34" charset="0"/>
              </a:rPr>
              <a:t>tả</a:t>
            </a:r>
            <a:r>
              <a:rPr lang="en-US" sz="1800" b="1">
                <a:effectLst/>
                <a:latin typeface="Calibri" panose="020F0502020204030204" pitchFamily="34" charset="0"/>
                <a:ea typeface="Calibri" panose="020F0502020204030204" pitchFamily="34" charset="0"/>
                <a:cs typeface="Calibri" panose="020F0502020204030204" pitchFamily="34" charset="0"/>
              </a:rPr>
              <a:t> USECASE: </a:t>
            </a:r>
            <a:r>
              <a:rPr lang="vi-VN" b="1">
                <a:latin typeface="Calibri" panose="020F0502020204030204" pitchFamily="34" charset="0"/>
                <a:ea typeface="Calibri" panose="020F0502020204030204" pitchFamily="34" charset="0"/>
                <a:cs typeface="Calibri" panose="020F0502020204030204" pitchFamily="34" charset="0"/>
              </a:rPr>
              <a:t>Chọn đơn vị vận chuyển</a:t>
            </a:r>
            <a:endParaRPr lang="en-US" sz="1800" b="1">
              <a:effectLst/>
              <a:latin typeface="Calibri" panose="020F0502020204030204" pitchFamily="34" charset="0"/>
              <a:ea typeface="SimSun" panose="02010600030101010101" pitchFamily="2" charset="-122"/>
              <a:cs typeface="Times New Roman" panose="02020603050405020304" pitchFamily="18" charset="0"/>
            </a:endParaRPr>
          </a:p>
        </p:txBody>
      </p:sp>
      <p:graphicFrame>
        <p:nvGraphicFramePr>
          <p:cNvPr id="3" name="Table 2">
            <a:extLst>
              <a:ext uri="{FF2B5EF4-FFF2-40B4-BE49-F238E27FC236}">
                <a16:creationId xmlns:a16="http://schemas.microsoft.com/office/drawing/2014/main" xmlns="" id="{187BB883-DA46-D3CF-BA8B-D3B0E95A8809}"/>
              </a:ext>
            </a:extLst>
          </p:cNvPr>
          <p:cNvGraphicFramePr>
            <a:graphicFrameLocks noGrp="1"/>
          </p:cNvGraphicFramePr>
          <p:nvPr>
            <p:extLst>
              <p:ext uri="{D42A27DB-BD31-4B8C-83A1-F6EECF244321}">
                <p14:modId xmlns:p14="http://schemas.microsoft.com/office/powerpoint/2010/main" val="4174458441"/>
              </p:ext>
            </p:extLst>
          </p:nvPr>
        </p:nvGraphicFramePr>
        <p:xfrm>
          <a:off x="254977" y="1826712"/>
          <a:ext cx="11605846" cy="4693920"/>
        </p:xfrm>
        <a:graphic>
          <a:graphicData uri="http://schemas.openxmlformats.org/drawingml/2006/table">
            <a:tbl>
              <a:tblPr firstRow="1" firstCol="1" bandRow="1">
                <a:tableStyleId>{2D5ABB26-0587-4C30-8999-92F81FD0307C}</a:tableStyleId>
              </a:tblPr>
              <a:tblGrid>
                <a:gridCol w="3173608">
                  <a:extLst>
                    <a:ext uri="{9D8B030D-6E8A-4147-A177-3AD203B41FA5}">
                      <a16:colId xmlns:a16="http://schemas.microsoft.com/office/drawing/2014/main" xmlns="" val="3721534806"/>
                    </a:ext>
                  </a:extLst>
                </a:gridCol>
                <a:gridCol w="8432238">
                  <a:extLst>
                    <a:ext uri="{9D8B030D-6E8A-4147-A177-3AD203B41FA5}">
                      <a16:colId xmlns:a16="http://schemas.microsoft.com/office/drawing/2014/main" xmlns="" val="1698510823"/>
                    </a:ext>
                  </a:extLst>
                </a:gridCol>
              </a:tblGrid>
              <a:tr h="301150">
                <a:tc>
                  <a:txBody>
                    <a:bodyPr/>
                    <a:lstStyle/>
                    <a:p>
                      <a:r>
                        <a:rPr lang="en-US" sz="2200">
                          <a:effectLst/>
                        </a:rPr>
                        <a:t>Use Case</a:t>
                      </a:r>
                      <a:endParaRPr lang="en-US" sz="2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a:effectLst/>
                        </a:rPr>
                        <a:t>Nội Dung</a:t>
                      </a:r>
                      <a:endParaRPr lang="en-US" sz="2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198799109"/>
                  </a:ext>
                </a:extLst>
              </a:tr>
              <a:tr h="301150">
                <a:tc>
                  <a:txBody>
                    <a:bodyPr/>
                    <a:lstStyle/>
                    <a:p>
                      <a:r>
                        <a:rPr lang="en-US" sz="2200" err="1">
                          <a:effectLst/>
                        </a:rPr>
                        <a:t>Tên</a:t>
                      </a:r>
                      <a:r>
                        <a:rPr lang="en-US" sz="2200">
                          <a:effectLst/>
                        </a:rPr>
                        <a:t> use case</a:t>
                      </a:r>
                      <a:endParaRPr lang="en-US" sz="2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a:effectLst/>
                        </a:rPr>
                        <a:t>Chọn đơn vị vận chuyển</a:t>
                      </a:r>
                      <a:endParaRPr lang="en-US" sz="2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800050974"/>
                  </a:ext>
                </a:extLst>
              </a:tr>
              <a:tr h="509639">
                <a:tc>
                  <a:txBody>
                    <a:bodyPr/>
                    <a:lstStyle/>
                    <a:p>
                      <a:r>
                        <a:rPr lang="en-US" sz="2200">
                          <a:effectLst/>
                        </a:rPr>
                        <a:t>Mô tả</a:t>
                      </a:r>
                      <a:endParaRPr lang="en-US" sz="2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a:effectLst/>
                        </a:rPr>
                        <a:t>Use case cho phép khách hàng được chọn đơn vị vận chuyển, hiển thị giá tưng đơn vị, chú thích yêu cầu</a:t>
                      </a:r>
                      <a:endParaRPr lang="en-US" sz="2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002061424"/>
                  </a:ext>
                </a:extLst>
              </a:tr>
              <a:tr h="301150">
                <a:tc>
                  <a:txBody>
                    <a:bodyPr/>
                    <a:lstStyle/>
                    <a:p>
                      <a:r>
                        <a:rPr lang="en-US" sz="2200">
                          <a:effectLst/>
                        </a:rPr>
                        <a:t>Actor</a:t>
                      </a:r>
                      <a:endParaRPr lang="en-US" sz="2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a:effectLst/>
                        </a:rPr>
                        <a:t>Khách Hàng</a:t>
                      </a:r>
                      <a:endParaRPr lang="en-US" sz="2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113679362"/>
                  </a:ext>
                </a:extLst>
              </a:tr>
              <a:tr h="301150">
                <a:tc>
                  <a:txBody>
                    <a:bodyPr/>
                    <a:lstStyle/>
                    <a:p>
                      <a:r>
                        <a:rPr lang="en-US" sz="2200" err="1">
                          <a:effectLst/>
                        </a:rPr>
                        <a:t>Điều</a:t>
                      </a:r>
                      <a:r>
                        <a:rPr lang="en-US" sz="2200">
                          <a:effectLst/>
                        </a:rPr>
                        <a:t> </a:t>
                      </a:r>
                      <a:r>
                        <a:rPr lang="en-US" sz="2200" err="1">
                          <a:effectLst/>
                        </a:rPr>
                        <a:t>kiện</a:t>
                      </a:r>
                      <a:r>
                        <a:rPr lang="en-US" sz="2200">
                          <a:effectLst/>
                        </a:rPr>
                        <a:t> </a:t>
                      </a:r>
                      <a:r>
                        <a:rPr lang="en-US" sz="2200" err="1">
                          <a:effectLst/>
                        </a:rPr>
                        <a:t>kích</a:t>
                      </a:r>
                      <a:r>
                        <a:rPr lang="en-US" sz="2200">
                          <a:effectLst/>
                        </a:rPr>
                        <a:t> </a:t>
                      </a:r>
                      <a:r>
                        <a:rPr lang="en-US" sz="2200" err="1">
                          <a:effectLst/>
                        </a:rPr>
                        <a:t>hoạt</a:t>
                      </a:r>
                      <a:endParaRPr lang="en-US" sz="2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a:effectLst/>
                        </a:rPr>
                        <a:t>Không được để trống</a:t>
                      </a:r>
                      <a:endParaRPr lang="en-US" sz="2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51649068"/>
                  </a:ext>
                </a:extLst>
              </a:tr>
              <a:tr h="301150">
                <a:tc>
                  <a:txBody>
                    <a:bodyPr/>
                    <a:lstStyle/>
                    <a:p>
                      <a:r>
                        <a:rPr lang="en-US" sz="2200">
                          <a:effectLst/>
                        </a:rPr>
                        <a:t>Tiền điều kiện</a:t>
                      </a:r>
                      <a:endParaRPr lang="en-US" sz="2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a:effectLst/>
                        </a:rPr>
                        <a:t>Đơn vị vận chuyển không hổ trợ khu vực đó</a:t>
                      </a:r>
                      <a:endParaRPr lang="en-US" sz="2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500567803"/>
                  </a:ext>
                </a:extLst>
              </a:tr>
              <a:tr h="301150">
                <a:tc>
                  <a:txBody>
                    <a:bodyPr/>
                    <a:lstStyle/>
                    <a:p>
                      <a:r>
                        <a:rPr lang="en-US" sz="2200">
                          <a:effectLst/>
                        </a:rPr>
                        <a:t>Hậu điều kiện</a:t>
                      </a:r>
                      <a:endParaRPr lang="en-US" sz="2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a:effectLst/>
                        </a:rPr>
                        <a:t>Theo yêu cầu giờ giao trong ngày của khách hàng</a:t>
                      </a:r>
                      <a:endParaRPr lang="en-US" sz="2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187374313"/>
                  </a:ext>
                </a:extLst>
              </a:tr>
              <a:tr h="1320428">
                <a:tc>
                  <a:txBody>
                    <a:bodyPr/>
                    <a:lstStyle/>
                    <a:p>
                      <a:r>
                        <a:rPr lang="en-US" sz="2200" err="1">
                          <a:effectLst/>
                        </a:rPr>
                        <a:t>Luồng</a:t>
                      </a:r>
                      <a:r>
                        <a:rPr lang="en-US" sz="2200">
                          <a:effectLst/>
                        </a:rPr>
                        <a:t> </a:t>
                      </a:r>
                      <a:r>
                        <a:rPr lang="en-US" sz="2200" err="1">
                          <a:effectLst/>
                        </a:rPr>
                        <a:t>sự</a:t>
                      </a:r>
                      <a:r>
                        <a:rPr lang="en-US" sz="2200">
                          <a:effectLst/>
                        </a:rPr>
                        <a:t> </a:t>
                      </a:r>
                      <a:r>
                        <a:rPr lang="en-US" sz="2200" err="1">
                          <a:effectLst/>
                        </a:rPr>
                        <a:t>kiện</a:t>
                      </a:r>
                      <a:r>
                        <a:rPr lang="en-US" sz="2200">
                          <a:effectLst/>
                        </a:rPr>
                        <a:t> </a:t>
                      </a:r>
                      <a:r>
                        <a:rPr lang="en-US" sz="2200" err="1">
                          <a:effectLst/>
                        </a:rPr>
                        <a:t>chính</a:t>
                      </a:r>
                      <a:endParaRPr lang="en-US" sz="2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a:effectLst/>
                        </a:rPr>
                        <a:t>1. Bưu cục xác nhận đã nhận đơn hàng, hệ thống update tình trạng đơn hàng cho người bán và khách hàng</a:t>
                      </a:r>
                    </a:p>
                    <a:p>
                      <a:r>
                        <a:rPr lang="en-US" sz="2200">
                          <a:effectLst/>
                        </a:rPr>
                        <a:t>2. Hệ thống cho phép tồn kho 3 ngày, quá 3 ngày yêu cầu bưu cục trả hàng về</a:t>
                      </a:r>
                    </a:p>
                    <a:p>
                      <a:r>
                        <a:rPr lang="en-US" sz="2200">
                          <a:effectLst/>
                        </a:rPr>
                        <a:t>3. Kết thúc USECASE</a:t>
                      </a:r>
                      <a:endParaRPr lang="en-US" sz="2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322284502"/>
                  </a:ext>
                </a:extLst>
              </a:tr>
              <a:tr h="301150">
                <a:tc>
                  <a:txBody>
                    <a:bodyPr/>
                    <a:lstStyle/>
                    <a:p>
                      <a:r>
                        <a:rPr lang="en-US" sz="2200">
                          <a:effectLst/>
                        </a:rPr>
                        <a:t>Luồng sự kiện phụ</a:t>
                      </a:r>
                      <a:endParaRPr lang="en-US" sz="2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a:effectLst/>
                        </a:rPr>
                        <a:t> </a:t>
                      </a:r>
                      <a:endParaRPr lang="en-US" sz="2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530841899"/>
                  </a:ext>
                </a:extLst>
              </a:tr>
            </a:tbl>
          </a:graphicData>
        </a:graphic>
      </p:graphicFrame>
    </p:spTree>
    <p:extLst>
      <p:ext uri="{BB962C8B-B14F-4D97-AF65-F5344CB8AC3E}">
        <p14:creationId xmlns:p14="http://schemas.microsoft.com/office/powerpoint/2010/main" val="17289047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750"/>
                                        <p:tgtEl>
                                          <p:spTgt spid="16">
                                            <p:txEl>
                                              <p:pRg st="0" end="0"/>
                                            </p:txEl>
                                          </p:spTgt>
                                        </p:tgtEl>
                                      </p:cBhvr>
                                    </p:animEffect>
                                    <p:anim calcmode="lin" valueType="num">
                                      <p:cBhvr>
                                        <p:cTn id="14" dur="75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80682"/>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14" name="矩形 13"/>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ea typeface="+mn-lt"/>
                    <a:cs typeface="+mn-lt"/>
                  </a:rPr>
                  <a:t>[object File]</a:t>
                </a:r>
                <a:endParaRPr lang="en-US" altLang="zh-CN"/>
              </a:p>
            </p:txBody>
          </p:sp>
        </p:grpSp>
        <p:cxnSp>
          <p:nvCxnSpPr>
            <p:cNvPr id="12" name="直接连接符 11"/>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254977" y="1252294"/>
            <a:ext cx="11605846" cy="5086960"/>
            <a:chOff x="6459260" y="1628712"/>
            <a:chExt cx="5022149" cy="4695583"/>
          </a:xfrm>
        </p:grpSpPr>
        <p:sp>
          <p:nvSpPr>
            <p:cNvPr id="6" name="Freeform 12"/>
            <p:cNvSpPr/>
            <p:nvPr/>
          </p:nvSpPr>
          <p:spPr bwMode="auto">
            <a:xfrm>
              <a:off x="6459260" y="162871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sp>
          <p:nvSpPr>
            <p:cNvPr id="7" name="Freeform 12"/>
            <p:cNvSpPr/>
            <p:nvPr/>
          </p:nvSpPr>
          <p:spPr bwMode="auto">
            <a:xfrm flipH="1" flipV="1">
              <a:off x="10952771" y="579407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grpSp>
      <p:sp>
        <p:nvSpPr>
          <p:cNvPr id="16" name="矩形 1"/>
          <p:cNvSpPr/>
          <p:nvPr/>
        </p:nvSpPr>
        <p:spPr>
          <a:xfrm>
            <a:off x="3368276" y="367704"/>
            <a:ext cx="5455446" cy="646331"/>
          </a:xfrm>
          <a:prstGeom prst="rect">
            <a:avLst/>
          </a:prstGeom>
        </p:spPr>
        <p:txBody>
          <a:bodyPr wrap="square">
            <a:spAutoFit/>
          </a:bodyPr>
          <a:lstStyle/>
          <a:p>
            <a:pPr algn="ctr"/>
            <a:r>
              <a:rPr kumimoji="1" lang="vi-VN" altLang="zh-CN" sz="3600" spc="600">
                <a:solidFill>
                  <a:srgbClr val="65A1BD"/>
                </a:solidFill>
                <a:ea typeface="Elsie" panose="02000000000000000000" charset="0"/>
              </a:rPr>
              <a:t>Khách hàng</a:t>
            </a:r>
            <a:endParaRPr kumimoji="1" lang="en-US" altLang="zh-CN" sz="3600" spc="600">
              <a:solidFill>
                <a:srgbClr val="65A1BD"/>
              </a:solidFill>
              <a:ea typeface="Elsie" panose="02000000000000000000" charset="0"/>
            </a:endParaRPr>
          </a:p>
        </p:txBody>
      </p:sp>
      <p:sp>
        <p:nvSpPr>
          <p:cNvPr id="18" name="Rectangle 1"/>
          <p:cNvSpPr>
            <a:spLocks noChangeArrowheads="1"/>
          </p:cNvSpPr>
          <p:nvPr/>
        </p:nvSpPr>
        <p:spPr bwMode="auto">
          <a:xfrm>
            <a:off x="685060" y="1426603"/>
            <a:ext cx="74654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lang="vi-VN" altLang="en-US" sz="2000" b="1">
                <a:latin typeface="Times New Roman" pitchFamily="18" charset="0"/>
                <a:ea typeface="Calibri" pitchFamily="34" charset="0"/>
                <a:cs typeface="Times New Roman" pitchFamily="18" charset="0"/>
              </a:rPr>
              <a:t>Sơ đồ</a:t>
            </a:r>
            <a:r>
              <a:rPr kumimoji="0" lang="en-US"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 Use case:</a:t>
            </a:r>
            <a:endParaRPr kumimoji="0" lang="en-US" altLang="en-US" sz="2000" b="0" i="0" u="none" strike="noStrike" cap="none" normalizeH="0" baseline="0">
              <a:ln>
                <a:noFill/>
              </a:ln>
              <a:solidFill>
                <a:schemeClr val="tx1"/>
              </a:solidFill>
              <a:effectLst/>
            </a:endParaRPr>
          </a:p>
        </p:txBody>
      </p:sp>
      <p:pic>
        <p:nvPicPr>
          <p:cNvPr id="2" name="Picture 1" descr="A diagram of a person with blue circles and text&#10;&#10;Description automatically generated">
            <a:extLst>
              <a:ext uri="{FF2B5EF4-FFF2-40B4-BE49-F238E27FC236}">
                <a16:creationId xmlns:a16="http://schemas.microsoft.com/office/drawing/2014/main" xmlns="" id="{3FD3D5E0-E846-F92D-FA6F-24352B848AE3}"/>
              </a:ext>
            </a:extLst>
          </p:cNvPr>
          <p:cNvPicPr>
            <a:picLocks noChangeAspect="1"/>
          </p:cNvPicPr>
          <p:nvPr/>
        </p:nvPicPr>
        <p:blipFill>
          <a:blip r:embed="rId4"/>
          <a:stretch>
            <a:fillRect/>
          </a:stretch>
        </p:blipFill>
        <p:spPr>
          <a:xfrm>
            <a:off x="2985247" y="978632"/>
            <a:ext cx="6741458" cy="5268288"/>
          </a:xfrm>
          <a:prstGeom prst="rect">
            <a:avLst/>
          </a:prstGeom>
        </p:spPr>
      </p:pic>
    </p:spTree>
    <p:extLst>
      <p:ext uri="{BB962C8B-B14F-4D97-AF65-F5344CB8AC3E}">
        <p14:creationId xmlns:p14="http://schemas.microsoft.com/office/powerpoint/2010/main" val="28822512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750"/>
                                        <p:tgtEl>
                                          <p:spTgt spid="16">
                                            <p:txEl>
                                              <p:pRg st="0" end="0"/>
                                            </p:txEl>
                                          </p:spTgt>
                                        </p:tgtEl>
                                      </p:cBhvr>
                                    </p:animEffect>
                                    <p:anim calcmode="lin" valueType="num">
                                      <p:cBhvr>
                                        <p:cTn id="14" dur="75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14" name="矩形 13"/>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254977" y="1252294"/>
            <a:ext cx="11605846" cy="5086960"/>
            <a:chOff x="6459260" y="1628712"/>
            <a:chExt cx="5022149" cy="4695583"/>
          </a:xfrm>
        </p:grpSpPr>
        <p:sp>
          <p:nvSpPr>
            <p:cNvPr id="6" name="Freeform 12"/>
            <p:cNvSpPr/>
            <p:nvPr/>
          </p:nvSpPr>
          <p:spPr bwMode="auto">
            <a:xfrm>
              <a:off x="6459260" y="162871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sp>
          <p:nvSpPr>
            <p:cNvPr id="7" name="Freeform 12"/>
            <p:cNvSpPr/>
            <p:nvPr/>
          </p:nvSpPr>
          <p:spPr bwMode="auto">
            <a:xfrm flipH="1" flipV="1">
              <a:off x="10952771" y="579407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grpSp>
      <p:sp>
        <p:nvSpPr>
          <p:cNvPr id="16" name="矩形 1"/>
          <p:cNvSpPr/>
          <p:nvPr/>
        </p:nvSpPr>
        <p:spPr>
          <a:xfrm>
            <a:off x="4514545" y="314437"/>
            <a:ext cx="3162907" cy="584775"/>
          </a:xfrm>
          <a:prstGeom prst="rect">
            <a:avLst/>
          </a:prstGeom>
        </p:spPr>
        <p:txBody>
          <a:bodyPr wrap="square">
            <a:spAutoFit/>
          </a:bodyPr>
          <a:lstStyle/>
          <a:p>
            <a:pPr algn="ctr"/>
            <a:r>
              <a:rPr kumimoji="1" lang="vi-VN" altLang="zh-CN" sz="3200" spc="600">
                <a:solidFill>
                  <a:srgbClr val="65A1BD"/>
                </a:solidFill>
                <a:ea typeface="Elsie" panose="02000000000000000000" charset="0"/>
              </a:rPr>
              <a:t>Khách hàng</a:t>
            </a:r>
            <a:endParaRPr kumimoji="1" lang="en-US" altLang="zh-CN" sz="3200" spc="600">
              <a:solidFill>
                <a:srgbClr val="65A1BD"/>
              </a:solidFill>
              <a:ea typeface="Elsie" panose="02000000000000000000" charset="0"/>
            </a:endParaRPr>
          </a:p>
        </p:txBody>
      </p:sp>
      <p:sp>
        <p:nvSpPr>
          <p:cNvPr id="18" name="Rectangle 1"/>
          <p:cNvSpPr>
            <a:spLocks noChangeArrowheads="1"/>
          </p:cNvSpPr>
          <p:nvPr/>
        </p:nvSpPr>
        <p:spPr bwMode="auto">
          <a:xfrm>
            <a:off x="685060" y="1438882"/>
            <a:ext cx="7465409" cy="375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a:lnSpc>
                <a:spcPct val="107000"/>
              </a:lnSpc>
              <a:spcAft>
                <a:spcPts val="800"/>
              </a:spcAft>
            </a:pPr>
            <a:r>
              <a:rPr lang="en-US" sz="1800" b="1" err="1">
                <a:effectLst/>
                <a:latin typeface="Calibri" panose="020F0502020204030204" pitchFamily="34" charset="0"/>
                <a:ea typeface="Calibri" panose="020F0502020204030204" pitchFamily="34" charset="0"/>
                <a:cs typeface="Calibri" panose="020F0502020204030204" pitchFamily="34" charset="0"/>
              </a:rPr>
              <a:t>Đặc</a:t>
            </a:r>
            <a:r>
              <a:rPr lang="en-US" sz="1800" b="1">
                <a:effectLst/>
                <a:latin typeface="Calibri" panose="020F0502020204030204" pitchFamily="34" charset="0"/>
                <a:ea typeface="Calibri" panose="020F0502020204030204" pitchFamily="34" charset="0"/>
                <a:cs typeface="Calibri" panose="020F0502020204030204" pitchFamily="34" charset="0"/>
              </a:rPr>
              <a:t> </a:t>
            </a:r>
            <a:r>
              <a:rPr lang="en-US" sz="1800" b="1" err="1">
                <a:effectLst/>
                <a:latin typeface="Calibri" panose="020F0502020204030204" pitchFamily="34" charset="0"/>
                <a:ea typeface="Calibri" panose="020F0502020204030204" pitchFamily="34" charset="0"/>
                <a:cs typeface="Calibri" panose="020F0502020204030204" pitchFamily="34" charset="0"/>
              </a:rPr>
              <a:t>tả</a:t>
            </a:r>
            <a:r>
              <a:rPr lang="en-US" sz="1800" b="1">
                <a:effectLst/>
                <a:latin typeface="Calibri" panose="020F0502020204030204" pitchFamily="34" charset="0"/>
                <a:ea typeface="Calibri" panose="020F0502020204030204" pitchFamily="34" charset="0"/>
                <a:cs typeface="Calibri" panose="020F0502020204030204" pitchFamily="34" charset="0"/>
              </a:rPr>
              <a:t> USECASE: </a:t>
            </a:r>
            <a:r>
              <a:rPr lang="vi-VN" sz="1800" b="1">
                <a:effectLst/>
                <a:latin typeface="Calibri" panose="020F0502020204030204" pitchFamily="34" charset="0"/>
                <a:ea typeface="Calibri" panose="020F0502020204030204" pitchFamily="34" charset="0"/>
                <a:cs typeface="Calibri" panose="020F0502020204030204" pitchFamily="34" charset="0"/>
              </a:rPr>
              <a:t>Phương thức Thanh toán</a:t>
            </a:r>
            <a:endParaRPr lang="en-US" sz="1800" b="1">
              <a:effectLst/>
              <a:latin typeface="Calibri" panose="020F0502020204030204" pitchFamily="34" charset="0"/>
              <a:ea typeface="SimSun" panose="02010600030101010101" pitchFamily="2" charset="-122"/>
              <a:cs typeface="Times New Roman" panose="02020603050405020304" pitchFamily="18" charset="0"/>
            </a:endParaRPr>
          </a:p>
        </p:txBody>
      </p:sp>
      <p:graphicFrame>
        <p:nvGraphicFramePr>
          <p:cNvPr id="3" name="Table 2">
            <a:extLst>
              <a:ext uri="{FF2B5EF4-FFF2-40B4-BE49-F238E27FC236}">
                <a16:creationId xmlns:a16="http://schemas.microsoft.com/office/drawing/2014/main" xmlns="" id="{9071CB65-A57F-7B14-63F2-A14DEE0AEF75}"/>
              </a:ext>
            </a:extLst>
          </p:cNvPr>
          <p:cNvGraphicFramePr>
            <a:graphicFrameLocks noGrp="1"/>
          </p:cNvGraphicFramePr>
          <p:nvPr>
            <p:extLst>
              <p:ext uri="{D42A27DB-BD31-4B8C-83A1-F6EECF244321}">
                <p14:modId xmlns:p14="http://schemas.microsoft.com/office/powerpoint/2010/main" val="3760170478"/>
              </p:ext>
            </p:extLst>
          </p:nvPr>
        </p:nvGraphicFramePr>
        <p:xfrm>
          <a:off x="254977" y="1826712"/>
          <a:ext cx="11605846" cy="4800600"/>
        </p:xfrm>
        <a:graphic>
          <a:graphicData uri="http://schemas.openxmlformats.org/drawingml/2006/table">
            <a:tbl>
              <a:tblPr firstRow="1" firstCol="1" bandRow="1">
                <a:tableStyleId>{2D5ABB26-0587-4C30-8999-92F81FD0307C}</a:tableStyleId>
              </a:tblPr>
              <a:tblGrid>
                <a:gridCol w="3173608">
                  <a:extLst>
                    <a:ext uri="{9D8B030D-6E8A-4147-A177-3AD203B41FA5}">
                      <a16:colId xmlns:a16="http://schemas.microsoft.com/office/drawing/2014/main" xmlns="" val="3332347517"/>
                    </a:ext>
                  </a:extLst>
                </a:gridCol>
                <a:gridCol w="8432238">
                  <a:extLst>
                    <a:ext uri="{9D8B030D-6E8A-4147-A177-3AD203B41FA5}">
                      <a16:colId xmlns:a16="http://schemas.microsoft.com/office/drawing/2014/main" xmlns="" val="1632958730"/>
                    </a:ext>
                  </a:extLst>
                </a:gridCol>
              </a:tblGrid>
              <a:tr h="315806">
                <a:tc>
                  <a:txBody>
                    <a:bodyPr/>
                    <a:lstStyle/>
                    <a:p>
                      <a:r>
                        <a:rPr lang="en-US" sz="2250">
                          <a:effectLst/>
                        </a:rPr>
                        <a:t>Use Case</a:t>
                      </a:r>
                      <a:endParaRPr lang="en-US" sz="225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50" err="1">
                          <a:effectLst/>
                        </a:rPr>
                        <a:t>Nội</a:t>
                      </a:r>
                      <a:r>
                        <a:rPr lang="en-US" sz="2250">
                          <a:effectLst/>
                        </a:rPr>
                        <a:t> Dung</a:t>
                      </a:r>
                      <a:endParaRPr lang="en-US" sz="225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930052954"/>
                  </a:ext>
                </a:extLst>
              </a:tr>
              <a:tr h="315806">
                <a:tc>
                  <a:txBody>
                    <a:bodyPr/>
                    <a:lstStyle/>
                    <a:p>
                      <a:r>
                        <a:rPr lang="en-US" sz="2250" err="1">
                          <a:effectLst/>
                        </a:rPr>
                        <a:t>Tên</a:t>
                      </a:r>
                      <a:r>
                        <a:rPr lang="en-US" sz="2250">
                          <a:effectLst/>
                        </a:rPr>
                        <a:t> use case</a:t>
                      </a:r>
                      <a:endParaRPr lang="en-US" sz="225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50">
                          <a:effectLst/>
                        </a:rPr>
                        <a:t>Phương </a:t>
                      </a:r>
                      <a:r>
                        <a:rPr lang="en-US" sz="2250" err="1">
                          <a:effectLst/>
                        </a:rPr>
                        <a:t>thức</a:t>
                      </a:r>
                      <a:r>
                        <a:rPr lang="en-US" sz="2250">
                          <a:effectLst/>
                        </a:rPr>
                        <a:t> </a:t>
                      </a:r>
                      <a:r>
                        <a:rPr lang="en-US" sz="2250" err="1">
                          <a:effectLst/>
                        </a:rPr>
                        <a:t>thanh</a:t>
                      </a:r>
                      <a:r>
                        <a:rPr lang="en-US" sz="2250">
                          <a:effectLst/>
                        </a:rPr>
                        <a:t> </a:t>
                      </a:r>
                      <a:r>
                        <a:rPr lang="en-US" sz="2250" err="1">
                          <a:effectLst/>
                        </a:rPr>
                        <a:t>toán</a:t>
                      </a:r>
                      <a:endParaRPr lang="en-US" sz="2250" err="1">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497253610"/>
                  </a:ext>
                </a:extLst>
              </a:tr>
              <a:tr h="315806">
                <a:tc>
                  <a:txBody>
                    <a:bodyPr/>
                    <a:lstStyle/>
                    <a:p>
                      <a:r>
                        <a:rPr lang="en-US" sz="2250">
                          <a:effectLst/>
                        </a:rPr>
                        <a:t>Mô </a:t>
                      </a:r>
                      <a:r>
                        <a:rPr lang="en-US" sz="2250" err="1">
                          <a:effectLst/>
                        </a:rPr>
                        <a:t>tả</a:t>
                      </a:r>
                      <a:endParaRPr lang="en-US" sz="225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50">
                          <a:effectLst/>
                        </a:rPr>
                        <a:t>Use case </a:t>
                      </a:r>
                      <a:r>
                        <a:rPr lang="en-US" sz="2250" err="1">
                          <a:effectLst/>
                        </a:rPr>
                        <a:t>cho</a:t>
                      </a:r>
                      <a:r>
                        <a:rPr lang="en-US" sz="2250">
                          <a:effectLst/>
                        </a:rPr>
                        <a:t> </a:t>
                      </a:r>
                      <a:r>
                        <a:rPr lang="en-US" sz="2250" err="1">
                          <a:effectLst/>
                        </a:rPr>
                        <a:t>phép</a:t>
                      </a:r>
                      <a:r>
                        <a:rPr lang="en-US" sz="2250">
                          <a:effectLst/>
                        </a:rPr>
                        <a:t> </a:t>
                      </a:r>
                      <a:r>
                        <a:rPr lang="en-US" sz="2250" err="1">
                          <a:effectLst/>
                        </a:rPr>
                        <a:t>khách</a:t>
                      </a:r>
                      <a:r>
                        <a:rPr lang="en-US" sz="2250">
                          <a:effectLst/>
                        </a:rPr>
                        <a:t> </a:t>
                      </a:r>
                      <a:r>
                        <a:rPr lang="en-US" sz="2250" err="1">
                          <a:effectLst/>
                        </a:rPr>
                        <a:t>hàng</a:t>
                      </a:r>
                      <a:r>
                        <a:rPr lang="en-US" sz="2250">
                          <a:effectLst/>
                        </a:rPr>
                        <a:t> </a:t>
                      </a:r>
                      <a:r>
                        <a:rPr lang="en-US" sz="2250" err="1">
                          <a:effectLst/>
                        </a:rPr>
                        <a:t>được</a:t>
                      </a:r>
                      <a:r>
                        <a:rPr lang="en-US" sz="2250">
                          <a:effectLst/>
                        </a:rPr>
                        <a:t> </a:t>
                      </a:r>
                      <a:r>
                        <a:rPr lang="en-US" sz="2250" err="1">
                          <a:effectLst/>
                        </a:rPr>
                        <a:t>chọn</a:t>
                      </a:r>
                      <a:r>
                        <a:rPr lang="en-US" sz="2250">
                          <a:effectLst/>
                        </a:rPr>
                        <a:t> </a:t>
                      </a:r>
                      <a:r>
                        <a:rPr lang="en-US" sz="2250" err="1">
                          <a:effectLst/>
                        </a:rPr>
                        <a:t>phương</a:t>
                      </a:r>
                      <a:r>
                        <a:rPr lang="en-US" sz="2250">
                          <a:effectLst/>
                        </a:rPr>
                        <a:t> </a:t>
                      </a:r>
                      <a:r>
                        <a:rPr lang="en-US" sz="2250" err="1">
                          <a:effectLst/>
                        </a:rPr>
                        <a:t>thức</a:t>
                      </a:r>
                      <a:r>
                        <a:rPr lang="en-US" sz="2250">
                          <a:effectLst/>
                        </a:rPr>
                        <a:t> </a:t>
                      </a:r>
                      <a:r>
                        <a:rPr lang="en-US" sz="2250" err="1">
                          <a:effectLst/>
                        </a:rPr>
                        <a:t>thanh</a:t>
                      </a:r>
                      <a:r>
                        <a:rPr lang="en-US" sz="2250">
                          <a:effectLst/>
                        </a:rPr>
                        <a:t> </a:t>
                      </a:r>
                      <a:r>
                        <a:rPr lang="en-US" sz="2250" err="1">
                          <a:effectLst/>
                        </a:rPr>
                        <a:t>toán</a:t>
                      </a:r>
                      <a:endParaRPr lang="en-US" sz="2250" err="1">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987988081"/>
                  </a:ext>
                </a:extLst>
              </a:tr>
              <a:tr h="315806">
                <a:tc>
                  <a:txBody>
                    <a:bodyPr/>
                    <a:lstStyle/>
                    <a:p>
                      <a:r>
                        <a:rPr lang="en-US" sz="2250">
                          <a:effectLst/>
                        </a:rPr>
                        <a:t>Actor</a:t>
                      </a:r>
                      <a:endParaRPr lang="en-US" sz="225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50" err="1">
                          <a:effectLst/>
                        </a:rPr>
                        <a:t>Khách</a:t>
                      </a:r>
                      <a:r>
                        <a:rPr lang="en-US" sz="2250">
                          <a:effectLst/>
                        </a:rPr>
                        <a:t> </a:t>
                      </a:r>
                      <a:r>
                        <a:rPr lang="en-US" sz="2250" err="1">
                          <a:effectLst/>
                        </a:rPr>
                        <a:t>Hàng</a:t>
                      </a:r>
                      <a:endParaRPr lang="en-US" sz="2250" err="1">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034375349"/>
                  </a:ext>
                </a:extLst>
              </a:tr>
              <a:tr h="315806">
                <a:tc>
                  <a:txBody>
                    <a:bodyPr/>
                    <a:lstStyle/>
                    <a:p>
                      <a:r>
                        <a:rPr lang="en-US" sz="2250" err="1">
                          <a:effectLst/>
                        </a:rPr>
                        <a:t>Điều</a:t>
                      </a:r>
                      <a:r>
                        <a:rPr lang="en-US" sz="2250">
                          <a:effectLst/>
                        </a:rPr>
                        <a:t> </a:t>
                      </a:r>
                      <a:r>
                        <a:rPr lang="en-US" sz="2250" err="1">
                          <a:effectLst/>
                        </a:rPr>
                        <a:t>kiện</a:t>
                      </a:r>
                      <a:r>
                        <a:rPr lang="en-US" sz="2250">
                          <a:effectLst/>
                        </a:rPr>
                        <a:t> </a:t>
                      </a:r>
                      <a:r>
                        <a:rPr lang="en-US" sz="2250" err="1">
                          <a:effectLst/>
                        </a:rPr>
                        <a:t>kích</a:t>
                      </a:r>
                      <a:r>
                        <a:rPr lang="en-US" sz="2250">
                          <a:effectLst/>
                        </a:rPr>
                        <a:t> </a:t>
                      </a:r>
                      <a:r>
                        <a:rPr lang="en-US" sz="2250" err="1">
                          <a:effectLst/>
                        </a:rPr>
                        <a:t>hoạt</a:t>
                      </a:r>
                      <a:endParaRPr lang="en-US" sz="2250" err="1">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50">
                          <a:effectLst/>
                        </a:rPr>
                        <a:t>Thanh </a:t>
                      </a:r>
                      <a:r>
                        <a:rPr lang="en-US" sz="2250" err="1">
                          <a:effectLst/>
                        </a:rPr>
                        <a:t>toán</a:t>
                      </a:r>
                      <a:r>
                        <a:rPr lang="en-US" sz="2250">
                          <a:effectLst/>
                        </a:rPr>
                        <a:t> </a:t>
                      </a:r>
                      <a:r>
                        <a:rPr lang="en-US" sz="2250" err="1">
                          <a:effectLst/>
                        </a:rPr>
                        <a:t>bằng</a:t>
                      </a:r>
                      <a:r>
                        <a:rPr lang="en-US" sz="2250">
                          <a:effectLst/>
                        </a:rPr>
                        <a:t> </a:t>
                      </a:r>
                      <a:r>
                        <a:rPr lang="en-US" sz="2250" err="1">
                          <a:effectLst/>
                        </a:rPr>
                        <a:t>ví</a:t>
                      </a:r>
                      <a:r>
                        <a:rPr lang="en-US" sz="2250">
                          <a:effectLst/>
                        </a:rPr>
                        <a:t> </a:t>
                      </a:r>
                      <a:r>
                        <a:rPr lang="en-US" sz="2250" err="1">
                          <a:effectLst/>
                        </a:rPr>
                        <a:t>điện</a:t>
                      </a:r>
                      <a:r>
                        <a:rPr lang="en-US" sz="2250">
                          <a:effectLst/>
                        </a:rPr>
                        <a:t> </a:t>
                      </a:r>
                      <a:r>
                        <a:rPr lang="en-US" sz="2250" err="1">
                          <a:effectLst/>
                        </a:rPr>
                        <a:t>tử</a:t>
                      </a:r>
                      <a:r>
                        <a:rPr lang="en-US" sz="2250">
                          <a:effectLst/>
                        </a:rPr>
                        <a:t> </a:t>
                      </a:r>
                      <a:r>
                        <a:rPr lang="en-US" sz="2250" err="1">
                          <a:effectLst/>
                        </a:rPr>
                        <a:t>phải</a:t>
                      </a:r>
                      <a:r>
                        <a:rPr lang="en-US" sz="2250">
                          <a:effectLst/>
                        </a:rPr>
                        <a:t> </a:t>
                      </a:r>
                      <a:r>
                        <a:rPr lang="en-US" sz="2250" err="1">
                          <a:effectLst/>
                        </a:rPr>
                        <a:t>đủ</a:t>
                      </a:r>
                      <a:r>
                        <a:rPr lang="en-US" sz="2250">
                          <a:effectLst/>
                        </a:rPr>
                        <a:t> </a:t>
                      </a:r>
                      <a:r>
                        <a:rPr lang="en-US" sz="2250" err="1">
                          <a:effectLst/>
                        </a:rPr>
                        <a:t>tiền</a:t>
                      </a:r>
                      <a:r>
                        <a:rPr lang="en-US" sz="2250">
                          <a:effectLst/>
                        </a:rPr>
                        <a:t> </a:t>
                      </a:r>
                      <a:r>
                        <a:rPr lang="en-US" sz="2250" err="1">
                          <a:effectLst/>
                        </a:rPr>
                        <a:t>trong</a:t>
                      </a:r>
                      <a:r>
                        <a:rPr lang="en-US" sz="2250">
                          <a:effectLst/>
                        </a:rPr>
                        <a:t> </a:t>
                      </a:r>
                      <a:r>
                        <a:rPr lang="en-US" sz="2250" err="1">
                          <a:effectLst/>
                        </a:rPr>
                        <a:t>ví</a:t>
                      </a:r>
                      <a:endParaRPr lang="en-US" sz="2250" err="1">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090551434"/>
                  </a:ext>
                </a:extLst>
              </a:tr>
              <a:tr h="315806">
                <a:tc>
                  <a:txBody>
                    <a:bodyPr/>
                    <a:lstStyle/>
                    <a:p>
                      <a:r>
                        <a:rPr lang="en-US" sz="2250" err="1">
                          <a:effectLst/>
                        </a:rPr>
                        <a:t>Tiền</a:t>
                      </a:r>
                      <a:r>
                        <a:rPr lang="en-US" sz="2250">
                          <a:effectLst/>
                        </a:rPr>
                        <a:t> </a:t>
                      </a:r>
                      <a:r>
                        <a:rPr lang="en-US" sz="2250" err="1">
                          <a:effectLst/>
                        </a:rPr>
                        <a:t>điều</a:t>
                      </a:r>
                      <a:r>
                        <a:rPr lang="en-US" sz="2250">
                          <a:effectLst/>
                        </a:rPr>
                        <a:t> </a:t>
                      </a:r>
                      <a:r>
                        <a:rPr lang="en-US" sz="2250" err="1">
                          <a:effectLst/>
                        </a:rPr>
                        <a:t>kiện</a:t>
                      </a:r>
                      <a:endParaRPr lang="en-US" sz="2250" err="1">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50" err="1">
                          <a:effectLst/>
                        </a:rPr>
                        <a:t>Có</a:t>
                      </a:r>
                      <a:r>
                        <a:rPr lang="en-US" sz="2250">
                          <a:effectLst/>
                        </a:rPr>
                        <a:t> </a:t>
                      </a:r>
                      <a:r>
                        <a:rPr lang="en-US" sz="2250" err="1">
                          <a:effectLst/>
                        </a:rPr>
                        <a:t>kết</a:t>
                      </a:r>
                      <a:r>
                        <a:rPr lang="en-US" sz="2250">
                          <a:effectLst/>
                        </a:rPr>
                        <a:t> </a:t>
                      </a:r>
                      <a:r>
                        <a:rPr lang="en-US" sz="2250" err="1">
                          <a:effectLst/>
                        </a:rPr>
                        <a:t>nối</a:t>
                      </a:r>
                      <a:r>
                        <a:rPr lang="en-US" sz="2250">
                          <a:effectLst/>
                        </a:rPr>
                        <a:t> </a:t>
                      </a:r>
                      <a:r>
                        <a:rPr lang="en-US" sz="2250" err="1">
                          <a:effectLst/>
                        </a:rPr>
                        <a:t>với</a:t>
                      </a:r>
                      <a:r>
                        <a:rPr lang="en-US" sz="2250">
                          <a:effectLst/>
                        </a:rPr>
                        <a:t> </a:t>
                      </a:r>
                      <a:r>
                        <a:rPr lang="en-US" sz="2250" err="1">
                          <a:effectLst/>
                        </a:rPr>
                        <a:t>tài</a:t>
                      </a:r>
                      <a:r>
                        <a:rPr lang="en-US" sz="2250">
                          <a:effectLst/>
                        </a:rPr>
                        <a:t> </a:t>
                      </a:r>
                      <a:r>
                        <a:rPr lang="en-US" sz="2250" err="1">
                          <a:effectLst/>
                        </a:rPr>
                        <a:t>khoản</a:t>
                      </a:r>
                      <a:r>
                        <a:rPr lang="en-US" sz="2250">
                          <a:effectLst/>
                        </a:rPr>
                        <a:t> </a:t>
                      </a:r>
                      <a:r>
                        <a:rPr lang="en-US" sz="2250" err="1">
                          <a:effectLst/>
                        </a:rPr>
                        <a:t>ngân</a:t>
                      </a:r>
                      <a:r>
                        <a:rPr lang="en-US" sz="2250">
                          <a:effectLst/>
                        </a:rPr>
                        <a:t> </a:t>
                      </a:r>
                      <a:r>
                        <a:rPr lang="en-US" sz="2250" err="1">
                          <a:effectLst/>
                        </a:rPr>
                        <a:t>hàng</a:t>
                      </a:r>
                      <a:r>
                        <a:rPr lang="en-US" sz="2250">
                          <a:effectLst/>
                        </a:rPr>
                        <a:t> </a:t>
                      </a:r>
                      <a:r>
                        <a:rPr lang="en-US" sz="2250" err="1">
                          <a:effectLst/>
                        </a:rPr>
                        <a:t>chính</a:t>
                      </a:r>
                      <a:r>
                        <a:rPr lang="en-US" sz="2250">
                          <a:effectLst/>
                        </a:rPr>
                        <a:t> </a:t>
                      </a:r>
                      <a:r>
                        <a:rPr lang="en-US" sz="2250" err="1">
                          <a:effectLst/>
                        </a:rPr>
                        <a:t>chủ</a:t>
                      </a:r>
                      <a:endParaRPr lang="en-US" sz="2250" err="1">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993204533"/>
                  </a:ext>
                </a:extLst>
              </a:tr>
              <a:tr h="315806">
                <a:tc>
                  <a:txBody>
                    <a:bodyPr/>
                    <a:lstStyle/>
                    <a:p>
                      <a:r>
                        <a:rPr lang="en-US" sz="2250">
                          <a:effectLst/>
                        </a:rPr>
                        <a:t>Hậu </a:t>
                      </a:r>
                      <a:r>
                        <a:rPr lang="en-US" sz="2250" err="1">
                          <a:effectLst/>
                        </a:rPr>
                        <a:t>điều</a:t>
                      </a:r>
                      <a:r>
                        <a:rPr lang="en-US" sz="2250">
                          <a:effectLst/>
                        </a:rPr>
                        <a:t> </a:t>
                      </a:r>
                      <a:r>
                        <a:rPr lang="en-US" sz="2250" err="1">
                          <a:effectLst/>
                        </a:rPr>
                        <a:t>kiện</a:t>
                      </a:r>
                      <a:endParaRPr lang="en-US" sz="2250" err="1">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50" err="1">
                          <a:effectLst/>
                        </a:rPr>
                        <a:t>Chọn</a:t>
                      </a:r>
                      <a:r>
                        <a:rPr lang="en-US" sz="2250">
                          <a:effectLst/>
                        </a:rPr>
                        <a:t> 1 </a:t>
                      </a:r>
                      <a:r>
                        <a:rPr lang="en-US" sz="2250" err="1">
                          <a:effectLst/>
                        </a:rPr>
                        <a:t>phương</a:t>
                      </a:r>
                      <a:r>
                        <a:rPr lang="en-US" sz="2250">
                          <a:effectLst/>
                        </a:rPr>
                        <a:t> thức </a:t>
                      </a:r>
                      <a:r>
                        <a:rPr lang="en-US" sz="2250" err="1">
                          <a:effectLst/>
                        </a:rPr>
                        <a:t>thanh</a:t>
                      </a:r>
                      <a:r>
                        <a:rPr lang="en-US" sz="2250">
                          <a:effectLst/>
                        </a:rPr>
                        <a:t> </a:t>
                      </a:r>
                      <a:r>
                        <a:rPr lang="en-US" sz="2250" err="1">
                          <a:effectLst/>
                        </a:rPr>
                        <a:t>toán</a:t>
                      </a:r>
                      <a:r>
                        <a:rPr lang="en-US" sz="2250">
                          <a:effectLst/>
                        </a:rPr>
                        <a:t> </a:t>
                      </a:r>
                      <a:r>
                        <a:rPr lang="en-US" sz="2250" err="1">
                          <a:effectLst/>
                        </a:rPr>
                        <a:t>duy</a:t>
                      </a:r>
                      <a:r>
                        <a:rPr lang="en-US" sz="2250">
                          <a:effectLst/>
                        </a:rPr>
                        <a:t> </a:t>
                      </a:r>
                      <a:r>
                        <a:rPr lang="en-US" sz="2250" err="1">
                          <a:effectLst/>
                        </a:rPr>
                        <a:t>nhất</a:t>
                      </a:r>
                      <a:endParaRPr lang="en-US" sz="2250" err="1">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901868069"/>
                  </a:ext>
                </a:extLst>
              </a:tr>
              <a:tr h="1384691">
                <a:tc>
                  <a:txBody>
                    <a:bodyPr/>
                    <a:lstStyle/>
                    <a:p>
                      <a:r>
                        <a:rPr lang="en-US" sz="2250" err="1">
                          <a:effectLst/>
                        </a:rPr>
                        <a:t>Luồng</a:t>
                      </a:r>
                      <a:r>
                        <a:rPr lang="en-US" sz="2250">
                          <a:effectLst/>
                        </a:rPr>
                        <a:t> </a:t>
                      </a:r>
                      <a:r>
                        <a:rPr lang="en-US" sz="2250" err="1">
                          <a:effectLst/>
                        </a:rPr>
                        <a:t>sự</a:t>
                      </a:r>
                      <a:r>
                        <a:rPr lang="en-US" sz="2250">
                          <a:effectLst/>
                        </a:rPr>
                        <a:t> </a:t>
                      </a:r>
                      <a:r>
                        <a:rPr lang="en-US" sz="2250" err="1">
                          <a:effectLst/>
                        </a:rPr>
                        <a:t>kiện</a:t>
                      </a:r>
                      <a:r>
                        <a:rPr lang="en-US" sz="2250">
                          <a:effectLst/>
                        </a:rPr>
                        <a:t> </a:t>
                      </a:r>
                      <a:r>
                        <a:rPr lang="en-US" sz="2250" err="1">
                          <a:effectLst/>
                        </a:rPr>
                        <a:t>chính</a:t>
                      </a:r>
                      <a:endParaRPr lang="en-US" sz="2250" err="1">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50">
                          <a:effectLst/>
                        </a:rPr>
                        <a:t>1. </a:t>
                      </a:r>
                      <a:r>
                        <a:rPr lang="en-US" sz="2250" err="1">
                          <a:effectLst/>
                        </a:rPr>
                        <a:t>Bưu</a:t>
                      </a:r>
                      <a:r>
                        <a:rPr lang="en-US" sz="2250">
                          <a:effectLst/>
                        </a:rPr>
                        <a:t> </a:t>
                      </a:r>
                      <a:r>
                        <a:rPr lang="en-US" sz="2250" err="1">
                          <a:effectLst/>
                        </a:rPr>
                        <a:t>cục</a:t>
                      </a:r>
                      <a:r>
                        <a:rPr lang="en-US" sz="2250">
                          <a:effectLst/>
                        </a:rPr>
                        <a:t> </a:t>
                      </a:r>
                      <a:r>
                        <a:rPr lang="en-US" sz="2250" err="1">
                          <a:effectLst/>
                        </a:rPr>
                        <a:t>xác</a:t>
                      </a:r>
                      <a:r>
                        <a:rPr lang="en-US" sz="2250">
                          <a:effectLst/>
                        </a:rPr>
                        <a:t> </a:t>
                      </a:r>
                      <a:r>
                        <a:rPr lang="en-US" sz="2250" err="1">
                          <a:effectLst/>
                        </a:rPr>
                        <a:t>nhận</a:t>
                      </a:r>
                      <a:r>
                        <a:rPr lang="en-US" sz="2250">
                          <a:effectLst/>
                        </a:rPr>
                        <a:t> </a:t>
                      </a:r>
                      <a:r>
                        <a:rPr lang="en-US" sz="2250" err="1">
                          <a:effectLst/>
                        </a:rPr>
                        <a:t>đã</a:t>
                      </a:r>
                      <a:r>
                        <a:rPr lang="en-US" sz="2250">
                          <a:effectLst/>
                        </a:rPr>
                        <a:t> </a:t>
                      </a:r>
                      <a:r>
                        <a:rPr lang="en-US" sz="2250" err="1">
                          <a:effectLst/>
                        </a:rPr>
                        <a:t>nhận</a:t>
                      </a:r>
                      <a:r>
                        <a:rPr lang="en-US" sz="2250">
                          <a:effectLst/>
                        </a:rPr>
                        <a:t> </a:t>
                      </a:r>
                      <a:r>
                        <a:rPr lang="en-US" sz="2250" err="1">
                          <a:effectLst/>
                        </a:rPr>
                        <a:t>đơn</a:t>
                      </a:r>
                      <a:r>
                        <a:rPr lang="en-US" sz="2250">
                          <a:effectLst/>
                        </a:rPr>
                        <a:t> </a:t>
                      </a:r>
                      <a:r>
                        <a:rPr lang="en-US" sz="2250" err="1">
                          <a:effectLst/>
                        </a:rPr>
                        <a:t>hàng</a:t>
                      </a:r>
                      <a:r>
                        <a:rPr lang="en-US" sz="2250">
                          <a:effectLst/>
                        </a:rPr>
                        <a:t>, </a:t>
                      </a:r>
                      <a:r>
                        <a:rPr lang="en-US" sz="2250" err="1">
                          <a:effectLst/>
                        </a:rPr>
                        <a:t>hệ</a:t>
                      </a:r>
                      <a:r>
                        <a:rPr lang="en-US" sz="2250">
                          <a:effectLst/>
                        </a:rPr>
                        <a:t> </a:t>
                      </a:r>
                      <a:r>
                        <a:rPr lang="en-US" sz="2250" err="1">
                          <a:effectLst/>
                        </a:rPr>
                        <a:t>thống</a:t>
                      </a:r>
                      <a:r>
                        <a:rPr lang="en-US" sz="2250">
                          <a:effectLst/>
                        </a:rPr>
                        <a:t> update </a:t>
                      </a:r>
                      <a:r>
                        <a:rPr lang="en-US" sz="2250" err="1">
                          <a:effectLst/>
                        </a:rPr>
                        <a:t>tình</a:t>
                      </a:r>
                      <a:r>
                        <a:rPr lang="en-US" sz="2250">
                          <a:effectLst/>
                        </a:rPr>
                        <a:t> </a:t>
                      </a:r>
                      <a:r>
                        <a:rPr lang="en-US" sz="2250" err="1">
                          <a:effectLst/>
                        </a:rPr>
                        <a:t>trạng</a:t>
                      </a:r>
                      <a:r>
                        <a:rPr lang="en-US" sz="2250">
                          <a:effectLst/>
                        </a:rPr>
                        <a:t> </a:t>
                      </a:r>
                      <a:r>
                        <a:rPr lang="en-US" sz="2250" err="1">
                          <a:effectLst/>
                        </a:rPr>
                        <a:t>đơn</a:t>
                      </a:r>
                      <a:r>
                        <a:rPr lang="en-US" sz="2250">
                          <a:effectLst/>
                        </a:rPr>
                        <a:t> </a:t>
                      </a:r>
                      <a:r>
                        <a:rPr lang="en-US" sz="2250" err="1">
                          <a:effectLst/>
                        </a:rPr>
                        <a:t>hàng</a:t>
                      </a:r>
                      <a:r>
                        <a:rPr lang="en-US" sz="2250">
                          <a:effectLst/>
                        </a:rPr>
                        <a:t> </a:t>
                      </a:r>
                      <a:r>
                        <a:rPr lang="en-US" sz="2250" err="1">
                          <a:effectLst/>
                        </a:rPr>
                        <a:t>cho</a:t>
                      </a:r>
                      <a:r>
                        <a:rPr lang="en-US" sz="2250">
                          <a:effectLst/>
                        </a:rPr>
                        <a:t> </a:t>
                      </a:r>
                      <a:r>
                        <a:rPr lang="en-US" sz="2250" err="1">
                          <a:effectLst/>
                        </a:rPr>
                        <a:t>người</a:t>
                      </a:r>
                      <a:r>
                        <a:rPr lang="en-US" sz="2250">
                          <a:effectLst/>
                        </a:rPr>
                        <a:t> </a:t>
                      </a:r>
                      <a:r>
                        <a:rPr lang="en-US" sz="2250" err="1">
                          <a:effectLst/>
                        </a:rPr>
                        <a:t>bán</a:t>
                      </a:r>
                      <a:r>
                        <a:rPr lang="en-US" sz="2250">
                          <a:effectLst/>
                        </a:rPr>
                        <a:t> </a:t>
                      </a:r>
                      <a:r>
                        <a:rPr lang="en-US" sz="2250" err="1">
                          <a:effectLst/>
                        </a:rPr>
                        <a:t>và</a:t>
                      </a:r>
                      <a:r>
                        <a:rPr lang="en-US" sz="2250">
                          <a:effectLst/>
                        </a:rPr>
                        <a:t> </a:t>
                      </a:r>
                      <a:r>
                        <a:rPr lang="en-US" sz="2250" err="1">
                          <a:effectLst/>
                        </a:rPr>
                        <a:t>khách</a:t>
                      </a:r>
                      <a:r>
                        <a:rPr lang="en-US" sz="2250">
                          <a:effectLst/>
                        </a:rPr>
                        <a:t> </a:t>
                      </a:r>
                      <a:r>
                        <a:rPr lang="en-US" sz="2250" err="1">
                          <a:effectLst/>
                        </a:rPr>
                        <a:t>hàng</a:t>
                      </a:r>
                    </a:p>
                    <a:p>
                      <a:r>
                        <a:rPr lang="en-US" sz="2250">
                          <a:effectLst/>
                        </a:rPr>
                        <a:t>2. </a:t>
                      </a:r>
                      <a:r>
                        <a:rPr lang="en-US" sz="2250" err="1">
                          <a:effectLst/>
                        </a:rPr>
                        <a:t>Hệ</a:t>
                      </a:r>
                      <a:r>
                        <a:rPr lang="en-US" sz="2250">
                          <a:effectLst/>
                        </a:rPr>
                        <a:t> </a:t>
                      </a:r>
                      <a:r>
                        <a:rPr lang="en-US" sz="2250" err="1">
                          <a:effectLst/>
                        </a:rPr>
                        <a:t>thống</a:t>
                      </a:r>
                      <a:r>
                        <a:rPr lang="en-US" sz="2250">
                          <a:effectLst/>
                        </a:rPr>
                        <a:t> </a:t>
                      </a:r>
                      <a:r>
                        <a:rPr lang="en-US" sz="2250" err="1">
                          <a:effectLst/>
                        </a:rPr>
                        <a:t>cho</a:t>
                      </a:r>
                      <a:r>
                        <a:rPr lang="en-US" sz="2250">
                          <a:effectLst/>
                        </a:rPr>
                        <a:t> </a:t>
                      </a:r>
                      <a:r>
                        <a:rPr lang="en-US" sz="2250" err="1">
                          <a:effectLst/>
                        </a:rPr>
                        <a:t>phép</a:t>
                      </a:r>
                      <a:r>
                        <a:rPr lang="en-US" sz="2250">
                          <a:effectLst/>
                        </a:rPr>
                        <a:t> </a:t>
                      </a:r>
                      <a:r>
                        <a:rPr lang="en-US" sz="2250" err="1">
                          <a:effectLst/>
                        </a:rPr>
                        <a:t>tồn</a:t>
                      </a:r>
                      <a:r>
                        <a:rPr lang="en-US" sz="2250">
                          <a:effectLst/>
                        </a:rPr>
                        <a:t> </a:t>
                      </a:r>
                      <a:r>
                        <a:rPr lang="en-US" sz="2250" err="1">
                          <a:effectLst/>
                        </a:rPr>
                        <a:t>kho</a:t>
                      </a:r>
                      <a:r>
                        <a:rPr lang="en-US" sz="2250">
                          <a:effectLst/>
                        </a:rPr>
                        <a:t> 3 </a:t>
                      </a:r>
                      <a:r>
                        <a:rPr lang="en-US" sz="2250" err="1">
                          <a:effectLst/>
                        </a:rPr>
                        <a:t>ngày</a:t>
                      </a:r>
                      <a:r>
                        <a:rPr lang="en-US" sz="2250">
                          <a:effectLst/>
                        </a:rPr>
                        <a:t>, </a:t>
                      </a:r>
                      <a:r>
                        <a:rPr lang="en-US" sz="2250" err="1">
                          <a:effectLst/>
                        </a:rPr>
                        <a:t>quá</a:t>
                      </a:r>
                      <a:r>
                        <a:rPr lang="en-US" sz="2250">
                          <a:effectLst/>
                        </a:rPr>
                        <a:t> 3 </a:t>
                      </a:r>
                      <a:r>
                        <a:rPr lang="en-US" sz="2250" err="1">
                          <a:effectLst/>
                        </a:rPr>
                        <a:t>ngày</a:t>
                      </a:r>
                      <a:r>
                        <a:rPr lang="en-US" sz="2250">
                          <a:effectLst/>
                        </a:rPr>
                        <a:t> </a:t>
                      </a:r>
                      <a:r>
                        <a:rPr lang="en-US" sz="2250" err="1">
                          <a:effectLst/>
                        </a:rPr>
                        <a:t>yêu</a:t>
                      </a:r>
                      <a:r>
                        <a:rPr lang="en-US" sz="2250">
                          <a:effectLst/>
                        </a:rPr>
                        <a:t> </a:t>
                      </a:r>
                      <a:r>
                        <a:rPr lang="en-US" sz="2250" err="1">
                          <a:effectLst/>
                        </a:rPr>
                        <a:t>cầu</a:t>
                      </a:r>
                      <a:r>
                        <a:rPr lang="en-US" sz="2250">
                          <a:effectLst/>
                        </a:rPr>
                        <a:t> </a:t>
                      </a:r>
                      <a:r>
                        <a:rPr lang="en-US" sz="2250" err="1">
                          <a:effectLst/>
                        </a:rPr>
                        <a:t>bưu</a:t>
                      </a:r>
                      <a:r>
                        <a:rPr lang="en-US" sz="2250">
                          <a:effectLst/>
                        </a:rPr>
                        <a:t> </a:t>
                      </a:r>
                      <a:r>
                        <a:rPr lang="en-US" sz="2250" err="1">
                          <a:effectLst/>
                        </a:rPr>
                        <a:t>cục</a:t>
                      </a:r>
                      <a:r>
                        <a:rPr lang="en-US" sz="2250">
                          <a:effectLst/>
                        </a:rPr>
                        <a:t> </a:t>
                      </a:r>
                      <a:r>
                        <a:rPr lang="en-US" sz="2250" err="1">
                          <a:effectLst/>
                        </a:rPr>
                        <a:t>trả</a:t>
                      </a:r>
                      <a:r>
                        <a:rPr lang="en-US" sz="2250">
                          <a:effectLst/>
                        </a:rPr>
                        <a:t> </a:t>
                      </a:r>
                      <a:r>
                        <a:rPr lang="en-US" sz="2250" err="1">
                          <a:effectLst/>
                        </a:rPr>
                        <a:t>hàng</a:t>
                      </a:r>
                      <a:r>
                        <a:rPr lang="en-US" sz="2250">
                          <a:effectLst/>
                        </a:rPr>
                        <a:t> </a:t>
                      </a:r>
                      <a:r>
                        <a:rPr lang="en-US" sz="2250" err="1">
                          <a:effectLst/>
                        </a:rPr>
                        <a:t>về</a:t>
                      </a:r>
                    </a:p>
                    <a:p>
                      <a:r>
                        <a:rPr lang="en-US" sz="2250">
                          <a:effectLst/>
                        </a:rPr>
                        <a:t>3. </a:t>
                      </a:r>
                      <a:r>
                        <a:rPr lang="en-US" sz="2250" err="1">
                          <a:effectLst/>
                        </a:rPr>
                        <a:t>Kết</a:t>
                      </a:r>
                      <a:r>
                        <a:rPr lang="en-US" sz="2250">
                          <a:effectLst/>
                        </a:rPr>
                        <a:t> </a:t>
                      </a:r>
                      <a:r>
                        <a:rPr lang="en-US" sz="2250" err="1">
                          <a:effectLst/>
                        </a:rPr>
                        <a:t>thúc</a:t>
                      </a:r>
                      <a:r>
                        <a:rPr lang="en-US" sz="2250">
                          <a:effectLst/>
                        </a:rPr>
                        <a:t> USECASE</a:t>
                      </a:r>
                      <a:endParaRPr lang="en-US" sz="225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2216412"/>
                  </a:ext>
                </a:extLst>
              </a:tr>
              <a:tr h="315806">
                <a:tc>
                  <a:txBody>
                    <a:bodyPr/>
                    <a:lstStyle/>
                    <a:p>
                      <a:r>
                        <a:rPr lang="en-US" sz="2250" err="1">
                          <a:effectLst/>
                        </a:rPr>
                        <a:t>Luồng</a:t>
                      </a:r>
                      <a:r>
                        <a:rPr lang="en-US" sz="2250">
                          <a:effectLst/>
                        </a:rPr>
                        <a:t> </a:t>
                      </a:r>
                      <a:r>
                        <a:rPr lang="en-US" sz="2250" err="1">
                          <a:effectLst/>
                        </a:rPr>
                        <a:t>sự</a:t>
                      </a:r>
                      <a:r>
                        <a:rPr lang="en-US" sz="2250">
                          <a:effectLst/>
                        </a:rPr>
                        <a:t> </a:t>
                      </a:r>
                      <a:r>
                        <a:rPr lang="en-US" sz="2250" err="1">
                          <a:effectLst/>
                        </a:rPr>
                        <a:t>kiện</a:t>
                      </a:r>
                      <a:r>
                        <a:rPr lang="en-US" sz="2250">
                          <a:effectLst/>
                        </a:rPr>
                        <a:t> </a:t>
                      </a:r>
                      <a:r>
                        <a:rPr lang="en-US" sz="2250" err="1">
                          <a:effectLst/>
                        </a:rPr>
                        <a:t>phụ</a:t>
                      </a:r>
                      <a:endParaRPr lang="en-US" sz="2250" err="1">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50">
                          <a:effectLst/>
                        </a:rPr>
                        <a:t>1. </a:t>
                      </a:r>
                      <a:r>
                        <a:rPr lang="en-US" sz="2250" err="1">
                          <a:effectLst/>
                        </a:rPr>
                        <a:t>Để</a:t>
                      </a:r>
                      <a:r>
                        <a:rPr lang="en-US" sz="2250">
                          <a:effectLst/>
                        </a:rPr>
                        <a:t> </a:t>
                      </a:r>
                      <a:r>
                        <a:rPr lang="en-US" sz="2250" err="1">
                          <a:effectLst/>
                        </a:rPr>
                        <a:t>trống</a:t>
                      </a:r>
                      <a:r>
                        <a:rPr lang="en-US" sz="2250">
                          <a:effectLst/>
                        </a:rPr>
                        <a:t> </a:t>
                      </a:r>
                      <a:r>
                        <a:rPr lang="en-US" sz="2250" err="1">
                          <a:effectLst/>
                        </a:rPr>
                        <a:t>hệ</a:t>
                      </a:r>
                      <a:r>
                        <a:rPr lang="en-US" sz="2250">
                          <a:effectLst/>
                        </a:rPr>
                        <a:t> </a:t>
                      </a:r>
                      <a:r>
                        <a:rPr lang="en-US" sz="2250" err="1">
                          <a:effectLst/>
                        </a:rPr>
                        <a:t>thống</a:t>
                      </a:r>
                      <a:r>
                        <a:rPr lang="en-US" sz="2250">
                          <a:effectLst/>
                        </a:rPr>
                        <a:t> </a:t>
                      </a:r>
                      <a:r>
                        <a:rPr lang="en-US" sz="2250" err="1">
                          <a:effectLst/>
                        </a:rPr>
                        <a:t>sẻ</a:t>
                      </a:r>
                      <a:r>
                        <a:rPr lang="en-US" sz="2250">
                          <a:effectLst/>
                        </a:rPr>
                        <a:t> </a:t>
                      </a:r>
                      <a:r>
                        <a:rPr lang="en-US" sz="2250" err="1">
                          <a:effectLst/>
                        </a:rPr>
                        <a:t>báo</a:t>
                      </a:r>
                      <a:r>
                        <a:rPr lang="en-US" sz="2250">
                          <a:effectLst/>
                        </a:rPr>
                        <a:t> </a:t>
                      </a:r>
                      <a:r>
                        <a:rPr lang="en-US" sz="2250" err="1">
                          <a:effectLst/>
                        </a:rPr>
                        <a:t>lỗi</a:t>
                      </a:r>
                      <a:r>
                        <a:rPr lang="en-US" sz="2250">
                          <a:effectLst/>
                        </a:rPr>
                        <a:t> ở </a:t>
                      </a:r>
                      <a:r>
                        <a:rPr lang="en-US" sz="2250" err="1">
                          <a:effectLst/>
                        </a:rPr>
                        <a:t>phần</a:t>
                      </a:r>
                      <a:r>
                        <a:rPr lang="en-US" sz="2250">
                          <a:effectLst/>
                        </a:rPr>
                        <a:t> </a:t>
                      </a:r>
                      <a:r>
                        <a:rPr lang="en-US" sz="2250" err="1">
                          <a:effectLst/>
                        </a:rPr>
                        <a:t>phương</a:t>
                      </a:r>
                      <a:r>
                        <a:rPr lang="en-US" sz="2250">
                          <a:effectLst/>
                        </a:rPr>
                        <a:t> </a:t>
                      </a:r>
                      <a:r>
                        <a:rPr lang="en-US" sz="2250" err="1">
                          <a:effectLst/>
                        </a:rPr>
                        <a:t>thức</a:t>
                      </a:r>
                      <a:r>
                        <a:rPr lang="en-US" sz="2250">
                          <a:effectLst/>
                        </a:rPr>
                        <a:t> </a:t>
                      </a:r>
                      <a:r>
                        <a:rPr lang="en-US" sz="2250" err="1">
                          <a:effectLst/>
                        </a:rPr>
                        <a:t>thanh</a:t>
                      </a:r>
                      <a:r>
                        <a:rPr lang="en-US" sz="2250">
                          <a:effectLst/>
                        </a:rPr>
                        <a:t> </a:t>
                      </a:r>
                      <a:r>
                        <a:rPr lang="en-US" sz="2250" err="1">
                          <a:effectLst/>
                        </a:rPr>
                        <a:t>toán</a:t>
                      </a:r>
                      <a:endParaRPr lang="en-US" sz="225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45211880"/>
                  </a:ext>
                </a:extLst>
              </a:tr>
            </a:tbl>
          </a:graphicData>
        </a:graphic>
      </p:graphicFrame>
    </p:spTree>
    <p:extLst>
      <p:ext uri="{BB962C8B-B14F-4D97-AF65-F5344CB8AC3E}">
        <p14:creationId xmlns:p14="http://schemas.microsoft.com/office/powerpoint/2010/main" val="4125276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750"/>
                                        <p:tgtEl>
                                          <p:spTgt spid="16">
                                            <p:txEl>
                                              <p:pRg st="0" end="0"/>
                                            </p:txEl>
                                          </p:spTgt>
                                        </p:tgtEl>
                                      </p:cBhvr>
                                    </p:animEffect>
                                    <p:anim calcmode="lin" valueType="num">
                                      <p:cBhvr>
                                        <p:cTn id="14" dur="75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80682"/>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14" name="矩形 13"/>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ea typeface="+mn-lt"/>
                    <a:cs typeface="+mn-lt"/>
                  </a:rPr>
                  <a:t>[object File]</a:t>
                </a:r>
                <a:endParaRPr lang="en-US" altLang="zh-CN"/>
              </a:p>
            </p:txBody>
          </p:sp>
        </p:grpSp>
        <p:cxnSp>
          <p:nvCxnSpPr>
            <p:cNvPr id="12" name="直接连接符 11"/>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254977" y="1252294"/>
            <a:ext cx="11605846" cy="5086960"/>
            <a:chOff x="6459260" y="1628712"/>
            <a:chExt cx="5022149" cy="4695583"/>
          </a:xfrm>
        </p:grpSpPr>
        <p:sp>
          <p:nvSpPr>
            <p:cNvPr id="6" name="Freeform 12"/>
            <p:cNvSpPr/>
            <p:nvPr/>
          </p:nvSpPr>
          <p:spPr bwMode="auto">
            <a:xfrm>
              <a:off x="6459260" y="162871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sp>
          <p:nvSpPr>
            <p:cNvPr id="7" name="Freeform 12"/>
            <p:cNvSpPr/>
            <p:nvPr/>
          </p:nvSpPr>
          <p:spPr bwMode="auto">
            <a:xfrm flipH="1" flipV="1">
              <a:off x="10952771" y="579407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grpSp>
      <p:sp>
        <p:nvSpPr>
          <p:cNvPr id="16" name="矩形 1"/>
          <p:cNvSpPr/>
          <p:nvPr/>
        </p:nvSpPr>
        <p:spPr>
          <a:xfrm>
            <a:off x="3368276" y="367704"/>
            <a:ext cx="5455446" cy="646331"/>
          </a:xfrm>
          <a:prstGeom prst="rect">
            <a:avLst/>
          </a:prstGeom>
        </p:spPr>
        <p:txBody>
          <a:bodyPr wrap="square">
            <a:spAutoFit/>
          </a:bodyPr>
          <a:lstStyle/>
          <a:p>
            <a:pPr algn="ctr"/>
            <a:r>
              <a:rPr kumimoji="1" lang="vi-VN" altLang="zh-CN" sz="3600" spc="600">
                <a:solidFill>
                  <a:srgbClr val="65A1BD"/>
                </a:solidFill>
                <a:ea typeface="Elsie" panose="02000000000000000000" charset="0"/>
              </a:rPr>
              <a:t>Khách hàng</a:t>
            </a:r>
            <a:endParaRPr kumimoji="1" lang="en-US" altLang="zh-CN" sz="3600" spc="600">
              <a:solidFill>
                <a:srgbClr val="65A1BD"/>
              </a:solidFill>
              <a:ea typeface="Elsie" panose="02000000000000000000" charset="0"/>
            </a:endParaRPr>
          </a:p>
        </p:txBody>
      </p:sp>
      <p:sp>
        <p:nvSpPr>
          <p:cNvPr id="18" name="Rectangle 1"/>
          <p:cNvSpPr>
            <a:spLocks noChangeArrowheads="1"/>
          </p:cNvSpPr>
          <p:nvPr/>
        </p:nvSpPr>
        <p:spPr bwMode="auto">
          <a:xfrm>
            <a:off x="685060" y="1426603"/>
            <a:ext cx="74654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lang="vi-VN" altLang="en-US" sz="2000" b="1">
                <a:latin typeface="Times New Roman" pitchFamily="18" charset="0"/>
                <a:ea typeface="Calibri" pitchFamily="34" charset="0"/>
                <a:cs typeface="Times New Roman" pitchFamily="18" charset="0"/>
              </a:rPr>
              <a:t>Sơ đồ</a:t>
            </a:r>
            <a:r>
              <a:rPr kumimoji="0" lang="en-US"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 Use case:</a:t>
            </a:r>
            <a:endParaRPr kumimoji="0" lang="en-US" altLang="en-US" sz="2000" b="0" i="0" u="none" strike="noStrike" cap="none" normalizeH="0" baseline="0">
              <a:ln>
                <a:noFill/>
              </a:ln>
              <a:solidFill>
                <a:schemeClr val="tx1"/>
              </a:solidFill>
              <a:effectLst/>
            </a:endParaRPr>
          </a:p>
        </p:txBody>
      </p:sp>
      <p:pic>
        <p:nvPicPr>
          <p:cNvPr id="3" name="Picture 2" descr="A diagram of a flowchart&#10;&#10;Description automatically generated">
            <a:extLst>
              <a:ext uri="{FF2B5EF4-FFF2-40B4-BE49-F238E27FC236}">
                <a16:creationId xmlns:a16="http://schemas.microsoft.com/office/drawing/2014/main" xmlns="" id="{7E08D5DF-517F-A6C7-83D5-83859AC23F88}"/>
              </a:ext>
            </a:extLst>
          </p:cNvPr>
          <p:cNvPicPr>
            <a:picLocks noChangeAspect="1"/>
          </p:cNvPicPr>
          <p:nvPr/>
        </p:nvPicPr>
        <p:blipFill>
          <a:blip r:embed="rId4"/>
          <a:stretch>
            <a:fillRect/>
          </a:stretch>
        </p:blipFill>
        <p:spPr>
          <a:xfrm>
            <a:off x="1855695" y="1334876"/>
            <a:ext cx="7915834" cy="4923350"/>
          </a:xfrm>
          <a:prstGeom prst="rect">
            <a:avLst/>
          </a:prstGeom>
        </p:spPr>
      </p:pic>
    </p:spTree>
    <p:extLst>
      <p:ext uri="{BB962C8B-B14F-4D97-AF65-F5344CB8AC3E}">
        <p14:creationId xmlns:p14="http://schemas.microsoft.com/office/powerpoint/2010/main" val="10633114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750"/>
                                        <p:tgtEl>
                                          <p:spTgt spid="16">
                                            <p:txEl>
                                              <p:pRg st="0" end="0"/>
                                            </p:txEl>
                                          </p:spTgt>
                                        </p:tgtEl>
                                      </p:cBhvr>
                                    </p:animEffect>
                                    <p:anim calcmode="lin" valueType="num">
                                      <p:cBhvr>
                                        <p:cTn id="14" dur="75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14" name="矩形 13"/>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254977" y="1252294"/>
            <a:ext cx="11605846" cy="5086960"/>
            <a:chOff x="6459260" y="1628712"/>
            <a:chExt cx="5022149" cy="4695583"/>
          </a:xfrm>
        </p:grpSpPr>
        <p:sp>
          <p:nvSpPr>
            <p:cNvPr id="6" name="Freeform 12"/>
            <p:cNvSpPr/>
            <p:nvPr/>
          </p:nvSpPr>
          <p:spPr bwMode="auto">
            <a:xfrm>
              <a:off x="6459260" y="162871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sp>
          <p:nvSpPr>
            <p:cNvPr id="7" name="Freeform 12"/>
            <p:cNvSpPr/>
            <p:nvPr/>
          </p:nvSpPr>
          <p:spPr bwMode="auto">
            <a:xfrm flipH="1" flipV="1">
              <a:off x="10952771" y="579407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grpSp>
      <p:sp>
        <p:nvSpPr>
          <p:cNvPr id="16" name="矩形 1"/>
          <p:cNvSpPr/>
          <p:nvPr/>
        </p:nvSpPr>
        <p:spPr>
          <a:xfrm>
            <a:off x="4514545" y="314437"/>
            <a:ext cx="3162907" cy="584775"/>
          </a:xfrm>
          <a:prstGeom prst="rect">
            <a:avLst/>
          </a:prstGeom>
        </p:spPr>
        <p:txBody>
          <a:bodyPr wrap="square">
            <a:spAutoFit/>
          </a:bodyPr>
          <a:lstStyle/>
          <a:p>
            <a:pPr algn="ctr"/>
            <a:r>
              <a:rPr kumimoji="1" lang="vi-VN" altLang="zh-CN" sz="3200" spc="600">
                <a:solidFill>
                  <a:srgbClr val="65A1BD"/>
                </a:solidFill>
                <a:ea typeface="Elsie" panose="02000000000000000000" charset="0"/>
              </a:rPr>
              <a:t>Khách hàng</a:t>
            </a:r>
            <a:endParaRPr kumimoji="1" lang="en-US" altLang="zh-CN" sz="3200" spc="600">
              <a:solidFill>
                <a:srgbClr val="65A1BD"/>
              </a:solidFill>
              <a:ea typeface="Elsie" panose="02000000000000000000" charset="0"/>
            </a:endParaRPr>
          </a:p>
        </p:txBody>
      </p:sp>
      <p:sp>
        <p:nvSpPr>
          <p:cNvPr id="18" name="Rectangle 1"/>
          <p:cNvSpPr>
            <a:spLocks noChangeArrowheads="1"/>
          </p:cNvSpPr>
          <p:nvPr/>
        </p:nvSpPr>
        <p:spPr bwMode="auto">
          <a:xfrm>
            <a:off x="685060" y="1438882"/>
            <a:ext cx="7465409" cy="375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a:lnSpc>
                <a:spcPct val="107000"/>
              </a:lnSpc>
              <a:spcAft>
                <a:spcPts val="800"/>
              </a:spcAft>
            </a:pPr>
            <a:r>
              <a:rPr lang="en-US" sz="1800" b="1" err="1">
                <a:effectLst/>
                <a:latin typeface="Calibri" panose="020F0502020204030204" pitchFamily="34" charset="0"/>
                <a:ea typeface="Calibri" panose="020F0502020204030204" pitchFamily="34" charset="0"/>
                <a:cs typeface="Calibri" panose="020F0502020204030204" pitchFamily="34" charset="0"/>
              </a:rPr>
              <a:t>Đặc</a:t>
            </a:r>
            <a:r>
              <a:rPr lang="en-US" sz="1800" b="1">
                <a:effectLst/>
                <a:latin typeface="Calibri" panose="020F0502020204030204" pitchFamily="34" charset="0"/>
                <a:ea typeface="Calibri" panose="020F0502020204030204" pitchFamily="34" charset="0"/>
                <a:cs typeface="Calibri" panose="020F0502020204030204" pitchFamily="34" charset="0"/>
              </a:rPr>
              <a:t> </a:t>
            </a:r>
            <a:r>
              <a:rPr lang="en-US" sz="1800" b="1" err="1">
                <a:effectLst/>
                <a:latin typeface="Calibri" panose="020F0502020204030204" pitchFamily="34" charset="0"/>
                <a:ea typeface="Calibri" panose="020F0502020204030204" pitchFamily="34" charset="0"/>
                <a:cs typeface="Calibri" panose="020F0502020204030204" pitchFamily="34" charset="0"/>
              </a:rPr>
              <a:t>tả</a:t>
            </a:r>
            <a:r>
              <a:rPr lang="en-US" sz="1800" b="1">
                <a:effectLst/>
                <a:latin typeface="Calibri" panose="020F0502020204030204" pitchFamily="34" charset="0"/>
                <a:ea typeface="Calibri" panose="020F0502020204030204" pitchFamily="34" charset="0"/>
                <a:cs typeface="Calibri" panose="020F0502020204030204" pitchFamily="34" charset="0"/>
              </a:rPr>
              <a:t> USECASE: </a:t>
            </a:r>
            <a:r>
              <a:rPr lang="vi-VN" sz="1800" b="1">
                <a:effectLst/>
                <a:latin typeface="Calibri" panose="020F0502020204030204" pitchFamily="34" charset="0"/>
                <a:ea typeface="Calibri" panose="020F0502020204030204" pitchFamily="34" charset="0"/>
                <a:cs typeface="Calibri" panose="020F0502020204030204" pitchFamily="34" charset="0"/>
              </a:rPr>
              <a:t>Chi tiết đơn hàng</a:t>
            </a:r>
            <a:endParaRPr lang="en-US" sz="1800" b="1">
              <a:effectLst/>
              <a:latin typeface="Calibri" panose="020F0502020204030204" pitchFamily="34" charset="0"/>
              <a:ea typeface="SimSun" panose="02010600030101010101" pitchFamily="2" charset="-122"/>
              <a:cs typeface="Times New Roman" panose="02020603050405020304" pitchFamily="18" charset="0"/>
            </a:endParaRPr>
          </a:p>
        </p:txBody>
      </p:sp>
      <p:graphicFrame>
        <p:nvGraphicFramePr>
          <p:cNvPr id="2" name="Table 1">
            <a:extLst>
              <a:ext uri="{FF2B5EF4-FFF2-40B4-BE49-F238E27FC236}">
                <a16:creationId xmlns:a16="http://schemas.microsoft.com/office/drawing/2014/main" xmlns="" id="{7EC2A3D5-5415-65F7-C233-13939FD36511}"/>
              </a:ext>
            </a:extLst>
          </p:cNvPr>
          <p:cNvGraphicFramePr>
            <a:graphicFrameLocks noGrp="1"/>
          </p:cNvGraphicFramePr>
          <p:nvPr>
            <p:extLst>
              <p:ext uri="{D42A27DB-BD31-4B8C-83A1-F6EECF244321}">
                <p14:modId xmlns:p14="http://schemas.microsoft.com/office/powerpoint/2010/main" val="4248700328"/>
              </p:ext>
            </p:extLst>
          </p:nvPr>
        </p:nvGraphicFramePr>
        <p:xfrm>
          <a:off x="254977" y="1814434"/>
          <a:ext cx="11605846" cy="4556760"/>
        </p:xfrm>
        <a:graphic>
          <a:graphicData uri="http://schemas.openxmlformats.org/drawingml/2006/table">
            <a:tbl>
              <a:tblPr firstRow="1" firstCol="1" bandRow="1">
                <a:tableStyleId>{2D5ABB26-0587-4C30-8999-92F81FD0307C}</a:tableStyleId>
              </a:tblPr>
              <a:tblGrid>
                <a:gridCol w="3208167">
                  <a:extLst>
                    <a:ext uri="{9D8B030D-6E8A-4147-A177-3AD203B41FA5}">
                      <a16:colId xmlns:a16="http://schemas.microsoft.com/office/drawing/2014/main" xmlns="" val="679036231"/>
                    </a:ext>
                  </a:extLst>
                </a:gridCol>
                <a:gridCol w="8397679">
                  <a:extLst>
                    <a:ext uri="{9D8B030D-6E8A-4147-A177-3AD203B41FA5}">
                      <a16:colId xmlns:a16="http://schemas.microsoft.com/office/drawing/2014/main" xmlns="" val="3122361584"/>
                    </a:ext>
                  </a:extLst>
                </a:gridCol>
              </a:tblGrid>
              <a:tr h="312911">
                <a:tc>
                  <a:txBody>
                    <a:bodyPr/>
                    <a:lstStyle/>
                    <a:p>
                      <a:r>
                        <a:rPr lang="en-US" sz="2300">
                          <a:effectLst/>
                        </a:rPr>
                        <a:t>Use Case</a:t>
                      </a:r>
                      <a:endParaRPr lang="en-US" sz="23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300" err="1">
                          <a:effectLst/>
                        </a:rPr>
                        <a:t>Nội</a:t>
                      </a:r>
                      <a:r>
                        <a:rPr lang="en-US" sz="2300">
                          <a:effectLst/>
                        </a:rPr>
                        <a:t> Dung</a:t>
                      </a:r>
                      <a:endParaRPr lang="en-US" sz="23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523711440"/>
                  </a:ext>
                </a:extLst>
              </a:tr>
              <a:tr h="312911">
                <a:tc>
                  <a:txBody>
                    <a:bodyPr/>
                    <a:lstStyle/>
                    <a:p>
                      <a:r>
                        <a:rPr lang="en-US" sz="2300" err="1">
                          <a:effectLst/>
                        </a:rPr>
                        <a:t>Tên</a:t>
                      </a:r>
                      <a:r>
                        <a:rPr lang="en-US" sz="2300">
                          <a:effectLst/>
                        </a:rPr>
                        <a:t> use case</a:t>
                      </a:r>
                      <a:endParaRPr lang="en-US" sz="23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300">
                          <a:effectLst/>
                        </a:rPr>
                        <a:t>Chi </a:t>
                      </a:r>
                      <a:r>
                        <a:rPr lang="en-US" sz="2300" err="1">
                          <a:effectLst/>
                        </a:rPr>
                        <a:t>tiết</a:t>
                      </a:r>
                      <a:r>
                        <a:rPr lang="en-US" sz="2300">
                          <a:effectLst/>
                        </a:rPr>
                        <a:t> </a:t>
                      </a:r>
                      <a:r>
                        <a:rPr lang="en-US" sz="2300" err="1">
                          <a:effectLst/>
                        </a:rPr>
                        <a:t>hoá</a:t>
                      </a:r>
                      <a:r>
                        <a:rPr lang="en-US" sz="2300">
                          <a:effectLst/>
                        </a:rPr>
                        <a:t> </a:t>
                      </a:r>
                      <a:r>
                        <a:rPr lang="en-US" sz="2300" err="1">
                          <a:effectLst/>
                        </a:rPr>
                        <a:t>đơn</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05432140"/>
                  </a:ext>
                </a:extLst>
              </a:tr>
              <a:tr h="794313">
                <a:tc>
                  <a:txBody>
                    <a:bodyPr/>
                    <a:lstStyle/>
                    <a:p>
                      <a:r>
                        <a:rPr lang="en-US" sz="2300">
                          <a:effectLst/>
                        </a:rPr>
                        <a:t>Mô </a:t>
                      </a:r>
                      <a:r>
                        <a:rPr lang="en-US" sz="2300" err="1">
                          <a:effectLst/>
                        </a:rPr>
                        <a:t>tả</a:t>
                      </a:r>
                      <a:endParaRPr lang="en-US" sz="23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300">
                          <a:effectLst/>
                        </a:rPr>
                        <a:t>Use case </a:t>
                      </a:r>
                      <a:r>
                        <a:rPr lang="en-US" sz="2300" err="1">
                          <a:effectLst/>
                        </a:rPr>
                        <a:t>cho</a:t>
                      </a:r>
                      <a:r>
                        <a:rPr lang="en-US" sz="2300">
                          <a:effectLst/>
                        </a:rPr>
                        <a:t> </a:t>
                      </a:r>
                      <a:r>
                        <a:rPr lang="en-US" sz="2300" err="1">
                          <a:effectLst/>
                        </a:rPr>
                        <a:t>phép</a:t>
                      </a:r>
                      <a:r>
                        <a:rPr lang="en-US" sz="2300">
                          <a:effectLst/>
                        </a:rPr>
                        <a:t> </a:t>
                      </a:r>
                      <a:r>
                        <a:rPr lang="en-US" sz="2300" err="1">
                          <a:effectLst/>
                        </a:rPr>
                        <a:t>khách</a:t>
                      </a:r>
                      <a:r>
                        <a:rPr lang="en-US" sz="2300">
                          <a:effectLst/>
                        </a:rPr>
                        <a:t> </a:t>
                      </a:r>
                      <a:r>
                        <a:rPr lang="en-US" sz="2300" err="1">
                          <a:effectLst/>
                        </a:rPr>
                        <a:t>hàng</a:t>
                      </a:r>
                      <a:r>
                        <a:rPr lang="en-US" sz="2300">
                          <a:effectLst/>
                        </a:rPr>
                        <a:t> </a:t>
                      </a:r>
                      <a:r>
                        <a:rPr lang="en-US" sz="2300" err="1">
                          <a:effectLst/>
                        </a:rPr>
                        <a:t>xem</a:t>
                      </a:r>
                      <a:r>
                        <a:rPr lang="en-US" sz="2300">
                          <a:effectLst/>
                        </a:rPr>
                        <a:t> chi </a:t>
                      </a:r>
                      <a:r>
                        <a:rPr lang="en-US" sz="2300" err="1">
                          <a:effectLst/>
                        </a:rPr>
                        <a:t>tiết</a:t>
                      </a:r>
                      <a:r>
                        <a:rPr lang="en-US" sz="2300">
                          <a:effectLst/>
                        </a:rPr>
                        <a:t> </a:t>
                      </a:r>
                      <a:r>
                        <a:rPr lang="en-US" sz="2300" err="1">
                          <a:effectLst/>
                        </a:rPr>
                        <a:t>và</a:t>
                      </a:r>
                      <a:r>
                        <a:rPr lang="en-US" sz="2300">
                          <a:effectLst/>
                        </a:rPr>
                        <a:t> </a:t>
                      </a:r>
                      <a:r>
                        <a:rPr lang="en-US" sz="2300" err="1">
                          <a:effectLst/>
                        </a:rPr>
                        <a:t>hóa</a:t>
                      </a:r>
                      <a:r>
                        <a:rPr lang="en-US" sz="2300">
                          <a:effectLst/>
                        </a:rPr>
                        <a:t> </a:t>
                      </a:r>
                      <a:r>
                        <a:rPr lang="en-US" sz="2300" err="1">
                          <a:effectLst/>
                        </a:rPr>
                        <a:t>đơn</a:t>
                      </a:r>
                      <a:r>
                        <a:rPr lang="en-US" sz="2300">
                          <a:effectLst/>
                        </a:rPr>
                        <a:t> </a:t>
                      </a:r>
                      <a:r>
                        <a:rPr lang="en-US" sz="2300" err="1">
                          <a:effectLst/>
                        </a:rPr>
                        <a:t>sản</a:t>
                      </a:r>
                      <a:r>
                        <a:rPr lang="en-US" sz="2300">
                          <a:effectLst/>
                        </a:rPr>
                        <a:t> </a:t>
                      </a:r>
                      <a:r>
                        <a:rPr lang="en-US" sz="2300" err="1">
                          <a:effectLst/>
                        </a:rPr>
                        <a:t>phẩm</a:t>
                      </a:r>
                      <a:r>
                        <a:rPr lang="en-US" sz="2300">
                          <a:effectLst/>
                        </a:rPr>
                        <a:t> </a:t>
                      </a:r>
                      <a:r>
                        <a:rPr lang="en-US" sz="2300" err="1">
                          <a:effectLst/>
                        </a:rPr>
                        <a:t>mình</a:t>
                      </a:r>
                      <a:r>
                        <a:rPr lang="en-US" sz="2300">
                          <a:effectLst/>
                        </a:rPr>
                        <a:t> </a:t>
                      </a:r>
                      <a:r>
                        <a:rPr lang="en-US" sz="2300" err="1">
                          <a:effectLst/>
                        </a:rPr>
                        <a:t>đã</a:t>
                      </a:r>
                      <a:r>
                        <a:rPr lang="en-US" sz="2300">
                          <a:effectLst/>
                        </a:rPr>
                        <a:t> </a:t>
                      </a:r>
                      <a:r>
                        <a:rPr lang="en-US" sz="2300" err="1">
                          <a:effectLst/>
                        </a:rPr>
                        <a:t>đặt</a:t>
                      </a:r>
                      <a:r>
                        <a:rPr lang="en-US" sz="2300">
                          <a:effectLst/>
                        </a:rPr>
                        <a:t>, </a:t>
                      </a:r>
                      <a:r>
                        <a:rPr lang="en-US" sz="2300" err="1">
                          <a:effectLst/>
                        </a:rPr>
                        <a:t>xem</a:t>
                      </a:r>
                      <a:r>
                        <a:rPr lang="en-US" sz="2300">
                          <a:effectLst/>
                        </a:rPr>
                        <a:t> </a:t>
                      </a:r>
                      <a:r>
                        <a:rPr lang="en-US" sz="2300" err="1">
                          <a:effectLst/>
                        </a:rPr>
                        <a:t>thông</a:t>
                      </a:r>
                      <a:r>
                        <a:rPr lang="en-US" sz="2300">
                          <a:effectLst/>
                        </a:rPr>
                        <a:t> tin </a:t>
                      </a:r>
                      <a:r>
                        <a:rPr lang="en-US" sz="2300" err="1">
                          <a:effectLst/>
                        </a:rPr>
                        <a:t>khách</a:t>
                      </a:r>
                      <a:r>
                        <a:rPr lang="en-US" sz="2300">
                          <a:effectLst/>
                        </a:rPr>
                        <a:t> </a:t>
                      </a:r>
                      <a:r>
                        <a:rPr lang="en-US" sz="2300" err="1">
                          <a:effectLst/>
                        </a:rPr>
                        <a:t>hàng</a:t>
                      </a:r>
                      <a:r>
                        <a:rPr lang="en-US" sz="2300">
                          <a:effectLst/>
                        </a:rPr>
                        <a:t>, </a:t>
                      </a:r>
                      <a:r>
                        <a:rPr lang="en-US" sz="2300" err="1">
                          <a:effectLst/>
                        </a:rPr>
                        <a:t>địa</a:t>
                      </a:r>
                      <a:r>
                        <a:rPr lang="en-US" sz="2300">
                          <a:effectLst/>
                        </a:rPr>
                        <a:t> </a:t>
                      </a:r>
                      <a:r>
                        <a:rPr lang="en-US" sz="2300" err="1">
                          <a:effectLst/>
                        </a:rPr>
                        <a:t>chỉ</a:t>
                      </a:r>
                      <a:r>
                        <a:rPr lang="en-US" sz="2300">
                          <a:effectLst/>
                        </a:rPr>
                        <a:t>, </a:t>
                      </a:r>
                      <a:r>
                        <a:rPr lang="en-US" sz="2300" err="1">
                          <a:effectLst/>
                        </a:rPr>
                        <a:t>phương</a:t>
                      </a:r>
                      <a:r>
                        <a:rPr lang="en-US" sz="2300">
                          <a:effectLst/>
                        </a:rPr>
                        <a:t> </a:t>
                      </a:r>
                      <a:r>
                        <a:rPr lang="en-US" sz="2300" err="1">
                          <a:effectLst/>
                        </a:rPr>
                        <a:t>thức</a:t>
                      </a:r>
                      <a:r>
                        <a:rPr lang="en-US" sz="2300">
                          <a:effectLst/>
                        </a:rPr>
                        <a:t> </a:t>
                      </a:r>
                      <a:r>
                        <a:rPr lang="en-US" sz="2300" err="1">
                          <a:effectLst/>
                        </a:rPr>
                        <a:t>thanh</a:t>
                      </a:r>
                      <a:r>
                        <a:rPr lang="en-US" sz="2300">
                          <a:effectLst/>
                        </a:rPr>
                        <a:t> </a:t>
                      </a:r>
                      <a:r>
                        <a:rPr lang="en-US" sz="2300" err="1">
                          <a:effectLst/>
                        </a:rPr>
                        <a:t>toán</a:t>
                      </a:r>
                      <a:endParaRPr lang="en-US" sz="2300" err="1">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847739620"/>
                  </a:ext>
                </a:extLst>
              </a:tr>
              <a:tr h="312911">
                <a:tc>
                  <a:txBody>
                    <a:bodyPr/>
                    <a:lstStyle/>
                    <a:p>
                      <a:r>
                        <a:rPr lang="en-US" sz="2300">
                          <a:effectLst/>
                        </a:rPr>
                        <a:t>Actor</a:t>
                      </a:r>
                      <a:endParaRPr lang="en-US" sz="23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300" err="1">
                          <a:effectLst/>
                        </a:rPr>
                        <a:t>Khách</a:t>
                      </a:r>
                      <a:r>
                        <a:rPr lang="en-US" sz="2300">
                          <a:effectLst/>
                        </a:rPr>
                        <a:t> </a:t>
                      </a:r>
                      <a:r>
                        <a:rPr lang="en-US" sz="2300" err="1">
                          <a:effectLst/>
                        </a:rPr>
                        <a:t>Hàng</a:t>
                      </a:r>
                      <a:endParaRPr lang="en-US" sz="2300" err="1">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488610643"/>
                  </a:ext>
                </a:extLst>
              </a:tr>
              <a:tr h="312911">
                <a:tc>
                  <a:txBody>
                    <a:bodyPr/>
                    <a:lstStyle/>
                    <a:p>
                      <a:r>
                        <a:rPr lang="en-US" sz="2300" err="1">
                          <a:effectLst/>
                        </a:rPr>
                        <a:t>Điều</a:t>
                      </a:r>
                      <a:r>
                        <a:rPr lang="en-US" sz="2300">
                          <a:effectLst/>
                        </a:rPr>
                        <a:t> </a:t>
                      </a:r>
                      <a:r>
                        <a:rPr lang="en-US" sz="2300" err="1">
                          <a:effectLst/>
                        </a:rPr>
                        <a:t>kiện</a:t>
                      </a:r>
                      <a:r>
                        <a:rPr lang="en-US" sz="2300">
                          <a:effectLst/>
                        </a:rPr>
                        <a:t> </a:t>
                      </a:r>
                      <a:r>
                        <a:rPr lang="en-US" sz="2300" err="1">
                          <a:effectLst/>
                        </a:rPr>
                        <a:t>kích</a:t>
                      </a:r>
                      <a:r>
                        <a:rPr lang="en-US" sz="2300">
                          <a:effectLst/>
                        </a:rPr>
                        <a:t> </a:t>
                      </a:r>
                      <a:r>
                        <a:rPr lang="en-US" sz="2300" err="1">
                          <a:effectLst/>
                        </a:rPr>
                        <a:t>hoạt</a:t>
                      </a:r>
                      <a:endParaRPr lang="en-US" sz="2300" err="1">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300" err="1">
                          <a:effectLst/>
                        </a:rPr>
                        <a:t>Người</a:t>
                      </a:r>
                      <a:r>
                        <a:rPr lang="en-US" sz="2300">
                          <a:effectLst/>
                        </a:rPr>
                        <a:t> </a:t>
                      </a:r>
                      <a:r>
                        <a:rPr lang="en-US" sz="2300" err="1">
                          <a:effectLst/>
                        </a:rPr>
                        <a:t>dùng</a:t>
                      </a:r>
                      <a:r>
                        <a:rPr lang="en-US" sz="2300">
                          <a:effectLst/>
                        </a:rPr>
                        <a:t> </a:t>
                      </a:r>
                      <a:r>
                        <a:rPr lang="en-US" sz="2300" err="1">
                          <a:effectLst/>
                        </a:rPr>
                        <a:t>thực</a:t>
                      </a:r>
                      <a:r>
                        <a:rPr lang="en-US" sz="2300">
                          <a:effectLst/>
                        </a:rPr>
                        <a:t> </a:t>
                      </a:r>
                      <a:r>
                        <a:rPr lang="en-US" sz="2300" err="1">
                          <a:effectLst/>
                        </a:rPr>
                        <a:t>hiện</a:t>
                      </a:r>
                      <a:r>
                        <a:rPr lang="en-US" sz="2300">
                          <a:effectLst/>
                        </a:rPr>
                        <a:t> </a:t>
                      </a:r>
                      <a:r>
                        <a:rPr lang="en-US" sz="2300" err="1">
                          <a:effectLst/>
                        </a:rPr>
                        <a:t>mua</a:t>
                      </a:r>
                      <a:r>
                        <a:rPr lang="en-US" sz="2300">
                          <a:effectLst/>
                        </a:rPr>
                        <a:t> </a:t>
                      </a:r>
                      <a:r>
                        <a:rPr lang="en-US" sz="2300" err="1">
                          <a:effectLst/>
                        </a:rPr>
                        <a:t>sản</a:t>
                      </a:r>
                      <a:r>
                        <a:rPr lang="en-US" sz="2300">
                          <a:effectLst/>
                        </a:rPr>
                        <a:t> </a:t>
                      </a:r>
                      <a:r>
                        <a:rPr lang="en-US" sz="2300" err="1">
                          <a:effectLst/>
                        </a:rPr>
                        <a:t>phẩm</a:t>
                      </a:r>
                      <a:r>
                        <a:rPr lang="en-US" sz="2300">
                          <a:effectLst/>
                        </a:rPr>
                        <a:t> </a:t>
                      </a:r>
                      <a:r>
                        <a:rPr lang="en-US" sz="2300" err="1">
                          <a:effectLst/>
                        </a:rPr>
                        <a:t>trong</a:t>
                      </a:r>
                      <a:r>
                        <a:rPr lang="en-US" sz="2300">
                          <a:effectLst/>
                        </a:rPr>
                        <a:t> </a:t>
                      </a:r>
                      <a:r>
                        <a:rPr lang="en-US" sz="2300" err="1">
                          <a:effectLst/>
                        </a:rPr>
                        <a:t>giỏ</a:t>
                      </a:r>
                      <a:r>
                        <a:rPr lang="en-US" sz="2300">
                          <a:effectLst/>
                        </a:rPr>
                        <a:t> </a:t>
                      </a:r>
                      <a:r>
                        <a:rPr lang="en-US" sz="2300" err="1">
                          <a:effectLst/>
                        </a:rPr>
                        <a:t>hàng</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113588755"/>
                  </a:ext>
                </a:extLst>
              </a:tr>
              <a:tr h="312911">
                <a:tc>
                  <a:txBody>
                    <a:bodyPr/>
                    <a:lstStyle/>
                    <a:p>
                      <a:r>
                        <a:rPr lang="en-US" sz="2300" err="1">
                          <a:effectLst/>
                        </a:rPr>
                        <a:t>Tiền</a:t>
                      </a:r>
                      <a:r>
                        <a:rPr lang="en-US" sz="2300">
                          <a:effectLst/>
                        </a:rPr>
                        <a:t> </a:t>
                      </a:r>
                      <a:r>
                        <a:rPr lang="en-US" sz="2300" err="1">
                          <a:effectLst/>
                        </a:rPr>
                        <a:t>điều</a:t>
                      </a:r>
                      <a:r>
                        <a:rPr lang="en-US" sz="2300">
                          <a:effectLst/>
                        </a:rPr>
                        <a:t> </a:t>
                      </a:r>
                      <a:r>
                        <a:rPr lang="en-US" sz="2300" err="1">
                          <a:effectLst/>
                        </a:rPr>
                        <a:t>kiện</a:t>
                      </a:r>
                      <a:endParaRPr lang="en-US" sz="2300" err="1">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300" err="1">
                          <a:effectLst/>
                        </a:rPr>
                        <a:t>Khách</a:t>
                      </a:r>
                      <a:r>
                        <a:rPr lang="en-US" sz="2300">
                          <a:effectLst/>
                        </a:rPr>
                        <a:t> </a:t>
                      </a:r>
                      <a:r>
                        <a:rPr lang="en-US" sz="2300" err="1">
                          <a:effectLst/>
                        </a:rPr>
                        <a:t>hàng</a:t>
                      </a:r>
                      <a:r>
                        <a:rPr lang="en-US" sz="2300">
                          <a:effectLst/>
                        </a:rPr>
                        <a:t> </a:t>
                      </a:r>
                      <a:r>
                        <a:rPr lang="en-US" sz="2300" err="1">
                          <a:effectLst/>
                        </a:rPr>
                        <a:t>phải</a:t>
                      </a:r>
                      <a:r>
                        <a:rPr lang="en-US" sz="2300">
                          <a:effectLst/>
                        </a:rPr>
                        <a:t> </a:t>
                      </a:r>
                      <a:r>
                        <a:rPr lang="en-US" sz="2300" err="1">
                          <a:effectLst/>
                        </a:rPr>
                        <a:t>có</a:t>
                      </a:r>
                      <a:r>
                        <a:rPr lang="en-US" sz="2300">
                          <a:effectLst/>
                        </a:rPr>
                        <a:t> </a:t>
                      </a:r>
                      <a:r>
                        <a:rPr lang="en-US" sz="2300" err="1">
                          <a:effectLst/>
                        </a:rPr>
                        <a:t>đủ</a:t>
                      </a:r>
                      <a:r>
                        <a:rPr lang="en-US" sz="2300">
                          <a:effectLst/>
                        </a:rPr>
                        <a:t> </a:t>
                      </a:r>
                      <a:r>
                        <a:rPr lang="en-US" sz="2300" err="1">
                          <a:effectLst/>
                        </a:rPr>
                        <a:t>thông</a:t>
                      </a:r>
                      <a:r>
                        <a:rPr lang="en-US" sz="2300">
                          <a:effectLst/>
                        </a:rPr>
                        <a:t> tin </a:t>
                      </a:r>
                      <a:r>
                        <a:rPr lang="en-US" sz="2300" err="1">
                          <a:effectLst/>
                        </a:rPr>
                        <a:t>như</a:t>
                      </a:r>
                      <a:r>
                        <a:rPr lang="en-US" sz="2300">
                          <a:effectLst/>
                        </a:rPr>
                        <a:t> </a:t>
                      </a:r>
                      <a:r>
                        <a:rPr lang="en-US" sz="2300" err="1">
                          <a:effectLst/>
                        </a:rPr>
                        <a:t>số</a:t>
                      </a:r>
                      <a:r>
                        <a:rPr lang="en-US" sz="2300">
                          <a:effectLst/>
                        </a:rPr>
                        <a:t> </a:t>
                      </a:r>
                      <a:r>
                        <a:rPr lang="en-US" sz="2300" err="1">
                          <a:effectLst/>
                        </a:rPr>
                        <a:t>điện</a:t>
                      </a:r>
                      <a:r>
                        <a:rPr lang="en-US" sz="2300">
                          <a:effectLst/>
                        </a:rPr>
                        <a:t> </a:t>
                      </a:r>
                      <a:r>
                        <a:rPr lang="en-US" sz="2300" err="1">
                          <a:effectLst/>
                        </a:rPr>
                        <a:t>thoại</a:t>
                      </a:r>
                      <a:r>
                        <a:rPr lang="en-US" sz="2300">
                          <a:effectLst/>
                        </a:rPr>
                        <a:t>, </a:t>
                      </a:r>
                      <a:r>
                        <a:rPr lang="en-US" sz="2300" err="1">
                          <a:effectLst/>
                        </a:rPr>
                        <a:t>tên</a:t>
                      </a:r>
                      <a:r>
                        <a:rPr lang="en-US" sz="2300">
                          <a:effectLst/>
                        </a:rPr>
                        <a:t>, </a:t>
                      </a:r>
                      <a:r>
                        <a:rPr lang="en-US" sz="2300" err="1">
                          <a:effectLst/>
                        </a:rPr>
                        <a:t>địa</a:t>
                      </a:r>
                      <a:r>
                        <a:rPr lang="en-US" sz="2300">
                          <a:effectLst/>
                        </a:rPr>
                        <a:t> </a:t>
                      </a:r>
                      <a:r>
                        <a:rPr lang="en-US" sz="2300" err="1">
                          <a:effectLst/>
                        </a:rPr>
                        <a:t>chỉ</a:t>
                      </a:r>
                      <a:endParaRPr lang="en-US" sz="2300" err="1">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602674476"/>
                  </a:ext>
                </a:extLst>
              </a:tr>
              <a:tr h="312911">
                <a:tc>
                  <a:txBody>
                    <a:bodyPr/>
                    <a:lstStyle/>
                    <a:p>
                      <a:r>
                        <a:rPr lang="en-US" sz="2300">
                          <a:effectLst/>
                        </a:rPr>
                        <a:t>Hậu </a:t>
                      </a:r>
                      <a:r>
                        <a:rPr lang="en-US" sz="2300" err="1">
                          <a:effectLst/>
                        </a:rPr>
                        <a:t>điều</a:t>
                      </a:r>
                      <a:r>
                        <a:rPr lang="en-US" sz="2300">
                          <a:effectLst/>
                        </a:rPr>
                        <a:t> </a:t>
                      </a:r>
                      <a:r>
                        <a:rPr lang="en-US" sz="2300" err="1">
                          <a:effectLst/>
                        </a:rPr>
                        <a:t>kiện</a:t>
                      </a:r>
                      <a:endParaRPr lang="en-US" sz="2300" err="1">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300">
                        <a:effectLst/>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65758568"/>
                  </a:ext>
                </a:extLst>
              </a:tr>
              <a:tr h="938732">
                <a:tc>
                  <a:txBody>
                    <a:bodyPr/>
                    <a:lstStyle/>
                    <a:p>
                      <a:r>
                        <a:rPr lang="en-US" sz="2300" err="1">
                          <a:effectLst/>
                        </a:rPr>
                        <a:t>Luồng</a:t>
                      </a:r>
                      <a:r>
                        <a:rPr lang="en-US" sz="2300">
                          <a:effectLst/>
                        </a:rPr>
                        <a:t> </a:t>
                      </a:r>
                      <a:r>
                        <a:rPr lang="en-US" sz="2300" err="1">
                          <a:effectLst/>
                        </a:rPr>
                        <a:t>sự</a:t>
                      </a:r>
                      <a:r>
                        <a:rPr lang="en-US" sz="2300">
                          <a:effectLst/>
                        </a:rPr>
                        <a:t> </a:t>
                      </a:r>
                      <a:r>
                        <a:rPr lang="en-US" sz="2300" err="1">
                          <a:effectLst/>
                        </a:rPr>
                        <a:t>kiện</a:t>
                      </a:r>
                      <a:r>
                        <a:rPr lang="en-US" sz="2300">
                          <a:effectLst/>
                        </a:rPr>
                        <a:t> </a:t>
                      </a:r>
                      <a:r>
                        <a:rPr lang="en-US" sz="2300" err="1">
                          <a:effectLst/>
                        </a:rPr>
                        <a:t>chính</a:t>
                      </a:r>
                      <a:endParaRPr lang="en-US" sz="2300" err="1">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300">
                          <a:effectLst/>
                        </a:rPr>
                        <a:t>1. </a:t>
                      </a:r>
                      <a:r>
                        <a:rPr lang="en-US" sz="2300" err="1">
                          <a:effectLst/>
                        </a:rPr>
                        <a:t>Hệ</a:t>
                      </a:r>
                      <a:r>
                        <a:rPr lang="en-US" sz="2300">
                          <a:effectLst/>
                        </a:rPr>
                        <a:t> </a:t>
                      </a:r>
                      <a:r>
                        <a:rPr lang="en-US" sz="2300" err="1">
                          <a:effectLst/>
                        </a:rPr>
                        <a:t>thống</a:t>
                      </a:r>
                      <a:r>
                        <a:rPr lang="en-US" sz="2300">
                          <a:effectLst/>
                        </a:rPr>
                        <a:t> </a:t>
                      </a:r>
                      <a:r>
                        <a:rPr lang="en-US" sz="2300" err="1">
                          <a:effectLst/>
                        </a:rPr>
                        <a:t>hiển</a:t>
                      </a:r>
                      <a:r>
                        <a:rPr lang="en-US" sz="2300">
                          <a:effectLst/>
                        </a:rPr>
                        <a:t> </a:t>
                      </a:r>
                      <a:r>
                        <a:rPr lang="en-US" sz="2300" err="1">
                          <a:effectLst/>
                        </a:rPr>
                        <a:t>thị</a:t>
                      </a:r>
                      <a:r>
                        <a:rPr lang="en-US" sz="2300">
                          <a:effectLst/>
                        </a:rPr>
                        <a:t> </a:t>
                      </a:r>
                      <a:r>
                        <a:rPr lang="en-US" sz="2300" err="1">
                          <a:effectLst/>
                        </a:rPr>
                        <a:t>màn</a:t>
                      </a:r>
                      <a:r>
                        <a:rPr lang="en-US" sz="2300">
                          <a:effectLst/>
                        </a:rPr>
                        <a:t> </a:t>
                      </a:r>
                      <a:r>
                        <a:rPr lang="en-US" sz="2300" err="1">
                          <a:effectLst/>
                        </a:rPr>
                        <a:t>hình</a:t>
                      </a:r>
                      <a:r>
                        <a:rPr lang="en-US" sz="2300">
                          <a:effectLst/>
                        </a:rPr>
                        <a:t> chi </a:t>
                      </a:r>
                      <a:r>
                        <a:rPr lang="en-US" sz="2300" err="1">
                          <a:effectLst/>
                        </a:rPr>
                        <a:t>tiết</a:t>
                      </a:r>
                      <a:r>
                        <a:rPr lang="en-US" sz="2300">
                          <a:effectLst/>
                        </a:rPr>
                        <a:t> </a:t>
                      </a:r>
                      <a:r>
                        <a:rPr lang="en-US" sz="2300" err="1">
                          <a:effectLst/>
                        </a:rPr>
                        <a:t>hóa</a:t>
                      </a:r>
                      <a:r>
                        <a:rPr lang="en-US" sz="2300">
                          <a:effectLst/>
                        </a:rPr>
                        <a:t> </a:t>
                      </a:r>
                      <a:r>
                        <a:rPr lang="en-US" sz="2300" err="1">
                          <a:effectLst/>
                        </a:rPr>
                        <a:t>đơn</a:t>
                      </a:r>
                      <a:r>
                        <a:rPr lang="en-US" sz="2300">
                          <a:effectLst/>
                        </a:rPr>
                        <a:t> </a:t>
                      </a:r>
                      <a:r>
                        <a:rPr lang="en-US" sz="2300" err="1">
                          <a:effectLst/>
                        </a:rPr>
                        <a:t>của</a:t>
                      </a:r>
                      <a:r>
                        <a:rPr lang="en-US" sz="2300">
                          <a:effectLst/>
                        </a:rPr>
                        <a:t> </a:t>
                      </a:r>
                      <a:r>
                        <a:rPr lang="en-US" sz="2300" err="1">
                          <a:effectLst/>
                        </a:rPr>
                        <a:t>đơn</a:t>
                      </a:r>
                      <a:r>
                        <a:rPr lang="en-US" sz="2300">
                          <a:effectLst/>
                        </a:rPr>
                        <a:t> </a:t>
                      </a:r>
                      <a:r>
                        <a:rPr lang="en-US" sz="2300" err="1">
                          <a:effectLst/>
                        </a:rPr>
                        <a:t>hàng</a:t>
                      </a:r>
                      <a:r>
                        <a:rPr lang="en-US" sz="2300">
                          <a:effectLst/>
                        </a:rPr>
                        <a:t> </a:t>
                      </a:r>
                      <a:r>
                        <a:rPr lang="en-US" sz="2300" err="1">
                          <a:effectLst/>
                        </a:rPr>
                        <a:t>được</a:t>
                      </a:r>
                      <a:r>
                        <a:rPr lang="en-US" sz="2300">
                          <a:effectLst/>
                        </a:rPr>
                        <a:t> </a:t>
                      </a:r>
                      <a:r>
                        <a:rPr lang="en-US" sz="2300" err="1">
                          <a:effectLst/>
                        </a:rPr>
                        <a:t>giao</a:t>
                      </a:r>
                    </a:p>
                    <a:p>
                      <a:r>
                        <a:rPr lang="en-US" sz="2300">
                          <a:effectLst/>
                        </a:rPr>
                        <a:t>2. </a:t>
                      </a:r>
                      <a:r>
                        <a:rPr lang="en-US" sz="2300" err="1">
                          <a:effectLst/>
                        </a:rPr>
                        <a:t>Kết</a:t>
                      </a:r>
                      <a:r>
                        <a:rPr lang="en-US" sz="2300">
                          <a:effectLst/>
                        </a:rPr>
                        <a:t> </a:t>
                      </a:r>
                      <a:r>
                        <a:rPr lang="en-US" sz="2300" err="1">
                          <a:effectLst/>
                        </a:rPr>
                        <a:t>thúc</a:t>
                      </a:r>
                      <a:r>
                        <a:rPr lang="en-US" sz="2300">
                          <a:effectLst/>
                        </a:rPr>
                        <a:t> USECASE</a:t>
                      </a:r>
                      <a:endParaRPr lang="en-US" sz="23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266258947"/>
                  </a:ext>
                </a:extLst>
              </a:tr>
              <a:tr h="312911">
                <a:tc>
                  <a:txBody>
                    <a:bodyPr/>
                    <a:lstStyle/>
                    <a:p>
                      <a:r>
                        <a:rPr lang="en-US" sz="2300" err="1">
                          <a:effectLst/>
                        </a:rPr>
                        <a:t>Luồng</a:t>
                      </a:r>
                      <a:r>
                        <a:rPr lang="en-US" sz="2300">
                          <a:effectLst/>
                        </a:rPr>
                        <a:t> </a:t>
                      </a:r>
                      <a:r>
                        <a:rPr lang="en-US" sz="2300" err="1">
                          <a:effectLst/>
                        </a:rPr>
                        <a:t>sự</a:t>
                      </a:r>
                      <a:r>
                        <a:rPr lang="en-US" sz="2300">
                          <a:effectLst/>
                        </a:rPr>
                        <a:t> </a:t>
                      </a:r>
                      <a:r>
                        <a:rPr lang="en-US" sz="2300" err="1">
                          <a:effectLst/>
                        </a:rPr>
                        <a:t>kiện</a:t>
                      </a:r>
                      <a:r>
                        <a:rPr lang="en-US" sz="2300">
                          <a:effectLst/>
                        </a:rPr>
                        <a:t> </a:t>
                      </a:r>
                      <a:r>
                        <a:rPr lang="en-US" sz="2300" err="1">
                          <a:effectLst/>
                        </a:rPr>
                        <a:t>phụ</a:t>
                      </a:r>
                      <a:endParaRPr lang="en-US" sz="2300" err="1">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300">
                          <a:effectLst/>
                        </a:rPr>
                        <a:t> </a:t>
                      </a:r>
                      <a:endParaRPr lang="en-US" sz="23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49163967"/>
                  </a:ext>
                </a:extLst>
              </a:tr>
            </a:tbl>
          </a:graphicData>
        </a:graphic>
      </p:graphicFrame>
    </p:spTree>
    <p:extLst>
      <p:ext uri="{BB962C8B-B14F-4D97-AF65-F5344CB8AC3E}">
        <p14:creationId xmlns:p14="http://schemas.microsoft.com/office/powerpoint/2010/main" val="35443173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750"/>
                                        <p:tgtEl>
                                          <p:spTgt spid="16">
                                            <p:txEl>
                                              <p:pRg st="0" end="0"/>
                                            </p:txEl>
                                          </p:spTgt>
                                        </p:tgtEl>
                                      </p:cBhvr>
                                    </p:animEffect>
                                    <p:anim calcmode="lin" valueType="num">
                                      <p:cBhvr>
                                        <p:cTn id="14" dur="75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3" name="组合 2"/>
          <p:cNvGrpSpPr/>
          <p:nvPr/>
        </p:nvGrpSpPr>
        <p:grpSpPr>
          <a:xfrm>
            <a:off x="1269133" y="3101131"/>
            <a:ext cx="9520787" cy="583565"/>
            <a:chOff x="3803490" y="3535877"/>
            <a:chExt cx="5288781" cy="583565"/>
          </a:xfrm>
        </p:grpSpPr>
        <p:sp>
          <p:nvSpPr>
            <p:cNvPr id="4" name="矩形 3"/>
            <p:cNvSpPr/>
            <p:nvPr/>
          </p:nvSpPr>
          <p:spPr>
            <a:xfrm>
              <a:off x="3803490" y="3929741"/>
              <a:ext cx="1144627" cy="45719"/>
            </a:xfrm>
            <a:prstGeom prst="rect">
              <a:avLst/>
            </a:prstGeom>
            <a:solidFill>
              <a:srgbClr val="65A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rgbClr val="036375"/>
                </a:solidFill>
                <a:latin typeface="Elsie" panose="02000000000000000000" charset="0"/>
                <a:ea typeface="Elsie" panose="02000000000000000000" charset="0"/>
              </a:endParaRPr>
            </a:p>
          </p:txBody>
        </p:sp>
        <p:sp>
          <p:nvSpPr>
            <p:cNvPr id="5" name="矩形 4"/>
            <p:cNvSpPr/>
            <p:nvPr/>
          </p:nvSpPr>
          <p:spPr>
            <a:xfrm>
              <a:off x="7947644" y="3929741"/>
              <a:ext cx="1144627" cy="45719"/>
            </a:xfrm>
            <a:prstGeom prst="rect">
              <a:avLst/>
            </a:prstGeom>
            <a:solidFill>
              <a:srgbClr val="65A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rgbClr val="036375"/>
                </a:solidFill>
                <a:latin typeface="Elsie" panose="02000000000000000000" charset="0"/>
                <a:ea typeface="Elsie" panose="02000000000000000000" charset="0"/>
              </a:endParaRPr>
            </a:p>
          </p:txBody>
        </p:sp>
        <p:sp>
          <p:nvSpPr>
            <p:cNvPr id="6" name="TextBox 4"/>
            <p:cNvSpPr txBox="1"/>
            <p:nvPr/>
          </p:nvSpPr>
          <p:spPr>
            <a:xfrm>
              <a:off x="5104343" y="3535877"/>
              <a:ext cx="2710360" cy="583565"/>
            </a:xfrm>
            <a:prstGeom prst="rect">
              <a:avLst/>
            </a:prstGeom>
            <a:noFill/>
          </p:spPr>
          <p:txBody>
            <a:bodyPr wrap="square" rtlCol="0">
              <a:spAutoFit/>
            </a:bodyPr>
            <a:lstStyle/>
            <a:p>
              <a:pPr algn="dist"/>
              <a:endParaRPr lang="en-US" sz="3200" spc="600">
                <a:solidFill>
                  <a:srgbClr val="65A1BD"/>
                </a:solidFill>
                <a:latin typeface="Elsie" panose="02000000000000000000" charset="0"/>
                <a:ea typeface="Elsie" panose="02000000000000000000" charset="0"/>
              </a:endParaRPr>
            </a:p>
          </p:txBody>
        </p:sp>
      </p:grpSp>
      <p:sp>
        <p:nvSpPr>
          <p:cNvPr id="10" name="Rectangle 9"/>
          <p:cNvSpPr/>
          <p:nvPr/>
        </p:nvSpPr>
        <p:spPr>
          <a:xfrm>
            <a:off x="3589825" y="3162355"/>
            <a:ext cx="5133136" cy="707886"/>
          </a:xfrm>
          <a:prstGeom prst="rect">
            <a:avLst/>
          </a:prstGeom>
        </p:spPr>
        <p:txBody>
          <a:bodyPr wrap="none">
            <a:spAutoFit/>
          </a:bodyPr>
          <a:lstStyle/>
          <a:p>
            <a:pPr algn="dist"/>
            <a:r>
              <a:rPr kumimoji="1" lang="en-US" altLang="zh-CN" sz="4000" spc="600" err="1">
                <a:solidFill>
                  <a:srgbClr val="65A1BD"/>
                </a:solidFill>
                <a:latin typeface="Arial" panose="020B0604020202020204" pitchFamily="34" charset="0"/>
                <a:ea typeface="Elsie" panose="02000000000000000000" charset="0"/>
                <a:cs typeface="Arial" panose="020B0604020202020204" pitchFamily="34" charset="0"/>
              </a:rPr>
              <a:t>Cổng</a:t>
            </a:r>
            <a:r>
              <a:rPr kumimoji="1" lang="en-US" altLang="zh-CN" sz="4000" spc="600">
                <a:solidFill>
                  <a:srgbClr val="65A1BD"/>
                </a:solidFill>
                <a:latin typeface="Arial" panose="020B0604020202020204" pitchFamily="34" charset="0"/>
                <a:ea typeface="Elsie" panose="02000000000000000000" charset="0"/>
                <a:cs typeface="Arial" panose="020B0604020202020204" pitchFamily="34" charset="0"/>
              </a:rPr>
              <a:t> </a:t>
            </a:r>
            <a:r>
              <a:rPr kumimoji="1" lang="en-US" altLang="zh-CN" sz="4000" spc="600" err="1">
                <a:solidFill>
                  <a:srgbClr val="65A1BD"/>
                </a:solidFill>
                <a:latin typeface="Arial" panose="020B0604020202020204" pitchFamily="34" charset="0"/>
                <a:ea typeface="Elsie" panose="02000000000000000000" charset="0"/>
                <a:cs typeface="Arial" panose="020B0604020202020204" pitchFamily="34" charset="0"/>
              </a:rPr>
              <a:t>thanh</a:t>
            </a:r>
            <a:r>
              <a:rPr kumimoji="1" lang="en-US" altLang="zh-CN" sz="4000" spc="600">
                <a:solidFill>
                  <a:srgbClr val="65A1BD"/>
                </a:solidFill>
                <a:latin typeface="Arial" panose="020B0604020202020204" pitchFamily="34" charset="0"/>
                <a:ea typeface="Elsie" panose="02000000000000000000" charset="0"/>
                <a:cs typeface="Arial" panose="020B0604020202020204" pitchFamily="34" charset="0"/>
              </a:rPr>
              <a:t> </a:t>
            </a:r>
            <a:r>
              <a:rPr kumimoji="1" lang="en-US" altLang="zh-CN" sz="4000" spc="600" err="1">
                <a:solidFill>
                  <a:srgbClr val="65A1BD"/>
                </a:solidFill>
                <a:latin typeface="Arial" panose="020B0604020202020204" pitchFamily="34" charset="0"/>
                <a:ea typeface="Elsie" panose="02000000000000000000" charset="0"/>
                <a:cs typeface="Arial" panose="020B0604020202020204" pitchFamily="34" charset="0"/>
              </a:rPr>
              <a:t>toán</a:t>
            </a:r>
            <a:endParaRPr kumimoji="1" lang="en-US" altLang="zh-CN" sz="4000" spc="600">
              <a:solidFill>
                <a:srgbClr val="65A1BD"/>
              </a:solidFill>
              <a:latin typeface="Arial" panose="020B0604020202020204" pitchFamily="34" charset="0"/>
              <a:ea typeface="Elsie" panose="02000000000000000000" charset="0"/>
              <a:cs typeface="Arial" panose="020B0604020202020204" pitchFamily="34" charset="0"/>
            </a:endParaRPr>
          </a:p>
        </p:txBody>
      </p:sp>
    </p:spTree>
    <p:extLst>
      <p:ext uri="{BB962C8B-B14F-4D97-AF65-F5344CB8AC3E}">
        <p14:creationId xmlns:p14="http://schemas.microsoft.com/office/powerpoint/2010/main" val="26968406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1000" fill="hold"/>
                                        <p:tgtEl>
                                          <p:spTgt spid="3"/>
                                        </p:tgtEl>
                                        <p:attrNameLst>
                                          <p:attrName>ppt_w</p:attrName>
                                        </p:attrNameLst>
                                      </p:cBhvr>
                                      <p:tavLst>
                                        <p:tav tm="0">
                                          <p:val>
                                            <p:fltVal val="0"/>
                                          </p:val>
                                        </p:tav>
                                        <p:tav tm="100000">
                                          <p:val>
                                            <p:strVal val="#ppt_w"/>
                                          </p:val>
                                        </p:tav>
                                      </p:tavLst>
                                    </p:anim>
                                    <p:anim calcmode="lin" valueType="num">
                                      <p:cBhvr>
                                        <p:cTn id="12" dur="1000" fill="hold"/>
                                        <p:tgtEl>
                                          <p:spTgt spid="3"/>
                                        </p:tgtEl>
                                        <p:attrNameLst>
                                          <p:attrName>ppt_h</p:attrName>
                                        </p:attrNameLst>
                                      </p:cBhvr>
                                      <p:tavLst>
                                        <p:tav tm="0">
                                          <p:val>
                                            <p:fltVal val="0"/>
                                          </p:val>
                                        </p:tav>
                                        <p:tav tm="100000">
                                          <p:val>
                                            <p:strVal val="#ppt_h"/>
                                          </p:val>
                                        </p:tav>
                                      </p:tavLst>
                                    </p:anim>
                                    <p:anim calcmode="lin" valueType="num">
                                      <p:cBhvr>
                                        <p:cTn id="13" dur="1000" fill="hold"/>
                                        <p:tgtEl>
                                          <p:spTgt spid="3"/>
                                        </p:tgtEl>
                                        <p:attrNameLst>
                                          <p:attrName>style.rotation</p:attrName>
                                        </p:attrNameLst>
                                      </p:cBhvr>
                                      <p:tavLst>
                                        <p:tav tm="0">
                                          <p:val>
                                            <p:fltVal val="90"/>
                                          </p:val>
                                        </p:tav>
                                        <p:tav tm="100000">
                                          <p:val>
                                            <p:fltVal val="0"/>
                                          </p:val>
                                        </p:tav>
                                      </p:tavLst>
                                    </p:anim>
                                    <p:animEffect transition="in" filter="fade">
                                      <p:cBhvr>
                                        <p:cTn id="1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14" name="矩形 13"/>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sp>
        <p:nvSpPr>
          <p:cNvPr id="2" name="TextBox 1"/>
          <p:cNvSpPr txBox="1"/>
          <p:nvPr/>
        </p:nvSpPr>
        <p:spPr>
          <a:xfrm>
            <a:off x="1813946" y="1540935"/>
            <a:ext cx="6427177" cy="2031325"/>
          </a:xfrm>
          <a:prstGeom prst="rect">
            <a:avLst/>
          </a:prstGeom>
          <a:noFill/>
        </p:spPr>
        <p:txBody>
          <a:bodyPr wrap="square" rtlCol="0">
            <a:spAutoFit/>
          </a:bodyPr>
          <a:lstStyle/>
          <a:p>
            <a:pPr marL="285750" lvl="0" indent="-285750">
              <a:buFont typeface="Arial" panose="020B0604020202020204" pitchFamily="34" charset="0"/>
              <a:buChar char="•"/>
            </a:pPr>
            <a:r>
              <a:rPr lang="vi-VN"/>
              <a:t>Phân loại và sắp xếp theo danh mục sản phẩm</a:t>
            </a:r>
            <a:endParaRPr lang="en-US"/>
          </a:p>
          <a:p>
            <a:pPr marL="285750" lvl="0" indent="-285750">
              <a:buFont typeface="Arial" panose="020B0604020202020204" pitchFamily="34" charset="0"/>
              <a:buChar char="•"/>
            </a:pPr>
            <a:r>
              <a:rPr lang="vi-VN"/>
              <a:t>Xử lý nhập kho: số lượng nhập, ngày nhập, tổng giá trị đơn hàng, sản phẩm, người nhận, người giao.</a:t>
            </a:r>
            <a:endParaRPr lang="en-US"/>
          </a:p>
          <a:p>
            <a:pPr marL="285750" lvl="0" indent="-285750">
              <a:buFont typeface="Arial" panose="020B0604020202020204" pitchFamily="34" charset="0"/>
              <a:buChar char="•"/>
            </a:pPr>
            <a:r>
              <a:rPr lang="vi-VN"/>
              <a:t>Xử lý xuất kho( số lượng lớn): số lượng, ngày xuất, tổng giá trị đơn hàng, sản phẩm, người xuất kho, người nhận.</a:t>
            </a:r>
            <a:endParaRPr lang="en-US"/>
          </a:p>
          <a:p>
            <a:pPr marL="285750" lvl="0" indent="-285750">
              <a:buFont typeface="Arial" panose="020B0604020202020204" pitchFamily="34" charset="0"/>
              <a:buChar char="•"/>
            </a:pPr>
            <a:r>
              <a:rPr lang="vi-VN"/>
              <a:t>Xử lý sản phẩm tồn kho: số lượng của mỗi sản phẩm, kiểm tra chất lượng, danh sách sản phẩm cần nhập thêm</a:t>
            </a:r>
            <a:endParaRPr lang="en-US"/>
          </a:p>
        </p:txBody>
      </p:sp>
      <p:sp>
        <p:nvSpPr>
          <p:cNvPr id="3" name="Rectangle 2"/>
          <p:cNvSpPr/>
          <p:nvPr/>
        </p:nvSpPr>
        <p:spPr>
          <a:xfrm>
            <a:off x="1518081" y="3739312"/>
            <a:ext cx="2198038" cy="369332"/>
          </a:xfrm>
          <a:prstGeom prst="rect">
            <a:avLst/>
          </a:prstGeom>
        </p:spPr>
        <p:txBody>
          <a:bodyPr wrap="none">
            <a:spAutoFit/>
          </a:bodyPr>
          <a:lstStyle/>
          <a:p>
            <a:r>
              <a:rPr lang="vi-VN">
                <a:solidFill>
                  <a:schemeClr val="accent5"/>
                </a:solidFill>
              </a:rPr>
              <a:t>Xử lí</a:t>
            </a:r>
            <a:r>
              <a:rPr lang="en-US">
                <a:solidFill>
                  <a:schemeClr val="accent5"/>
                </a:solidFill>
              </a:rPr>
              <a:t> </a:t>
            </a:r>
            <a:r>
              <a:rPr lang="en-US" err="1">
                <a:solidFill>
                  <a:schemeClr val="accent5"/>
                </a:solidFill>
              </a:rPr>
              <a:t>bán</a:t>
            </a:r>
            <a:r>
              <a:rPr lang="vi-VN">
                <a:solidFill>
                  <a:schemeClr val="accent5"/>
                </a:solidFill>
              </a:rPr>
              <a:t> sản phẩm</a:t>
            </a:r>
          </a:p>
        </p:txBody>
      </p:sp>
      <p:sp>
        <p:nvSpPr>
          <p:cNvPr id="16" name="Rectangle 15"/>
          <p:cNvSpPr/>
          <p:nvPr/>
        </p:nvSpPr>
        <p:spPr>
          <a:xfrm>
            <a:off x="1518080" y="1145871"/>
            <a:ext cx="1107996" cy="369332"/>
          </a:xfrm>
          <a:prstGeom prst="rect">
            <a:avLst/>
          </a:prstGeom>
        </p:spPr>
        <p:txBody>
          <a:bodyPr wrap="none">
            <a:spAutoFit/>
          </a:bodyPr>
          <a:lstStyle/>
          <a:p>
            <a:r>
              <a:rPr lang="vi-VN">
                <a:solidFill>
                  <a:schemeClr val="accent5"/>
                </a:solidFill>
              </a:rPr>
              <a:t>Xử lí </a:t>
            </a:r>
            <a:r>
              <a:rPr lang="en-US" err="1">
                <a:solidFill>
                  <a:schemeClr val="accent5"/>
                </a:solidFill>
              </a:rPr>
              <a:t>kho</a:t>
            </a:r>
            <a:endParaRPr lang="vi-VN">
              <a:solidFill>
                <a:schemeClr val="accent5"/>
              </a:solidFill>
            </a:endParaRPr>
          </a:p>
        </p:txBody>
      </p:sp>
      <p:sp>
        <p:nvSpPr>
          <p:cNvPr id="17" name="TextBox 8"/>
          <p:cNvSpPr txBox="1">
            <a:spLocks noChangeArrowheads="1"/>
          </p:cNvSpPr>
          <p:nvPr/>
        </p:nvSpPr>
        <p:spPr bwMode="auto">
          <a:xfrm>
            <a:off x="4109257" y="247100"/>
            <a:ext cx="397348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r>
              <a:rPr lang="vi-VN" altLang="zh-CN" sz="3600">
                <a:solidFill>
                  <a:schemeClr val="accent5"/>
                </a:solidFill>
                <a:ea typeface="Elsie" panose="02000000000000000000" charset="0"/>
              </a:rPr>
              <a:t>Nghiệp vụ cơ bản</a:t>
            </a:r>
            <a:endParaRPr lang="zh-CN" altLang="en-US" sz="3600">
              <a:solidFill>
                <a:schemeClr val="accent5"/>
              </a:solidFill>
              <a:ea typeface="Elsie" panose="02000000000000000000" charset="0"/>
            </a:endParaRPr>
          </a:p>
        </p:txBody>
      </p:sp>
      <p:sp>
        <p:nvSpPr>
          <p:cNvPr id="18" name="TextBox 17"/>
          <p:cNvSpPr txBox="1"/>
          <p:nvPr/>
        </p:nvSpPr>
        <p:spPr>
          <a:xfrm>
            <a:off x="1813945" y="4149816"/>
            <a:ext cx="6427177" cy="2031325"/>
          </a:xfrm>
          <a:prstGeom prst="rect">
            <a:avLst/>
          </a:prstGeom>
          <a:noFill/>
        </p:spPr>
        <p:txBody>
          <a:bodyPr wrap="square" rtlCol="0">
            <a:spAutoFit/>
          </a:bodyPr>
          <a:lstStyle/>
          <a:p>
            <a:pPr marL="285750" lvl="0" indent="-285750">
              <a:buFont typeface="Arial" panose="020B0604020202020204" pitchFamily="34" charset="0"/>
              <a:buChar char="•"/>
            </a:pPr>
            <a:r>
              <a:rPr lang="vi-VN"/>
              <a:t>Tại quầy: hóa đơn( sản phẩm, số lượng, ngày xuất hóa đơn, tổng tiền, thuế VAT), nhân viên bán hàng, khách hàng.</a:t>
            </a:r>
            <a:endParaRPr lang="en-US"/>
          </a:p>
          <a:p>
            <a:pPr marL="285750" lvl="0" indent="-285750">
              <a:buFont typeface="Arial" panose="020B0604020202020204" pitchFamily="34" charset="0"/>
              <a:buChar char="•"/>
            </a:pPr>
            <a:r>
              <a:rPr lang="vi-VN"/>
              <a:t>Đặt hàng( online / offline): hóa đơn(sản phẩm, số lượng, ngày xuất hóa đơn, tổng tiền, thuế VAT, ngày giao), nhân viên bán hàng, khách hàng( sđt, địa chỉ, thời gian giao), nhân viên giao hàng.</a:t>
            </a:r>
            <a:endParaRPr lang="en-US"/>
          </a:p>
        </p:txBody>
      </p:sp>
    </p:spTree>
    <p:extLst>
      <p:ext uri="{BB962C8B-B14F-4D97-AF65-F5344CB8AC3E}">
        <p14:creationId xmlns:p14="http://schemas.microsoft.com/office/powerpoint/2010/main" val="1310627173"/>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14" name="矩形 13"/>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254977" y="1252294"/>
            <a:ext cx="11605846" cy="5086960"/>
            <a:chOff x="6459260" y="1628712"/>
            <a:chExt cx="5022149" cy="4695583"/>
          </a:xfrm>
        </p:grpSpPr>
        <p:sp>
          <p:nvSpPr>
            <p:cNvPr id="6" name="Freeform 12"/>
            <p:cNvSpPr/>
            <p:nvPr/>
          </p:nvSpPr>
          <p:spPr bwMode="auto">
            <a:xfrm>
              <a:off x="6459260" y="162871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sp>
          <p:nvSpPr>
            <p:cNvPr id="7" name="Freeform 12"/>
            <p:cNvSpPr/>
            <p:nvPr/>
          </p:nvSpPr>
          <p:spPr bwMode="auto">
            <a:xfrm flipH="1" flipV="1">
              <a:off x="10952771" y="579407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grpSp>
      <p:sp>
        <p:nvSpPr>
          <p:cNvPr id="16" name="矩形 1"/>
          <p:cNvSpPr/>
          <p:nvPr/>
        </p:nvSpPr>
        <p:spPr>
          <a:xfrm>
            <a:off x="3368276" y="367704"/>
            <a:ext cx="5455446" cy="584775"/>
          </a:xfrm>
          <a:prstGeom prst="rect">
            <a:avLst/>
          </a:prstGeom>
        </p:spPr>
        <p:txBody>
          <a:bodyPr wrap="square">
            <a:spAutoFit/>
          </a:bodyPr>
          <a:lstStyle/>
          <a:p>
            <a:pPr algn="dist"/>
            <a:r>
              <a:rPr kumimoji="1" lang="en-US" altLang="zh-CN" sz="3200" spc="600" err="1">
                <a:solidFill>
                  <a:srgbClr val="65A1BD"/>
                </a:solidFill>
                <a:ea typeface="Elsie" panose="02000000000000000000" charset="0"/>
              </a:rPr>
              <a:t>Cổng</a:t>
            </a:r>
            <a:r>
              <a:rPr kumimoji="1" lang="en-US" altLang="zh-CN" sz="3200" spc="600">
                <a:solidFill>
                  <a:srgbClr val="65A1BD"/>
                </a:solidFill>
                <a:ea typeface="Elsie" panose="02000000000000000000" charset="0"/>
              </a:rPr>
              <a:t> </a:t>
            </a:r>
            <a:r>
              <a:rPr kumimoji="1" lang="en-US" altLang="zh-CN" sz="3200" spc="600" err="1">
                <a:solidFill>
                  <a:srgbClr val="65A1BD"/>
                </a:solidFill>
                <a:ea typeface="Elsie" panose="02000000000000000000" charset="0"/>
              </a:rPr>
              <a:t>thanh</a:t>
            </a:r>
            <a:r>
              <a:rPr kumimoji="1" lang="en-US" altLang="zh-CN" sz="3200" spc="600">
                <a:solidFill>
                  <a:srgbClr val="65A1BD"/>
                </a:solidFill>
                <a:ea typeface="Elsie" panose="02000000000000000000" charset="0"/>
              </a:rPr>
              <a:t> </a:t>
            </a:r>
            <a:r>
              <a:rPr kumimoji="1" lang="en-US" altLang="zh-CN" sz="3200" spc="600" err="1">
                <a:solidFill>
                  <a:srgbClr val="65A1BD"/>
                </a:solidFill>
                <a:ea typeface="Elsie" panose="02000000000000000000" charset="0"/>
              </a:rPr>
              <a:t>toán</a:t>
            </a:r>
            <a:endParaRPr kumimoji="1" lang="en-US" altLang="zh-CN" sz="3200" spc="600">
              <a:solidFill>
                <a:srgbClr val="65A1BD"/>
              </a:solidFill>
              <a:ea typeface="Elsie" panose="02000000000000000000" charset="0"/>
            </a:endParaRPr>
          </a:p>
        </p:txBody>
      </p:sp>
      <p:sp>
        <p:nvSpPr>
          <p:cNvPr id="18" name="Rectangle 1"/>
          <p:cNvSpPr>
            <a:spLocks noChangeArrowheads="1"/>
          </p:cNvSpPr>
          <p:nvPr/>
        </p:nvSpPr>
        <p:spPr bwMode="auto">
          <a:xfrm>
            <a:off x="685060" y="1426603"/>
            <a:ext cx="74654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lang="vi-VN" altLang="en-US" sz="2000" b="1">
                <a:latin typeface="Times New Roman" pitchFamily="18" charset="0"/>
                <a:ea typeface="Calibri" pitchFamily="34" charset="0"/>
                <a:cs typeface="Times New Roman" pitchFamily="18" charset="0"/>
              </a:rPr>
              <a:t>Sơ đồ</a:t>
            </a:r>
            <a:r>
              <a:rPr kumimoji="0" lang="en-US"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 Use case:</a:t>
            </a:r>
            <a:endParaRPr kumimoji="0" lang="en-US" altLang="en-US" sz="2000" b="0" i="0" u="none" strike="noStrike" cap="none" normalizeH="0" baseline="0">
              <a:ln>
                <a:noFill/>
              </a:ln>
              <a:solidFill>
                <a:schemeClr val="tx1"/>
              </a:solidFill>
              <a:effectLst/>
            </a:endParaRPr>
          </a:p>
        </p:txBody>
      </p:sp>
      <p:pic>
        <p:nvPicPr>
          <p:cNvPr id="17" name="Picture 16"/>
          <p:cNvPicPr/>
          <p:nvPr/>
        </p:nvPicPr>
        <p:blipFill>
          <a:blip r:embed="rId4"/>
          <a:stretch>
            <a:fillRect/>
          </a:stretch>
        </p:blipFill>
        <p:spPr>
          <a:xfrm>
            <a:off x="3184585" y="3690348"/>
            <a:ext cx="5943600" cy="1084580"/>
          </a:xfrm>
          <a:prstGeom prst="rect">
            <a:avLst/>
          </a:prstGeom>
        </p:spPr>
      </p:pic>
      <p:pic>
        <p:nvPicPr>
          <p:cNvPr id="19" name="Picture 18"/>
          <p:cNvPicPr/>
          <p:nvPr/>
        </p:nvPicPr>
        <p:blipFill>
          <a:blip r:embed="rId5"/>
          <a:stretch>
            <a:fillRect/>
          </a:stretch>
        </p:blipFill>
        <p:spPr>
          <a:xfrm>
            <a:off x="3184585" y="3045607"/>
            <a:ext cx="5943600" cy="758190"/>
          </a:xfrm>
          <a:prstGeom prst="rect">
            <a:avLst/>
          </a:prstGeom>
        </p:spPr>
      </p:pic>
      <p:pic>
        <p:nvPicPr>
          <p:cNvPr id="20" name="Picture 19"/>
          <p:cNvPicPr/>
          <p:nvPr/>
        </p:nvPicPr>
        <p:blipFill>
          <a:blip r:embed="rId6"/>
          <a:stretch>
            <a:fillRect/>
          </a:stretch>
        </p:blipFill>
        <p:spPr>
          <a:xfrm>
            <a:off x="3184585" y="2240279"/>
            <a:ext cx="5943600" cy="784225"/>
          </a:xfrm>
          <a:prstGeom prst="rect">
            <a:avLst/>
          </a:prstGeom>
        </p:spPr>
      </p:pic>
    </p:spTree>
    <p:extLst>
      <p:ext uri="{BB962C8B-B14F-4D97-AF65-F5344CB8AC3E}">
        <p14:creationId xmlns:p14="http://schemas.microsoft.com/office/powerpoint/2010/main" val="24716443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750"/>
                                        <p:tgtEl>
                                          <p:spTgt spid="16">
                                            <p:txEl>
                                              <p:pRg st="0" end="0"/>
                                            </p:txEl>
                                          </p:spTgt>
                                        </p:tgtEl>
                                      </p:cBhvr>
                                    </p:animEffect>
                                    <p:anim calcmode="lin" valueType="num">
                                      <p:cBhvr>
                                        <p:cTn id="14" dur="75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14" name="矩形 13"/>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254977" y="1252294"/>
            <a:ext cx="11605846" cy="5086960"/>
            <a:chOff x="6459260" y="1628712"/>
            <a:chExt cx="5022149" cy="4695583"/>
          </a:xfrm>
        </p:grpSpPr>
        <p:sp>
          <p:nvSpPr>
            <p:cNvPr id="6" name="Freeform 12"/>
            <p:cNvSpPr/>
            <p:nvPr/>
          </p:nvSpPr>
          <p:spPr bwMode="auto">
            <a:xfrm>
              <a:off x="6459260" y="162871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sp>
          <p:nvSpPr>
            <p:cNvPr id="7" name="Freeform 12"/>
            <p:cNvSpPr/>
            <p:nvPr/>
          </p:nvSpPr>
          <p:spPr bwMode="auto">
            <a:xfrm flipH="1" flipV="1">
              <a:off x="10952771" y="579407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grpSp>
      <p:sp>
        <p:nvSpPr>
          <p:cNvPr id="16" name="矩形 1"/>
          <p:cNvSpPr/>
          <p:nvPr/>
        </p:nvSpPr>
        <p:spPr>
          <a:xfrm>
            <a:off x="3368276" y="367704"/>
            <a:ext cx="5455446" cy="646331"/>
          </a:xfrm>
          <a:prstGeom prst="rect">
            <a:avLst/>
          </a:prstGeom>
        </p:spPr>
        <p:txBody>
          <a:bodyPr wrap="square">
            <a:spAutoFit/>
          </a:bodyPr>
          <a:lstStyle/>
          <a:p>
            <a:pPr algn="dist"/>
            <a:r>
              <a:rPr kumimoji="1" lang="en-US" altLang="zh-CN" sz="3200" spc="600" err="1">
                <a:solidFill>
                  <a:srgbClr val="65A1BD"/>
                </a:solidFill>
                <a:ea typeface="Elsie" panose="02000000000000000000" charset="0"/>
              </a:rPr>
              <a:t>Cổng</a:t>
            </a:r>
            <a:r>
              <a:rPr kumimoji="1" lang="en-US" altLang="zh-CN" sz="3600" spc="600">
                <a:solidFill>
                  <a:srgbClr val="65A1BD"/>
                </a:solidFill>
                <a:latin typeface="Elsie" panose="02000000000000000000" charset="0"/>
                <a:ea typeface="Elsie" panose="02000000000000000000" charset="0"/>
              </a:rPr>
              <a:t> </a:t>
            </a:r>
            <a:r>
              <a:rPr kumimoji="1" lang="en-US" altLang="zh-CN" sz="3200" spc="600" err="1">
                <a:solidFill>
                  <a:srgbClr val="65A1BD"/>
                </a:solidFill>
                <a:ea typeface="Elsie" panose="02000000000000000000" charset="0"/>
              </a:rPr>
              <a:t>thanh</a:t>
            </a:r>
            <a:r>
              <a:rPr kumimoji="1" lang="en-US" altLang="zh-CN" sz="3200" spc="600">
                <a:solidFill>
                  <a:srgbClr val="65A1BD"/>
                </a:solidFill>
                <a:ea typeface="Elsie" panose="02000000000000000000" charset="0"/>
              </a:rPr>
              <a:t> </a:t>
            </a:r>
            <a:r>
              <a:rPr kumimoji="1" lang="en-US" altLang="zh-CN" sz="3200" spc="600" err="1">
                <a:solidFill>
                  <a:srgbClr val="65A1BD"/>
                </a:solidFill>
                <a:ea typeface="Elsie" panose="02000000000000000000" charset="0"/>
              </a:rPr>
              <a:t>toán</a:t>
            </a:r>
            <a:endParaRPr kumimoji="1" lang="en-US" altLang="zh-CN" sz="3200" spc="600">
              <a:solidFill>
                <a:srgbClr val="65A1BD"/>
              </a:solidFill>
              <a:ea typeface="Elsie" panose="02000000000000000000" charset="0"/>
            </a:endParaRPr>
          </a:p>
        </p:txBody>
      </p:sp>
      <p:sp>
        <p:nvSpPr>
          <p:cNvPr id="18" name="Rectangle 1"/>
          <p:cNvSpPr>
            <a:spLocks noChangeArrowheads="1"/>
          </p:cNvSpPr>
          <p:nvPr/>
        </p:nvSpPr>
        <p:spPr bwMode="auto">
          <a:xfrm>
            <a:off x="685060" y="1426603"/>
            <a:ext cx="74654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err="1">
                <a:ln>
                  <a:noFill/>
                </a:ln>
                <a:solidFill>
                  <a:schemeClr val="tx1"/>
                </a:solidFill>
                <a:effectLst/>
                <a:latin typeface="Times New Roman" pitchFamily="18" charset="0"/>
                <a:ea typeface="Calibri" pitchFamily="34" charset="0"/>
                <a:cs typeface="Times New Roman" pitchFamily="18" charset="0"/>
              </a:rPr>
              <a:t>Kịch</a:t>
            </a:r>
            <a:r>
              <a:rPr kumimoji="0" lang="en-US"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 </a:t>
            </a:r>
            <a:r>
              <a:rPr kumimoji="0" lang="en-US" altLang="en-US" sz="2000" b="1" i="0" u="none" strike="noStrike" cap="none" normalizeH="0" baseline="0" err="1">
                <a:ln>
                  <a:noFill/>
                </a:ln>
                <a:solidFill>
                  <a:schemeClr val="tx1"/>
                </a:solidFill>
                <a:effectLst/>
                <a:latin typeface="Times New Roman" pitchFamily="18" charset="0"/>
                <a:ea typeface="Calibri" pitchFamily="34" charset="0"/>
                <a:cs typeface="Times New Roman" pitchFamily="18" charset="0"/>
              </a:rPr>
              <a:t>bản</a:t>
            </a:r>
            <a:r>
              <a:rPr kumimoji="0" lang="en-US"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 Use case </a:t>
            </a:r>
            <a:r>
              <a:rPr kumimoji="0" lang="en-US" altLang="en-US" sz="2000" b="1" i="0" u="none" strike="noStrike" cap="none" normalizeH="0" baseline="0" err="1">
                <a:ln>
                  <a:noFill/>
                </a:ln>
                <a:solidFill>
                  <a:schemeClr val="tx1"/>
                </a:solidFill>
                <a:effectLst/>
                <a:latin typeface="Times New Roman" pitchFamily="18" charset="0"/>
                <a:ea typeface="Calibri" pitchFamily="34" charset="0"/>
                <a:cs typeface="Times New Roman" pitchFamily="18" charset="0"/>
              </a:rPr>
              <a:t>Thẻ</a:t>
            </a:r>
            <a:r>
              <a:rPr kumimoji="0" lang="en-US" altLang="en-US" sz="2000" b="1" i="0" u="none" strike="noStrike" cap="none" normalizeH="0">
                <a:ln>
                  <a:noFill/>
                </a:ln>
                <a:solidFill>
                  <a:schemeClr val="tx1"/>
                </a:solidFill>
                <a:effectLst/>
                <a:latin typeface="Times New Roman" pitchFamily="18" charset="0"/>
                <a:ea typeface="Calibri" pitchFamily="34" charset="0"/>
                <a:cs typeface="Times New Roman" pitchFamily="18" charset="0"/>
              </a:rPr>
              <a:t> </a:t>
            </a:r>
            <a:r>
              <a:rPr kumimoji="0" lang="en-US" altLang="en-US" sz="2000" b="1" i="0" u="none" strike="noStrike" cap="none" normalizeH="0" err="1">
                <a:ln>
                  <a:noFill/>
                </a:ln>
                <a:solidFill>
                  <a:schemeClr val="tx1"/>
                </a:solidFill>
                <a:effectLst/>
                <a:latin typeface="Times New Roman" pitchFamily="18" charset="0"/>
                <a:ea typeface="Calibri" pitchFamily="34" charset="0"/>
                <a:cs typeface="Times New Roman" pitchFamily="18" charset="0"/>
              </a:rPr>
              <a:t>tín</a:t>
            </a:r>
            <a:r>
              <a:rPr kumimoji="0" lang="en-US" altLang="en-US" sz="2000" b="1" i="0" u="none" strike="noStrike" cap="none" normalizeH="0">
                <a:ln>
                  <a:noFill/>
                </a:ln>
                <a:solidFill>
                  <a:schemeClr val="tx1"/>
                </a:solidFill>
                <a:effectLst/>
                <a:latin typeface="Times New Roman" pitchFamily="18" charset="0"/>
                <a:ea typeface="Calibri" pitchFamily="34" charset="0"/>
                <a:cs typeface="Times New Roman" pitchFamily="18" charset="0"/>
              </a:rPr>
              <a:t> </a:t>
            </a:r>
            <a:r>
              <a:rPr kumimoji="0" lang="en-US" altLang="en-US" sz="2000" b="1" i="0" u="none" strike="noStrike" cap="none" normalizeH="0" err="1">
                <a:ln>
                  <a:noFill/>
                </a:ln>
                <a:solidFill>
                  <a:schemeClr val="tx1"/>
                </a:solidFill>
                <a:effectLst/>
                <a:latin typeface="Times New Roman" pitchFamily="18" charset="0"/>
                <a:ea typeface="Calibri" pitchFamily="34" charset="0"/>
                <a:cs typeface="Times New Roman" pitchFamily="18" charset="0"/>
              </a:rPr>
              <a:t>dụng</a:t>
            </a:r>
            <a:r>
              <a:rPr kumimoji="0" lang="en-US" altLang="en-US" sz="2000" b="1" i="0" u="none" strike="noStrike" cap="none" normalizeH="0">
                <a:ln>
                  <a:noFill/>
                </a:ln>
                <a:solidFill>
                  <a:schemeClr val="tx1"/>
                </a:solidFill>
                <a:effectLst/>
                <a:latin typeface="Times New Roman" pitchFamily="18" charset="0"/>
                <a:ea typeface="Calibri" pitchFamily="34" charset="0"/>
                <a:cs typeface="Times New Roman" pitchFamily="18" charset="0"/>
              </a:rPr>
              <a:t>, </a:t>
            </a:r>
            <a:r>
              <a:rPr kumimoji="0" lang="en-US" altLang="en-US" sz="2000" b="1" i="0" u="none" strike="noStrike" cap="none" normalizeH="0" err="1">
                <a:ln>
                  <a:noFill/>
                </a:ln>
                <a:solidFill>
                  <a:schemeClr val="tx1"/>
                </a:solidFill>
                <a:effectLst/>
                <a:latin typeface="Times New Roman" pitchFamily="18" charset="0"/>
                <a:ea typeface="Calibri" pitchFamily="34" charset="0"/>
                <a:cs typeface="Times New Roman" pitchFamily="18" charset="0"/>
              </a:rPr>
              <a:t>ghi</a:t>
            </a:r>
            <a:r>
              <a:rPr kumimoji="0" lang="en-US" altLang="en-US" sz="2000" b="1" i="0" u="none" strike="noStrike" cap="none" normalizeH="0">
                <a:ln>
                  <a:noFill/>
                </a:ln>
                <a:solidFill>
                  <a:schemeClr val="tx1"/>
                </a:solidFill>
                <a:effectLst/>
                <a:latin typeface="Times New Roman" pitchFamily="18" charset="0"/>
                <a:ea typeface="Calibri" pitchFamily="34" charset="0"/>
                <a:cs typeface="Times New Roman" pitchFamily="18" charset="0"/>
              </a:rPr>
              <a:t> </a:t>
            </a:r>
            <a:r>
              <a:rPr kumimoji="0" lang="en-US" altLang="en-US" sz="2000" b="1" i="0" u="none" strike="noStrike" cap="none" normalizeH="0" err="1">
                <a:ln>
                  <a:noFill/>
                </a:ln>
                <a:solidFill>
                  <a:schemeClr val="tx1"/>
                </a:solidFill>
                <a:effectLst/>
                <a:latin typeface="Times New Roman" pitchFamily="18" charset="0"/>
                <a:ea typeface="Calibri" pitchFamily="34" charset="0"/>
                <a:cs typeface="Times New Roman" pitchFamily="18" charset="0"/>
              </a:rPr>
              <a:t>nợ</a:t>
            </a:r>
            <a:r>
              <a:rPr kumimoji="0" lang="en-US" altLang="en-US" sz="2000" b="1" i="0" u="none" strike="noStrike" cap="none" normalizeH="0">
                <a:ln>
                  <a:noFill/>
                </a:ln>
                <a:solidFill>
                  <a:schemeClr val="tx1"/>
                </a:solidFill>
                <a:effectLst/>
                <a:latin typeface="Times New Roman" pitchFamily="18" charset="0"/>
                <a:ea typeface="Calibri" pitchFamily="34" charset="0"/>
                <a:cs typeface="Times New Roman" pitchFamily="18" charset="0"/>
              </a:rPr>
              <a:t> </a:t>
            </a:r>
            <a:r>
              <a:rPr kumimoji="0" lang="en-US" altLang="en-US" sz="2000" b="1" i="0" u="none" strike="noStrike" cap="none" normalizeH="0" err="1">
                <a:ln>
                  <a:noFill/>
                </a:ln>
                <a:solidFill>
                  <a:schemeClr val="tx1"/>
                </a:solidFill>
                <a:effectLst/>
                <a:latin typeface="Times New Roman" pitchFamily="18" charset="0"/>
                <a:ea typeface="Calibri" pitchFamily="34" charset="0"/>
                <a:cs typeface="Times New Roman" pitchFamily="18" charset="0"/>
              </a:rPr>
              <a:t>và</a:t>
            </a:r>
            <a:r>
              <a:rPr kumimoji="0" lang="en-US" altLang="en-US" sz="2000" b="1" i="0" u="none" strike="noStrike" cap="none" normalizeH="0">
                <a:ln>
                  <a:noFill/>
                </a:ln>
                <a:solidFill>
                  <a:schemeClr val="tx1"/>
                </a:solidFill>
                <a:effectLst/>
                <a:latin typeface="Times New Roman" pitchFamily="18" charset="0"/>
                <a:ea typeface="Calibri" pitchFamily="34" charset="0"/>
                <a:cs typeface="Times New Roman" pitchFamily="18" charset="0"/>
              </a:rPr>
              <a:t> </a:t>
            </a:r>
            <a:r>
              <a:rPr kumimoji="0" lang="en-US" altLang="en-US" sz="2000" b="1" i="0" u="none" strike="noStrike" cap="none" normalizeH="0" err="1">
                <a:ln>
                  <a:noFill/>
                </a:ln>
                <a:solidFill>
                  <a:schemeClr val="tx1"/>
                </a:solidFill>
                <a:effectLst/>
                <a:latin typeface="Times New Roman" pitchFamily="18" charset="0"/>
                <a:ea typeface="Calibri" pitchFamily="34" charset="0"/>
                <a:cs typeface="Times New Roman" pitchFamily="18" charset="0"/>
              </a:rPr>
              <a:t>Chọn</a:t>
            </a:r>
            <a:r>
              <a:rPr kumimoji="0" lang="en-US" altLang="en-US" sz="2000" b="1" i="0" u="none" strike="noStrike" cap="none" normalizeH="0">
                <a:ln>
                  <a:noFill/>
                </a:ln>
                <a:solidFill>
                  <a:schemeClr val="tx1"/>
                </a:solidFill>
                <a:effectLst/>
                <a:latin typeface="Times New Roman" pitchFamily="18" charset="0"/>
                <a:ea typeface="Calibri" pitchFamily="34" charset="0"/>
                <a:cs typeface="Times New Roman" pitchFamily="18" charset="0"/>
              </a:rPr>
              <a:t> </a:t>
            </a:r>
            <a:r>
              <a:rPr kumimoji="0" lang="en-US" altLang="en-US" sz="2000" b="1" i="0" u="none" strike="noStrike" cap="none" normalizeH="0" err="1">
                <a:ln>
                  <a:noFill/>
                </a:ln>
                <a:solidFill>
                  <a:schemeClr val="tx1"/>
                </a:solidFill>
                <a:effectLst/>
                <a:latin typeface="Times New Roman" pitchFamily="18" charset="0"/>
                <a:ea typeface="Calibri" pitchFamily="34" charset="0"/>
                <a:cs typeface="Times New Roman" pitchFamily="18" charset="0"/>
              </a:rPr>
              <a:t>cổng</a:t>
            </a:r>
            <a:r>
              <a:rPr kumimoji="0" lang="en-US" altLang="en-US" sz="2000" b="1" i="0" u="none" strike="noStrike" cap="none" normalizeH="0">
                <a:ln>
                  <a:noFill/>
                </a:ln>
                <a:solidFill>
                  <a:schemeClr val="tx1"/>
                </a:solidFill>
                <a:effectLst/>
                <a:latin typeface="Times New Roman" pitchFamily="18" charset="0"/>
                <a:ea typeface="Calibri" pitchFamily="34" charset="0"/>
                <a:cs typeface="Times New Roman" pitchFamily="18" charset="0"/>
              </a:rPr>
              <a:t> </a:t>
            </a:r>
            <a:r>
              <a:rPr kumimoji="0" lang="en-US" altLang="en-US" sz="2000" b="1" i="0" u="none" strike="noStrike" cap="none" normalizeH="0" err="1">
                <a:ln>
                  <a:noFill/>
                </a:ln>
                <a:solidFill>
                  <a:schemeClr val="tx1"/>
                </a:solidFill>
                <a:effectLst/>
                <a:latin typeface="Times New Roman" pitchFamily="18" charset="0"/>
                <a:ea typeface="Calibri" pitchFamily="34" charset="0"/>
                <a:cs typeface="Times New Roman" pitchFamily="18" charset="0"/>
              </a:rPr>
              <a:t>thanh</a:t>
            </a:r>
            <a:r>
              <a:rPr kumimoji="0" lang="en-US" altLang="en-US" sz="2000" b="1" i="0" u="none" strike="noStrike" cap="none" normalizeH="0">
                <a:ln>
                  <a:noFill/>
                </a:ln>
                <a:solidFill>
                  <a:schemeClr val="tx1"/>
                </a:solidFill>
                <a:effectLst/>
                <a:latin typeface="Times New Roman" pitchFamily="18" charset="0"/>
                <a:ea typeface="Calibri" pitchFamily="34" charset="0"/>
                <a:cs typeface="Times New Roman" pitchFamily="18" charset="0"/>
              </a:rPr>
              <a:t> </a:t>
            </a:r>
            <a:r>
              <a:rPr kumimoji="0" lang="en-US" altLang="en-US" sz="2000" b="1" i="0" u="none" strike="noStrike" cap="none" normalizeH="0" err="1">
                <a:ln>
                  <a:noFill/>
                </a:ln>
                <a:solidFill>
                  <a:schemeClr val="tx1"/>
                </a:solidFill>
                <a:effectLst/>
                <a:latin typeface="Times New Roman" pitchFamily="18" charset="0"/>
                <a:ea typeface="Calibri" pitchFamily="34" charset="0"/>
                <a:cs typeface="Times New Roman" pitchFamily="18" charset="0"/>
              </a:rPr>
              <a:t>toán</a:t>
            </a:r>
            <a:r>
              <a:rPr kumimoji="0" lang="en-US"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a:t>
            </a:r>
            <a:endParaRPr kumimoji="0" lang="en-US" altLang="en-US" sz="2000" b="0" i="0" u="none" strike="noStrike" cap="none" normalizeH="0" baseline="0">
              <a:ln>
                <a:noFill/>
              </a:ln>
              <a:solidFill>
                <a:schemeClr val="tx1"/>
              </a:solidFill>
              <a:effectLst/>
            </a:endParaRPr>
          </a:p>
        </p:txBody>
      </p:sp>
      <p:pic>
        <p:nvPicPr>
          <p:cNvPr id="5" name="Picture 4"/>
          <p:cNvPicPr>
            <a:picLocks noChangeAspect="1"/>
          </p:cNvPicPr>
          <p:nvPr/>
        </p:nvPicPr>
        <p:blipFill>
          <a:blip r:embed="rId4"/>
          <a:stretch>
            <a:fillRect/>
          </a:stretch>
        </p:blipFill>
        <p:spPr>
          <a:xfrm>
            <a:off x="2464148" y="1894991"/>
            <a:ext cx="7263702" cy="4157053"/>
          </a:xfrm>
          <a:prstGeom prst="rect">
            <a:avLst/>
          </a:prstGeom>
        </p:spPr>
      </p:pic>
    </p:spTree>
    <p:extLst>
      <p:ext uri="{BB962C8B-B14F-4D97-AF65-F5344CB8AC3E}">
        <p14:creationId xmlns:p14="http://schemas.microsoft.com/office/powerpoint/2010/main" val="1121856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750"/>
                                        <p:tgtEl>
                                          <p:spTgt spid="16">
                                            <p:txEl>
                                              <p:pRg st="0" end="0"/>
                                            </p:txEl>
                                          </p:spTgt>
                                        </p:tgtEl>
                                      </p:cBhvr>
                                    </p:animEffect>
                                    <p:anim calcmode="lin" valueType="num">
                                      <p:cBhvr>
                                        <p:cTn id="14" dur="75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3" name="组合 2"/>
          <p:cNvGrpSpPr/>
          <p:nvPr/>
        </p:nvGrpSpPr>
        <p:grpSpPr>
          <a:xfrm>
            <a:off x="1269133" y="3101131"/>
            <a:ext cx="9520787" cy="583565"/>
            <a:chOff x="3803490" y="3535877"/>
            <a:chExt cx="5288781" cy="583565"/>
          </a:xfrm>
        </p:grpSpPr>
        <p:sp>
          <p:nvSpPr>
            <p:cNvPr id="4" name="矩形 3"/>
            <p:cNvSpPr/>
            <p:nvPr/>
          </p:nvSpPr>
          <p:spPr>
            <a:xfrm>
              <a:off x="3803490" y="3929741"/>
              <a:ext cx="1144627" cy="45719"/>
            </a:xfrm>
            <a:prstGeom prst="rect">
              <a:avLst/>
            </a:prstGeom>
            <a:solidFill>
              <a:srgbClr val="65A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rgbClr val="036375"/>
                </a:solidFill>
                <a:latin typeface="Elsie" panose="02000000000000000000" charset="0"/>
                <a:ea typeface="Elsie" panose="02000000000000000000" charset="0"/>
              </a:endParaRPr>
            </a:p>
          </p:txBody>
        </p:sp>
        <p:sp>
          <p:nvSpPr>
            <p:cNvPr id="5" name="矩形 4"/>
            <p:cNvSpPr/>
            <p:nvPr/>
          </p:nvSpPr>
          <p:spPr>
            <a:xfrm>
              <a:off x="7947644" y="3929741"/>
              <a:ext cx="1144627" cy="45719"/>
            </a:xfrm>
            <a:prstGeom prst="rect">
              <a:avLst/>
            </a:prstGeom>
            <a:solidFill>
              <a:srgbClr val="65A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rgbClr val="036375"/>
                </a:solidFill>
                <a:latin typeface="Elsie" panose="02000000000000000000" charset="0"/>
                <a:ea typeface="Elsie" panose="02000000000000000000" charset="0"/>
              </a:endParaRPr>
            </a:p>
          </p:txBody>
        </p:sp>
        <p:sp>
          <p:nvSpPr>
            <p:cNvPr id="6" name="TextBox 4"/>
            <p:cNvSpPr txBox="1"/>
            <p:nvPr/>
          </p:nvSpPr>
          <p:spPr>
            <a:xfrm>
              <a:off x="5104343" y="3535877"/>
              <a:ext cx="2710360" cy="583565"/>
            </a:xfrm>
            <a:prstGeom prst="rect">
              <a:avLst/>
            </a:prstGeom>
            <a:noFill/>
          </p:spPr>
          <p:txBody>
            <a:bodyPr wrap="square" rtlCol="0">
              <a:spAutoFit/>
            </a:bodyPr>
            <a:lstStyle/>
            <a:p>
              <a:pPr algn="dist"/>
              <a:endParaRPr lang="en-US" sz="3200" spc="600">
                <a:solidFill>
                  <a:srgbClr val="65A1BD"/>
                </a:solidFill>
                <a:latin typeface="Elsie" panose="02000000000000000000" charset="0"/>
                <a:ea typeface="Elsie" panose="02000000000000000000" charset="0"/>
              </a:endParaRPr>
            </a:p>
          </p:txBody>
        </p:sp>
      </p:grpSp>
      <p:sp>
        <p:nvSpPr>
          <p:cNvPr id="10" name="Rectangle 9"/>
          <p:cNvSpPr/>
          <p:nvPr/>
        </p:nvSpPr>
        <p:spPr>
          <a:xfrm>
            <a:off x="3488840" y="3162355"/>
            <a:ext cx="5335115" cy="646331"/>
          </a:xfrm>
          <a:prstGeom prst="rect">
            <a:avLst/>
          </a:prstGeom>
        </p:spPr>
        <p:txBody>
          <a:bodyPr wrap="none">
            <a:spAutoFit/>
          </a:bodyPr>
          <a:lstStyle/>
          <a:p>
            <a:pPr algn="dist"/>
            <a:r>
              <a:rPr kumimoji="1" lang="vi-VN" altLang="zh-CN" sz="3600" spc="600">
                <a:solidFill>
                  <a:srgbClr val="65A1BD"/>
                </a:solidFill>
                <a:latin typeface="Arial" panose="020B0604020202020204" pitchFamily="34" charset="0"/>
                <a:ea typeface="Elsie" panose="02000000000000000000" charset="0"/>
                <a:cs typeface="Arial" panose="020B0604020202020204" pitchFamily="34" charset="0"/>
              </a:rPr>
              <a:t>Đơn vị vận chuyển</a:t>
            </a:r>
            <a:endParaRPr kumimoji="1" lang="en-US" altLang="zh-CN" sz="3600" spc="600">
              <a:solidFill>
                <a:srgbClr val="65A1BD"/>
              </a:solidFill>
              <a:latin typeface="Arial" panose="020B0604020202020204" pitchFamily="34" charset="0"/>
              <a:ea typeface="Elsie" panose="02000000000000000000" charset="0"/>
              <a:cs typeface="Arial" panose="020B0604020202020204" pitchFamily="34" charset="0"/>
            </a:endParaRPr>
          </a:p>
        </p:txBody>
      </p:sp>
    </p:spTree>
    <p:extLst>
      <p:ext uri="{BB962C8B-B14F-4D97-AF65-F5344CB8AC3E}">
        <p14:creationId xmlns:p14="http://schemas.microsoft.com/office/powerpoint/2010/main" val="6242394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1000" fill="hold"/>
                                        <p:tgtEl>
                                          <p:spTgt spid="3"/>
                                        </p:tgtEl>
                                        <p:attrNameLst>
                                          <p:attrName>ppt_w</p:attrName>
                                        </p:attrNameLst>
                                      </p:cBhvr>
                                      <p:tavLst>
                                        <p:tav tm="0">
                                          <p:val>
                                            <p:fltVal val="0"/>
                                          </p:val>
                                        </p:tav>
                                        <p:tav tm="100000">
                                          <p:val>
                                            <p:strVal val="#ppt_w"/>
                                          </p:val>
                                        </p:tav>
                                      </p:tavLst>
                                    </p:anim>
                                    <p:anim calcmode="lin" valueType="num">
                                      <p:cBhvr>
                                        <p:cTn id="12" dur="1000" fill="hold"/>
                                        <p:tgtEl>
                                          <p:spTgt spid="3"/>
                                        </p:tgtEl>
                                        <p:attrNameLst>
                                          <p:attrName>ppt_h</p:attrName>
                                        </p:attrNameLst>
                                      </p:cBhvr>
                                      <p:tavLst>
                                        <p:tav tm="0">
                                          <p:val>
                                            <p:fltVal val="0"/>
                                          </p:val>
                                        </p:tav>
                                        <p:tav tm="100000">
                                          <p:val>
                                            <p:strVal val="#ppt_h"/>
                                          </p:val>
                                        </p:tav>
                                      </p:tavLst>
                                    </p:anim>
                                    <p:anim calcmode="lin" valueType="num">
                                      <p:cBhvr>
                                        <p:cTn id="13" dur="1000" fill="hold"/>
                                        <p:tgtEl>
                                          <p:spTgt spid="3"/>
                                        </p:tgtEl>
                                        <p:attrNameLst>
                                          <p:attrName>style.rotation</p:attrName>
                                        </p:attrNameLst>
                                      </p:cBhvr>
                                      <p:tavLst>
                                        <p:tav tm="0">
                                          <p:val>
                                            <p:fltVal val="90"/>
                                          </p:val>
                                        </p:tav>
                                        <p:tav tm="100000">
                                          <p:val>
                                            <p:fltVal val="0"/>
                                          </p:val>
                                        </p:tav>
                                      </p:tavLst>
                                    </p:anim>
                                    <p:animEffect transition="in" filter="fade">
                                      <p:cBhvr>
                                        <p:cTn id="1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14" name="矩形 13"/>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254977" y="1252294"/>
            <a:ext cx="11605846" cy="5086960"/>
            <a:chOff x="6459260" y="1628712"/>
            <a:chExt cx="5022149" cy="4695583"/>
          </a:xfrm>
        </p:grpSpPr>
        <p:sp>
          <p:nvSpPr>
            <p:cNvPr id="6" name="Freeform 12"/>
            <p:cNvSpPr/>
            <p:nvPr/>
          </p:nvSpPr>
          <p:spPr bwMode="auto">
            <a:xfrm>
              <a:off x="6459260" y="162871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sp>
          <p:nvSpPr>
            <p:cNvPr id="7" name="Freeform 12"/>
            <p:cNvSpPr/>
            <p:nvPr/>
          </p:nvSpPr>
          <p:spPr bwMode="auto">
            <a:xfrm flipH="1" flipV="1">
              <a:off x="10952771" y="579407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grpSp>
      <p:sp>
        <p:nvSpPr>
          <p:cNvPr id="16" name="矩形 1"/>
          <p:cNvSpPr/>
          <p:nvPr/>
        </p:nvSpPr>
        <p:spPr>
          <a:xfrm>
            <a:off x="3368276" y="255514"/>
            <a:ext cx="5455446" cy="584775"/>
          </a:xfrm>
          <a:prstGeom prst="rect">
            <a:avLst/>
          </a:prstGeom>
        </p:spPr>
        <p:txBody>
          <a:bodyPr wrap="square">
            <a:spAutoFit/>
          </a:bodyPr>
          <a:lstStyle/>
          <a:p>
            <a:r>
              <a:rPr kumimoji="1" lang="vi-VN" altLang="zh-CN" sz="3200" spc="600">
                <a:solidFill>
                  <a:srgbClr val="65A1BD"/>
                </a:solidFill>
                <a:ea typeface="Elsie" panose="02000000000000000000" charset="0"/>
              </a:rPr>
              <a:t>Đơn vị vận chuyển</a:t>
            </a:r>
            <a:endParaRPr kumimoji="1" lang="en-US" altLang="zh-CN" sz="3200" spc="600">
              <a:solidFill>
                <a:srgbClr val="65A1BD"/>
              </a:solidFill>
              <a:ea typeface="Elsie" panose="02000000000000000000" charset="0"/>
            </a:endParaRPr>
          </a:p>
        </p:txBody>
      </p:sp>
      <p:sp>
        <p:nvSpPr>
          <p:cNvPr id="18" name="Rectangle 1"/>
          <p:cNvSpPr>
            <a:spLocks noChangeArrowheads="1"/>
          </p:cNvSpPr>
          <p:nvPr/>
        </p:nvSpPr>
        <p:spPr bwMode="auto">
          <a:xfrm>
            <a:off x="685060" y="1426603"/>
            <a:ext cx="74654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vi-VN"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Sơ đồ Use-Case</a:t>
            </a:r>
            <a:r>
              <a:rPr kumimoji="0" lang="en-US"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a:t>
            </a:r>
            <a:endParaRPr kumimoji="0" lang="en-US" altLang="en-US" sz="2000" b="0" i="0" u="none" strike="noStrike" cap="none" normalizeH="0" baseline="0">
              <a:ln>
                <a:noFill/>
              </a:ln>
              <a:solidFill>
                <a:schemeClr val="tx1"/>
              </a:solidFill>
              <a:effectLst/>
            </a:endParaRPr>
          </a:p>
        </p:txBody>
      </p:sp>
      <p:pic>
        <p:nvPicPr>
          <p:cNvPr id="15" name="Picture 14"/>
          <p:cNvPicPr/>
          <p:nvPr/>
        </p:nvPicPr>
        <p:blipFill>
          <a:blip r:embed="rId4"/>
          <a:stretch>
            <a:fillRect/>
          </a:stretch>
        </p:blipFill>
        <p:spPr>
          <a:xfrm>
            <a:off x="2880122" y="2258795"/>
            <a:ext cx="5943600" cy="1757556"/>
          </a:xfrm>
          <a:prstGeom prst="rect">
            <a:avLst/>
          </a:prstGeom>
        </p:spPr>
      </p:pic>
      <p:pic>
        <p:nvPicPr>
          <p:cNvPr id="17" name="Picture 16"/>
          <p:cNvPicPr/>
          <p:nvPr/>
        </p:nvPicPr>
        <p:blipFill>
          <a:blip r:embed="rId5"/>
          <a:stretch>
            <a:fillRect/>
          </a:stretch>
        </p:blipFill>
        <p:spPr>
          <a:xfrm>
            <a:off x="3660404" y="3791851"/>
            <a:ext cx="3939540" cy="1790700"/>
          </a:xfrm>
          <a:prstGeom prst="rect">
            <a:avLst/>
          </a:prstGeom>
        </p:spPr>
      </p:pic>
    </p:spTree>
    <p:extLst>
      <p:ext uri="{BB962C8B-B14F-4D97-AF65-F5344CB8AC3E}">
        <p14:creationId xmlns:p14="http://schemas.microsoft.com/office/powerpoint/2010/main" val="6494294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750"/>
                                        <p:tgtEl>
                                          <p:spTgt spid="16">
                                            <p:txEl>
                                              <p:pRg st="0" end="0"/>
                                            </p:txEl>
                                          </p:spTgt>
                                        </p:tgtEl>
                                      </p:cBhvr>
                                    </p:animEffect>
                                    <p:anim calcmode="lin" valueType="num">
                                      <p:cBhvr>
                                        <p:cTn id="14" dur="75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0"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14" name="矩形 13"/>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254977" y="1252294"/>
            <a:ext cx="11605846" cy="5086960"/>
            <a:chOff x="6459260" y="1628712"/>
            <a:chExt cx="5022149" cy="4695583"/>
          </a:xfrm>
        </p:grpSpPr>
        <p:sp>
          <p:nvSpPr>
            <p:cNvPr id="6" name="Freeform 12"/>
            <p:cNvSpPr/>
            <p:nvPr/>
          </p:nvSpPr>
          <p:spPr bwMode="auto">
            <a:xfrm>
              <a:off x="6459260" y="162871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sp>
          <p:nvSpPr>
            <p:cNvPr id="7" name="Freeform 12"/>
            <p:cNvSpPr/>
            <p:nvPr/>
          </p:nvSpPr>
          <p:spPr bwMode="auto">
            <a:xfrm flipH="1" flipV="1">
              <a:off x="10952771" y="579407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grpSp>
      <p:sp>
        <p:nvSpPr>
          <p:cNvPr id="16" name="矩形 1"/>
          <p:cNvSpPr/>
          <p:nvPr/>
        </p:nvSpPr>
        <p:spPr>
          <a:xfrm>
            <a:off x="3024966" y="338462"/>
            <a:ext cx="6142068" cy="584775"/>
          </a:xfrm>
          <a:prstGeom prst="rect">
            <a:avLst/>
          </a:prstGeom>
        </p:spPr>
        <p:txBody>
          <a:bodyPr wrap="square">
            <a:spAutoFit/>
          </a:bodyPr>
          <a:lstStyle/>
          <a:p>
            <a:pPr algn="dist"/>
            <a:r>
              <a:rPr kumimoji="1" lang="en-US" altLang="zh-CN" sz="3200" spc="600" err="1">
                <a:solidFill>
                  <a:srgbClr val="65A1BD"/>
                </a:solidFill>
                <a:ea typeface="Elsie" panose="02000000000000000000" charset="0"/>
              </a:rPr>
              <a:t>Đơn</a:t>
            </a:r>
            <a:r>
              <a:rPr kumimoji="1" lang="en-US" altLang="zh-CN" sz="3200" spc="600">
                <a:solidFill>
                  <a:srgbClr val="65A1BD"/>
                </a:solidFill>
                <a:ea typeface="Elsie" panose="02000000000000000000" charset="0"/>
              </a:rPr>
              <a:t> </a:t>
            </a:r>
            <a:r>
              <a:rPr kumimoji="1" lang="en-US" altLang="zh-CN" sz="3200" spc="600" err="1">
                <a:solidFill>
                  <a:srgbClr val="65A1BD"/>
                </a:solidFill>
                <a:ea typeface="Elsie" panose="02000000000000000000" charset="0"/>
              </a:rPr>
              <a:t>vị</a:t>
            </a:r>
            <a:r>
              <a:rPr kumimoji="1" lang="en-US" altLang="zh-CN" sz="3200" spc="600">
                <a:solidFill>
                  <a:srgbClr val="65A1BD"/>
                </a:solidFill>
                <a:ea typeface="Elsie" panose="02000000000000000000" charset="0"/>
              </a:rPr>
              <a:t> </a:t>
            </a:r>
            <a:r>
              <a:rPr kumimoji="1" lang="en-US" altLang="zh-CN" sz="3200" spc="600" err="1">
                <a:solidFill>
                  <a:srgbClr val="65A1BD"/>
                </a:solidFill>
                <a:ea typeface="Elsie" panose="02000000000000000000" charset="0"/>
              </a:rPr>
              <a:t>vận</a:t>
            </a:r>
            <a:r>
              <a:rPr kumimoji="1" lang="en-US" altLang="zh-CN" sz="3200" spc="600">
                <a:solidFill>
                  <a:srgbClr val="65A1BD"/>
                </a:solidFill>
                <a:ea typeface="Elsie" panose="02000000000000000000" charset="0"/>
              </a:rPr>
              <a:t> </a:t>
            </a:r>
            <a:r>
              <a:rPr kumimoji="1" lang="en-US" altLang="zh-CN" sz="3200" spc="600" err="1">
                <a:solidFill>
                  <a:srgbClr val="65A1BD"/>
                </a:solidFill>
                <a:ea typeface="Elsie" panose="02000000000000000000" charset="0"/>
              </a:rPr>
              <a:t>chuyển</a:t>
            </a:r>
            <a:endParaRPr kumimoji="1" lang="en-US" altLang="zh-CN" sz="3200" spc="600">
              <a:solidFill>
                <a:srgbClr val="65A1BD"/>
              </a:solidFill>
              <a:ea typeface="Elsie" panose="02000000000000000000" charset="0"/>
            </a:endParaRPr>
          </a:p>
        </p:txBody>
      </p:sp>
      <p:sp>
        <p:nvSpPr>
          <p:cNvPr id="18" name="Rectangle 1"/>
          <p:cNvSpPr>
            <a:spLocks noChangeArrowheads="1"/>
          </p:cNvSpPr>
          <p:nvPr/>
        </p:nvSpPr>
        <p:spPr bwMode="auto">
          <a:xfrm>
            <a:off x="685060" y="1426603"/>
            <a:ext cx="44451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err="1">
                <a:ln>
                  <a:noFill/>
                </a:ln>
                <a:solidFill>
                  <a:schemeClr val="tx1"/>
                </a:solidFill>
                <a:effectLst/>
                <a:latin typeface="Times New Roman" pitchFamily="18" charset="0"/>
                <a:ea typeface="Calibri" pitchFamily="34" charset="0"/>
                <a:cs typeface="Times New Roman" pitchFamily="18" charset="0"/>
              </a:rPr>
              <a:t>Kịch</a:t>
            </a:r>
            <a:r>
              <a:rPr kumimoji="0" lang="en-US"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 </a:t>
            </a:r>
            <a:r>
              <a:rPr kumimoji="0" lang="en-US" altLang="en-US" sz="2000" b="1" i="0" u="none" strike="noStrike" cap="none" normalizeH="0" baseline="0" err="1">
                <a:ln>
                  <a:noFill/>
                </a:ln>
                <a:solidFill>
                  <a:schemeClr val="tx1"/>
                </a:solidFill>
                <a:effectLst/>
                <a:latin typeface="Times New Roman" pitchFamily="18" charset="0"/>
                <a:ea typeface="Calibri" pitchFamily="34" charset="0"/>
                <a:cs typeface="Times New Roman" pitchFamily="18" charset="0"/>
              </a:rPr>
              <a:t>bản</a:t>
            </a:r>
            <a:r>
              <a:rPr kumimoji="0" lang="en-US"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 Use case </a:t>
            </a:r>
            <a:r>
              <a:rPr lang="en-US" altLang="en-US" sz="2000" b="1" err="1">
                <a:latin typeface="Times New Roman" pitchFamily="18" charset="0"/>
                <a:ea typeface="Calibri" pitchFamily="34" charset="0"/>
                <a:cs typeface="Times New Roman" pitchFamily="18" charset="0"/>
              </a:rPr>
              <a:t>Nhận</a:t>
            </a:r>
            <a:r>
              <a:rPr lang="en-US" altLang="en-US" sz="2000" b="1">
                <a:latin typeface="Times New Roman" pitchFamily="18" charset="0"/>
                <a:ea typeface="Calibri" pitchFamily="34" charset="0"/>
                <a:cs typeface="Times New Roman" pitchFamily="18" charset="0"/>
              </a:rPr>
              <a:t> </a:t>
            </a:r>
            <a:r>
              <a:rPr lang="en-US" altLang="en-US" sz="2000" b="1" err="1">
                <a:latin typeface="Times New Roman" pitchFamily="18" charset="0"/>
                <a:ea typeface="Calibri" pitchFamily="34" charset="0"/>
                <a:cs typeface="Times New Roman" pitchFamily="18" charset="0"/>
              </a:rPr>
              <a:t>hàng</a:t>
            </a:r>
            <a:r>
              <a:rPr kumimoji="0" lang="en-US"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a:t>
            </a:r>
            <a:endParaRPr kumimoji="0" lang="en-US" altLang="en-US" sz="2000" b="0" i="0" u="none" strike="noStrike" cap="none" normalizeH="0" baseline="0">
              <a:ln>
                <a:noFill/>
              </a:ln>
              <a:solidFill>
                <a:schemeClr val="tx1"/>
              </a:solidFill>
              <a:effectLst/>
            </a:endParaRPr>
          </a:p>
        </p:txBody>
      </p:sp>
      <p:pic>
        <p:nvPicPr>
          <p:cNvPr id="3" name="Picture 2"/>
          <p:cNvPicPr>
            <a:picLocks noChangeAspect="1"/>
          </p:cNvPicPr>
          <p:nvPr/>
        </p:nvPicPr>
        <p:blipFill>
          <a:blip r:embed="rId4"/>
          <a:stretch>
            <a:fillRect/>
          </a:stretch>
        </p:blipFill>
        <p:spPr>
          <a:xfrm>
            <a:off x="1759844" y="2083678"/>
            <a:ext cx="8672312" cy="3619814"/>
          </a:xfrm>
          <a:prstGeom prst="rect">
            <a:avLst/>
          </a:prstGeom>
        </p:spPr>
      </p:pic>
    </p:spTree>
    <p:extLst>
      <p:ext uri="{BB962C8B-B14F-4D97-AF65-F5344CB8AC3E}">
        <p14:creationId xmlns:p14="http://schemas.microsoft.com/office/powerpoint/2010/main" val="669329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750"/>
                                        <p:tgtEl>
                                          <p:spTgt spid="16">
                                            <p:txEl>
                                              <p:pRg st="0" end="0"/>
                                            </p:txEl>
                                          </p:spTgt>
                                        </p:tgtEl>
                                      </p:cBhvr>
                                    </p:animEffect>
                                    <p:anim calcmode="lin" valueType="num">
                                      <p:cBhvr>
                                        <p:cTn id="14" dur="75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0"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14" name="矩形 13"/>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254977" y="1252294"/>
            <a:ext cx="11605846" cy="5086960"/>
            <a:chOff x="6459260" y="1628712"/>
            <a:chExt cx="5022149" cy="4695583"/>
          </a:xfrm>
        </p:grpSpPr>
        <p:sp>
          <p:nvSpPr>
            <p:cNvPr id="6" name="Freeform 12"/>
            <p:cNvSpPr/>
            <p:nvPr/>
          </p:nvSpPr>
          <p:spPr bwMode="auto">
            <a:xfrm>
              <a:off x="6459260" y="162871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sp>
          <p:nvSpPr>
            <p:cNvPr id="7" name="Freeform 12"/>
            <p:cNvSpPr/>
            <p:nvPr/>
          </p:nvSpPr>
          <p:spPr bwMode="auto">
            <a:xfrm flipH="1" flipV="1">
              <a:off x="10952771" y="579407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grpSp>
      <p:sp>
        <p:nvSpPr>
          <p:cNvPr id="18" name="Rectangle 1"/>
          <p:cNvSpPr>
            <a:spLocks noChangeArrowheads="1"/>
          </p:cNvSpPr>
          <p:nvPr/>
        </p:nvSpPr>
        <p:spPr bwMode="auto">
          <a:xfrm>
            <a:off x="685060" y="1426603"/>
            <a:ext cx="53904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err="1">
                <a:ln>
                  <a:noFill/>
                </a:ln>
                <a:solidFill>
                  <a:schemeClr val="tx1"/>
                </a:solidFill>
                <a:effectLst/>
                <a:latin typeface="Times New Roman" pitchFamily="18" charset="0"/>
                <a:ea typeface="Calibri" pitchFamily="34" charset="0"/>
                <a:cs typeface="Times New Roman" pitchFamily="18" charset="0"/>
              </a:rPr>
              <a:t>Kịch</a:t>
            </a:r>
            <a:r>
              <a:rPr kumimoji="0" lang="en-US"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 </a:t>
            </a:r>
            <a:r>
              <a:rPr kumimoji="0" lang="en-US" altLang="en-US" sz="2000" b="1" i="0" u="none" strike="noStrike" cap="none" normalizeH="0" baseline="0" err="1">
                <a:ln>
                  <a:noFill/>
                </a:ln>
                <a:solidFill>
                  <a:schemeClr val="tx1"/>
                </a:solidFill>
                <a:effectLst/>
                <a:latin typeface="Times New Roman" pitchFamily="18" charset="0"/>
                <a:ea typeface="Calibri" pitchFamily="34" charset="0"/>
                <a:cs typeface="Times New Roman" pitchFamily="18" charset="0"/>
              </a:rPr>
              <a:t>bản</a:t>
            </a:r>
            <a:r>
              <a:rPr kumimoji="0" lang="en-US"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 Use case </a:t>
            </a:r>
            <a:r>
              <a:rPr lang="en-US" altLang="en-US" sz="2000" b="1" err="1">
                <a:latin typeface="Times New Roman" pitchFamily="18" charset="0"/>
                <a:ea typeface="Calibri" pitchFamily="34" charset="0"/>
                <a:cs typeface="Times New Roman" pitchFamily="18" charset="0"/>
              </a:rPr>
              <a:t>Tình</a:t>
            </a:r>
            <a:r>
              <a:rPr lang="en-US" altLang="en-US" sz="2000" b="1">
                <a:latin typeface="Times New Roman" pitchFamily="18" charset="0"/>
                <a:ea typeface="Calibri" pitchFamily="34" charset="0"/>
                <a:cs typeface="Times New Roman" pitchFamily="18" charset="0"/>
              </a:rPr>
              <a:t> </a:t>
            </a:r>
            <a:r>
              <a:rPr lang="en-US" altLang="en-US" sz="2000" b="1" err="1">
                <a:latin typeface="Times New Roman" pitchFamily="18" charset="0"/>
                <a:ea typeface="Calibri" pitchFamily="34" charset="0"/>
                <a:cs typeface="Times New Roman" pitchFamily="18" charset="0"/>
              </a:rPr>
              <a:t>trạng</a:t>
            </a:r>
            <a:r>
              <a:rPr lang="en-US" altLang="en-US" sz="2000" b="1">
                <a:latin typeface="Times New Roman" pitchFamily="18" charset="0"/>
                <a:ea typeface="Calibri" pitchFamily="34" charset="0"/>
                <a:cs typeface="Times New Roman" pitchFamily="18" charset="0"/>
              </a:rPr>
              <a:t> </a:t>
            </a:r>
            <a:r>
              <a:rPr lang="en-US" altLang="en-US" sz="2000" b="1" err="1">
                <a:latin typeface="Times New Roman" pitchFamily="18" charset="0"/>
                <a:ea typeface="Calibri" pitchFamily="34" charset="0"/>
                <a:cs typeface="Times New Roman" pitchFamily="18" charset="0"/>
              </a:rPr>
              <a:t>đơn</a:t>
            </a:r>
            <a:r>
              <a:rPr lang="en-US" altLang="en-US" sz="2000" b="1">
                <a:latin typeface="Times New Roman" pitchFamily="18" charset="0"/>
                <a:ea typeface="Calibri" pitchFamily="34" charset="0"/>
                <a:cs typeface="Times New Roman" pitchFamily="18" charset="0"/>
              </a:rPr>
              <a:t> </a:t>
            </a:r>
            <a:r>
              <a:rPr lang="en-US" altLang="en-US" sz="2000" b="1" err="1">
                <a:latin typeface="Times New Roman" pitchFamily="18" charset="0"/>
                <a:ea typeface="Calibri" pitchFamily="34" charset="0"/>
                <a:cs typeface="Times New Roman" pitchFamily="18" charset="0"/>
              </a:rPr>
              <a:t>hàng</a:t>
            </a:r>
            <a:r>
              <a:rPr kumimoji="0" lang="en-US"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a:t>
            </a:r>
            <a:endParaRPr kumimoji="0" lang="en-US" altLang="en-US" sz="2000" b="0" i="0" u="none" strike="noStrike" cap="none" normalizeH="0" baseline="0">
              <a:ln>
                <a:noFill/>
              </a:ln>
              <a:solidFill>
                <a:schemeClr val="tx1"/>
              </a:solidFill>
              <a:effectLst/>
            </a:endParaRPr>
          </a:p>
        </p:txBody>
      </p:sp>
      <p:pic>
        <p:nvPicPr>
          <p:cNvPr id="2" name="Picture 1"/>
          <p:cNvPicPr>
            <a:picLocks noChangeAspect="1"/>
          </p:cNvPicPr>
          <p:nvPr/>
        </p:nvPicPr>
        <p:blipFill>
          <a:blip r:embed="rId4"/>
          <a:stretch>
            <a:fillRect/>
          </a:stretch>
        </p:blipFill>
        <p:spPr>
          <a:xfrm>
            <a:off x="1750760" y="2228450"/>
            <a:ext cx="8649450" cy="3086367"/>
          </a:xfrm>
          <a:prstGeom prst="rect">
            <a:avLst/>
          </a:prstGeom>
        </p:spPr>
      </p:pic>
      <p:sp>
        <p:nvSpPr>
          <p:cNvPr id="15" name="矩形 1"/>
          <p:cNvSpPr/>
          <p:nvPr/>
        </p:nvSpPr>
        <p:spPr>
          <a:xfrm>
            <a:off x="3024966" y="287673"/>
            <a:ext cx="6142068" cy="584775"/>
          </a:xfrm>
          <a:prstGeom prst="rect">
            <a:avLst/>
          </a:prstGeom>
        </p:spPr>
        <p:txBody>
          <a:bodyPr wrap="square">
            <a:spAutoFit/>
          </a:bodyPr>
          <a:lstStyle/>
          <a:p>
            <a:pPr algn="dist"/>
            <a:r>
              <a:rPr kumimoji="1" lang="en-US" altLang="zh-CN" sz="3200" spc="600" err="1">
                <a:solidFill>
                  <a:srgbClr val="65A1BD"/>
                </a:solidFill>
                <a:ea typeface="Elsie" panose="02000000000000000000" charset="0"/>
              </a:rPr>
              <a:t>Đơn</a:t>
            </a:r>
            <a:r>
              <a:rPr kumimoji="1" lang="en-US" altLang="zh-CN" sz="3200" spc="600">
                <a:solidFill>
                  <a:srgbClr val="65A1BD"/>
                </a:solidFill>
                <a:ea typeface="Elsie" panose="02000000000000000000" charset="0"/>
              </a:rPr>
              <a:t> </a:t>
            </a:r>
            <a:r>
              <a:rPr kumimoji="1" lang="en-US" altLang="zh-CN" sz="3200" spc="600" err="1">
                <a:solidFill>
                  <a:srgbClr val="65A1BD"/>
                </a:solidFill>
                <a:ea typeface="Elsie" panose="02000000000000000000" charset="0"/>
              </a:rPr>
              <a:t>vị</a:t>
            </a:r>
            <a:r>
              <a:rPr kumimoji="1" lang="en-US" altLang="zh-CN" sz="3200" spc="600">
                <a:solidFill>
                  <a:srgbClr val="65A1BD"/>
                </a:solidFill>
                <a:ea typeface="Elsie" panose="02000000000000000000" charset="0"/>
              </a:rPr>
              <a:t> </a:t>
            </a:r>
            <a:r>
              <a:rPr kumimoji="1" lang="en-US" altLang="zh-CN" sz="3200" spc="600" err="1">
                <a:solidFill>
                  <a:srgbClr val="65A1BD"/>
                </a:solidFill>
                <a:ea typeface="Elsie" panose="02000000000000000000" charset="0"/>
              </a:rPr>
              <a:t>vận</a:t>
            </a:r>
            <a:r>
              <a:rPr kumimoji="1" lang="en-US" altLang="zh-CN" sz="3200" spc="600">
                <a:solidFill>
                  <a:srgbClr val="65A1BD"/>
                </a:solidFill>
                <a:ea typeface="Elsie" panose="02000000000000000000" charset="0"/>
              </a:rPr>
              <a:t> </a:t>
            </a:r>
            <a:r>
              <a:rPr kumimoji="1" lang="en-US" altLang="zh-CN" sz="3200" spc="600" err="1">
                <a:solidFill>
                  <a:srgbClr val="65A1BD"/>
                </a:solidFill>
                <a:ea typeface="Elsie" panose="02000000000000000000" charset="0"/>
              </a:rPr>
              <a:t>chuyển</a:t>
            </a:r>
            <a:endParaRPr kumimoji="1" lang="en-US" altLang="zh-CN" sz="3200" spc="600">
              <a:solidFill>
                <a:srgbClr val="65A1BD"/>
              </a:solidFill>
              <a:ea typeface="Elsie" panose="02000000000000000000" charset="0"/>
            </a:endParaRPr>
          </a:p>
        </p:txBody>
      </p:sp>
    </p:spTree>
    <p:extLst>
      <p:ext uri="{BB962C8B-B14F-4D97-AF65-F5344CB8AC3E}">
        <p14:creationId xmlns:p14="http://schemas.microsoft.com/office/powerpoint/2010/main" val="29807133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5">
                                            <p:txEl>
                                              <p:pRg st="0" end="0"/>
                                            </p:txEl>
                                          </p:spTgt>
                                        </p:tgtEl>
                                        <p:attrNameLst>
                                          <p:attrName>style.visibility</p:attrName>
                                        </p:attrNameLst>
                                      </p:cBhvr>
                                      <p:to>
                                        <p:strVal val="visible"/>
                                      </p:to>
                                    </p:set>
                                    <p:animEffect transition="in" filter="fade">
                                      <p:cBhvr>
                                        <p:cTn id="13" dur="750"/>
                                        <p:tgtEl>
                                          <p:spTgt spid="15">
                                            <p:txEl>
                                              <p:pRg st="0" end="0"/>
                                            </p:txEl>
                                          </p:spTgt>
                                        </p:tgtEl>
                                      </p:cBhvr>
                                    </p:animEffect>
                                    <p:anim calcmode="lin" valueType="num">
                                      <p:cBhvr>
                                        <p:cTn id="14" dur="75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3" name="组合 2"/>
          <p:cNvGrpSpPr/>
          <p:nvPr/>
        </p:nvGrpSpPr>
        <p:grpSpPr>
          <a:xfrm>
            <a:off x="1269133" y="3101131"/>
            <a:ext cx="9520787" cy="583565"/>
            <a:chOff x="3803490" y="3535877"/>
            <a:chExt cx="5288781" cy="583565"/>
          </a:xfrm>
        </p:grpSpPr>
        <p:sp>
          <p:nvSpPr>
            <p:cNvPr id="4" name="矩形 3"/>
            <p:cNvSpPr/>
            <p:nvPr/>
          </p:nvSpPr>
          <p:spPr>
            <a:xfrm>
              <a:off x="3803490" y="3929741"/>
              <a:ext cx="1144627" cy="45719"/>
            </a:xfrm>
            <a:prstGeom prst="rect">
              <a:avLst/>
            </a:prstGeom>
            <a:solidFill>
              <a:srgbClr val="65A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rgbClr val="036375"/>
                </a:solidFill>
                <a:latin typeface="Elsie" panose="02000000000000000000" charset="0"/>
                <a:ea typeface="Elsie" panose="02000000000000000000" charset="0"/>
              </a:endParaRPr>
            </a:p>
          </p:txBody>
        </p:sp>
        <p:sp>
          <p:nvSpPr>
            <p:cNvPr id="5" name="矩形 4"/>
            <p:cNvSpPr/>
            <p:nvPr/>
          </p:nvSpPr>
          <p:spPr>
            <a:xfrm>
              <a:off x="7947644" y="3929741"/>
              <a:ext cx="1144627" cy="45719"/>
            </a:xfrm>
            <a:prstGeom prst="rect">
              <a:avLst/>
            </a:prstGeom>
            <a:solidFill>
              <a:srgbClr val="65A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rgbClr val="036375"/>
                </a:solidFill>
                <a:latin typeface="Elsie" panose="02000000000000000000" charset="0"/>
                <a:ea typeface="Elsie" panose="02000000000000000000" charset="0"/>
              </a:endParaRPr>
            </a:p>
          </p:txBody>
        </p:sp>
        <p:sp>
          <p:nvSpPr>
            <p:cNvPr id="6" name="TextBox 4"/>
            <p:cNvSpPr txBox="1"/>
            <p:nvPr/>
          </p:nvSpPr>
          <p:spPr>
            <a:xfrm>
              <a:off x="5104343" y="3535877"/>
              <a:ext cx="2710360" cy="583565"/>
            </a:xfrm>
            <a:prstGeom prst="rect">
              <a:avLst/>
            </a:prstGeom>
            <a:noFill/>
          </p:spPr>
          <p:txBody>
            <a:bodyPr wrap="square" rtlCol="0">
              <a:spAutoFit/>
            </a:bodyPr>
            <a:lstStyle/>
            <a:p>
              <a:pPr algn="dist"/>
              <a:endParaRPr lang="en-US" sz="3200" spc="600">
                <a:solidFill>
                  <a:srgbClr val="65A1BD"/>
                </a:solidFill>
                <a:latin typeface="Elsie" panose="02000000000000000000" charset="0"/>
                <a:ea typeface="Elsie" panose="02000000000000000000" charset="0"/>
              </a:endParaRPr>
            </a:p>
          </p:txBody>
        </p:sp>
      </p:grpSp>
      <p:sp>
        <p:nvSpPr>
          <p:cNvPr id="10" name="Rectangle 9"/>
          <p:cNvSpPr/>
          <p:nvPr/>
        </p:nvSpPr>
        <p:spPr>
          <a:xfrm>
            <a:off x="4910705" y="3162355"/>
            <a:ext cx="2491388" cy="707886"/>
          </a:xfrm>
          <a:prstGeom prst="rect">
            <a:avLst/>
          </a:prstGeom>
        </p:spPr>
        <p:txBody>
          <a:bodyPr wrap="none">
            <a:spAutoFit/>
          </a:bodyPr>
          <a:lstStyle/>
          <a:p>
            <a:pPr algn="dist"/>
            <a:r>
              <a:rPr kumimoji="1" lang="vi-VN" altLang="zh-CN" sz="4000" spc="600">
                <a:solidFill>
                  <a:srgbClr val="65A1BD"/>
                </a:solidFill>
                <a:latin typeface="Arial" panose="020B0604020202020204" pitchFamily="34" charset="0"/>
                <a:ea typeface="Elsie" panose="02000000000000000000" charset="0"/>
                <a:cs typeface="Arial" panose="020B0604020202020204" pitchFamily="34" charset="0"/>
              </a:rPr>
              <a:t>Quản lý</a:t>
            </a:r>
            <a:endParaRPr kumimoji="1" lang="en-US" altLang="zh-CN" sz="4000" spc="600">
              <a:solidFill>
                <a:srgbClr val="65A1BD"/>
              </a:solidFill>
              <a:latin typeface="Arial" panose="020B0604020202020204" pitchFamily="34" charset="0"/>
              <a:ea typeface="Elsie" panose="02000000000000000000" charset="0"/>
              <a:cs typeface="Arial" panose="020B0604020202020204" pitchFamily="34" charset="0"/>
            </a:endParaRPr>
          </a:p>
        </p:txBody>
      </p:sp>
    </p:spTree>
    <p:extLst>
      <p:ext uri="{BB962C8B-B14F-4D97-AF65-F5344CB8AC3E}">
        <p14:creationId xmlns:p14="http://schemas.microsoft.com/office/powerpoint/2010/main" val="14649223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1000" fill="hold"/>
                                        <p:tgtEl>
                                          <p:spTgt spid="3"/>
                                        </p:tgtEl>
                                        <p:attrNameLst>
                                          <p:attrName>ppt_w</p:attrName>
                                        </p:attrNameLst>
                                      </p:cBhvr>
                                      <p:tavLst>
                                        <p:tav tm="0">
                                          <p:val>
                                            <p:fltVal val="0"/>
                                          </p:val>
                                        </p:tav>
                                        <p:tav tm="100000">
                                          <p:val>
                                            <p:strVal val="#ppt_w"/>
                                          </p:val>
                                        </p:tav>
                                      </p:tavLst>
                                    </p:anim>
                                    <p:anim calcmode="lin" valueType="num">
                                      <p:cBhvr>
                                        <p:cTn id="12" dur="1000" fill="hold"/>
                                        <p:tgtEl>
                                          <p:spTgt spid="3"/>
                                        </p:tgtEl>
                                        <p:attrNameLst>
                                          <p:attrName>ppt_h</p:attrName>
                                        </p:attrNameLst>
                                      </p:cBhvr>
                                      <p:tavLst>
                                        <p:tav tm="0">
                                          <p:val>
                                            <p:fltVal val="0"/>
                                          </p:val>
                                        </p:tav>
                                        <p:tav tm="100000">
                                          <p:val>
                                            <p:strVal val="#ppt_h"/>
                                          </p:val>
                                        </p:tav>
                                      </p:tavLst>
                                    </p:anim>
                                    <p:anim calcmode="lin" valueType="num">
                                      <p:cBhvr>
                                        <p:cTn id="13" dur="1000" fill="hold"/>
                                        <p:tgtEl>
                                          <p:spTgt spid="3"/>
                                        </p:tgtEl>
                                        <p:attrNameLst>
                                          <p:attrName>style.rotation</p:attrName>
                                        </p:attrNameLst>
                                      </p:cBhvr>
                                      <p:tavLst>
                                        <p:tav tm="0">
                                          <p:val>
                                            <p:fltVal val="90"/>
                                          </p:val>
                                        </p:tav>
                                        <p:tav tm="100000">
                                          <p:val>
                                            <p:fltVal val="0"/>
                                          </p:val>
                                        </p:tav>
                                      </p:tavLst>
                                    </p:anim>
                                    <p:animEffect transition="in" filter="fade">
                                      <p:cBhvr>
                                        <p:cTn id="1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14" name="矩形 13"/>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254977" y="1252294"/>
            <a:ext cx="11605846" cy="5086960"/>
            <a:chOff x="6459260" y="1628712"/>
            <a:chExt cx="5022149" cy="4695583"/>
          </a:xfrm>
        </p:grpSpPr>
        <p:sp>
          <p:nvSpPr>
            <p:cNvPr id="6" name="Freeform 12"/>
            <p:cNvSpPr/>
            <p:nvPr/>
          </p:nvSpPr>
          <p:spPr bwMode="auto">
            <a:xfrm>
              <a:off x="6459260" y="162871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sp>
          <p:nvSpPr>
            <p:cNvPr id="7" name="Freeform 12"/>
            <p:cNvSpPr/>
            <p:nvPr/>
          </p:nvSpPr>
          <p:spPr bwMode="auto">
            <a:xfrm flipH="1" flipV="1">
              <a:off x="10952771" y="579407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grpSp>
      <p:sp>
        <p:nvSpPr>
          <p:cNvPr id="16" name="矩形 1"/>
          <p:cNvSpPr/>
          <p:nvPr/>
        </p:nvSpPr>
        <p:spPr>
          <a:xfrm>
            <a:off x="3368276" y="367704"/>
            <a:ext cx="5455446" cy="646331"/>
          </a:xfrm>
          <a:prstGeom prst="rect">
            <a:avLst/>
          </a:prstGeom>
        </p:spPr>
        <p:txBody>
          <a:bodyPr wrap="square">
            <a:spAutoFit/>
          </a:bodyPr>
          <a:lstStyle/>
          <a:p>
            <a:r>
              <a:rPr kumimoji="1" lang="vi-VN" altLang="zh-CN" sz="3600" spc="600">
                <a:solidFill>
                  <a:srgbClr val="65A1BD"/>
                </a:solidFill>
                <a:ea typeface="Elsie" panose="02000000000000000000" charset="0"/>
              </a:rPr>
              <a:t>Quản lý</a:t>
            </a:r>
            <a:endParaRPr kumimoji="1" lang="en-US" altLang="zh-CN" sz="3600" spc="600">
              <a:solidFill>
                <a:srgbClr val="65A1BD"/>
              </a:solidFill>
              <a:ea typeface="Elsie" panose="02000000000000000000" charset="0"/>
            </a:endParaRPr>
          </a:p>
        </p:txBody>
      </p:sp>
      <p:sp>
        <p:nvSpPr>
          <p:cNvPr id="18" name="Rectangle 1"/>
          <p:cNvSpPr>
            <a:spLocks noChangeArrowheads="1"/>
          </p:cNvSpPr>
          <p:nvPr/>
        </p:nvSpPr>
        <p:spPr bwMode="auto">
          <a:xfrm>
            <a:off x="685060" y="1426603"/>
            <a:ext cx="74654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vi-VN"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Sơ đồ Use-Case</a:t>
            </a:r>
            <a:r>
              <a:rPr kumimoji="0" lang="en-US"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a:t>
            </a:r>
            <a:endParaRPr kumimoji="0" lang="en-US" altLang="en-US" sz="2000" b="0" i="0" u="none" strike="noStrike" cap="none" normalizeH="0" baseline="0">
              <a:ln>
                <a:noFill/>
              </a:ln>
              <a:solidFill>
                <a:schemeClr val="tx1"/>
              </a:solidFill>
              <a:effectLst/>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8390" y="1418021"/>
            <a:ext cx="5575218" cy="49511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701975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750"/>
                                        <p:tgtEl>
                                          <p:spTgt spid="16">
                                            <p:txEl>
                                              <p:pRg st="0" end="0"/>
                                            </p:txEl>
                                          </p:spTgt>
                                        </p:tgtEl>
                                      </p:cBhvr>
                                    </p:animEffect>
                                    <p:anim calcmode="lin" valueType="num">
                                      <p:cBhvr>
                                        <p:cTn id="14" dur="75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14" name="矩形 13"/>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254977" y="1252294"/>
            <a:ext cx="11605846" cy="5086960"/>
            <a:chOff x="6459260" y="1628712"/>
            <a:chExt cx="5022149" cy="4695583"/>
          </a:xfrm>
        </p:grpSpPr>
        <p:sp>
          <p:nvSpPr>
            <p:cNvPr id="6" name="Freeform 12"/>
            <p:cNvSpPr/>
            <p:nvPr/>
          </p:nvSpPr>
          <p:spPr bwMode="auto">
            <a:xfrm>
              <a:off x="6459260" y="162871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sp>
          <p:nvSpPr>
            <p:cNvPr id="7" name="Freeform 12"/>
            <p:cNvSpPr/>
            <p:nvPr/>
          </p:nvSpPr>
          <p:spPr bwMode="auto">
            <a:xfrm flipH="1" flipV="1">
              <a:off x="10952771" y="579407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grpSp>
      <p:sp>
        <p:nvSpPr>
          <p:cNvPr id="16" name="矩形 1"/>
          <p:cNvSpPr/>
          <p:nvPr/>
        </p:nvSpPr>
        <p:spPr>
          <a:xfrm>
            <a:off x="3368276" y="367704"/>
            <a:ext cx="5455446" cy="646331"/>
          </a:xfrm>
          <a:prstGeom prst="rect">
            <a:avLst/>
          </a:prstGeom>
        </p:spPr>
        <p:txBody>
          <a:bodyPr wrap="square">
            <a:spAutoFit/>
          </a:bodyPr>
          <a:lstStyle/>
          <a:p>
            <a:r>
              <a:rPr kumimoji="1" lang="vi-VN" altLang="zh-CN" sz="3600" spc="600">
                <a:solidFill>
                  <a:srgbClr val="65A1BD"/>
                </a:solidFill>
                <a:ea typeface="Elsie" panose="02000000000000000000" charset="0"/>
              </a:rPr>
              <a:t>Quản lý</a:t>
            </a:r>
            <a:endParaRPr kumimoji="1" lang="en-US" altLang="zh-CN" sz="3600" spc="600">
              <a:solidFill>
                <a:srgbClr val="65A1BD"/>
              </a:solidFill>
              <a:ea typeface="Elsie" panose="02000000000000000000" charset="0"/>
            </a:endParaRPr>
          </a:p>
        </p:txBody>
      </p:sp>
      <p:sp>
        <p:nvSpPr>
          <p:cNvPr id="18" name="Rectangle 1"/>
          <p:cNvSpPr>
            <a:spLocks noChangeArrowheads="1"/>
          </p:cNvSpPr>
          <p:nvPr/>
        </p:nvSpPr>
        <p:spPr bwMode="auto">
          <a:xfrm>
            <a:off x="685060" y="1426603"/>
            <a:ext cx="74654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vi-VN"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Sơ đồ Use-Case</a:t>
            </a:r>
            <a:r>
              <a:rPr kumimoji="0" lang="en-US"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a:t>
            </a:r>
            <a:endParaRPr kumimoji="0" lang="en-US" altLang="en-US" sz="2000" b="0" i="0" u="none" strike="noStrike" cap="none" normalizeH="0" baseline="0">
              <a:ln>
                <a:noFill/>
              </a:ln>
              <a:solidFill>
                <a:schemeClr val="tx1"/>
              </a:solidFill>
              <a:effectLst/>
            </a:endParaRP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126" y="1797432"/>
            <a:ext cx="7981745" cy="4192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409424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750"/>
                                        <p:tgtEl>
                                          <p:spTgt spid="16">
                                            <p:txEl>
                                              <p:pRg st="0" end="0"/>
                                            </p:txEl>
                                          </p:spTgt>
                                        </p:tgtEl>
                                      </p:cBhvr>
                                    </p:animEffect>
                                    <p:anim calcmode="lin" valueType="num">
                                      <p:cBhvr>
                                        <p:cTn id="14" dur="75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20" name="图片 19"/>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21" name="矩形 20"/>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8"/>
              <p:cNvSpPr txBox="1">
                <a:spLocks noChangeArrowheads="1"/>
              </p:cNvSpPr>
              <p:nvPr/>
            </p:nvSpPr>
            <p:spPr bwMode="auto">
              <a:xfrm>
                <a:off x="4543784" y="410704"/>
                <a:ext cx="375231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dist" eaLnBrk="1" hangingPunct="1"/>
                <a:r>
                  <a:rPr lang="en-US" altLang="zh-CN" sz="2800" spc="300" err="1">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Quản</a:t>
                </a:r>
                <a:r>
                  <a:rPr lang="en-US" altLang="zh-CN"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 </a:t>
                </a:r>
                <a:r>
                  <a:rPr lang="en-US" altLang="zh-CN" sz="2800" spc="300" err="1">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lý</a:t>
                </a:r>
                <a:r>
                  <a:rPr lang="en-US" altLang="zh-CN"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 </a:t>
                </a:r>
                <a:r>
                  <a:rPr lang="en-US" altLang="zh-CN" sz="2800" spc="300" err="1">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sản</a:t>
                </a:r>
                <a:r>
                  <a:rPr lang="en-US" altLang="zh-CN"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 </a:t>
                </a:r>
                <a:r>
                  <a:rPr lang="en-US" altLang="zh-CN" sz="2800" spc="300" err="1">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phẩm</a:t>
                </a:r>
                <a:endParaRPr lang="zh-CN" altLang="en-US"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endParaRPr>
              </a:p>
            </p:txBody>
          </p:sp>
        </p:grpSp>
        <p:cxnSp>
          <p:nvCxnSpPr>
            <p:cNvPr id="19" name="直接连接符 18"/>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aphicFrame>
        <p:nvGraphicFramePr>
          <p:cNvPr id="2" name="Table 1"/>
          <p:cNvGraphicFramePr>
            <a:graphicFrameLocks noGrp="1"/>
          </p:cNvGraphicFramePr>
          <p:nvPr/>
        </p:nvGraphicFramePr>
        <p:xfrm>
          <a:off x="1580534" y="1905344"/>
          <a:ext cx="9788050" cy="4391672"/>
        </p:xfrm>
        <a:graphic>
          <a:graphicData uri="http://schemas.openxmlformats.org/drawingml/2006/table">
            <a:tbl>
              <a:tblPr firstRow="1" firstCol="1" bandRow="1">
                <a:tableStyleId>{2D5ABB26-0587-4C30-8999-92F81FD0307C}</a:tableStyleId>
              </a:tblPr>
              <a:tblGrid>
                <a:gridCol w="4894025">
                  <a:extLst>
                    <a:ext uri="{9D8B030D-6E8A-4147-A177-3AD203B41FA5}">
                      <a16:colId xmlns:a16="http://schemas.microsoft.com/office/drawing/2014/main" xmlns="" val="20000"/>
                    </a:ext>
                  </a:extLst>
                </a:gridCol>
                <a:gridCol w="4894025">
                  <a:extLst>
                    <a:ext uri="{9D8B030D-6E8A-4147-A177-3AD203B41FA5}">
                      <a16:colId xmlns:a16="http://schemas.microsoft.com/office/drawing/2014/main" xmlns="" val="20001"/>
                    </a:ext>
                  </a:extLst>
                </a:gridCol>
              </a:tblGrid>
              <a:tr h="222718">
                <a:tc>
                  <a:txBody>
                    <a:bodyPr/>
                    <a:lstStyle/>
                    <a:p>
                      <a:pPr algn="just">
                        <a:lnSpc>
                          <a:spcPct val="115000"/>
                        </a:lnSpc>
                        <a:spcAft>
                          <a:spcPts val="0"/>
                        </a:spcAft>
                      </a:pPr>
                      <a:r>
                        <a:rPr lang="en-US" sz="1800">
                          <a:effectLst/>
                        </a:rPr>
                        <a:t>Tên use case</a:t>
                      </a:r>
                      <a:endParaRPr lang="en-US" sz="180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0"/>
                        </a:spcAft>
                      </a:pPr>
                      <a:r>
                        <a:rPr lang="en-US" sz="1800">
                          <a:effectLst/>
                        </a:rPr>
                        <a:t>Quản lý sản phẩm</a:t>
                      </a:r>
                      <a:endParaRPr lang="en-US" sz="180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222718">
                <a:tc>
                  <a:txBody>
                    <a:bodyPr/>
                    <a:lstStyle/>
                    <a:p>
                      <a:pPr algn="just">
                        <a:lnSpc>
                          <a:spcPct val="115000"/>
                        </a:lnSpc>
                        <a:spcAft>
                          <a:spcPts val="0"/>
                        </a:spcAft>
                      </a:pPr>
                      <a:r>
                        <a:rPr lang="en-US" sz="1800">
                          <a:effectLst/>
                        </a:rPr>
                        <a:t>Tên Actor</a:t>
                      </a:r>
                      <a:endParaRPr lang="en-US" sz="180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0"/>
                        </a:spcAft>
                      </a:pPr>
                      <a:r>
                        <a:rPr lang="en-US" sz="1800">
                          <a:effectLst/>
                        </a:rPr>
                        <a:t>Quản lý</a:t>
                      </a:r>
                      <a:endParaRPr lang="en-US" sz="180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222718">
                <a:tc>
                  <a:txBody>
                    <a:bodyPr/>
                    <a:lstStyle/>
                    <a:p>
                      <a:pPr algn="just">
                        <a:lnSpc>
                          <a:spcPct val="115000"/>
                        </a:lnSpc>
                        <a:spcAft>
                          <a:spcPts val="0"/>
                        </a:spcAft>
                      </a:pPr>
                      <a:r>
                        <a:rPr lang="en-US" sz="1800">
                          <a:effectLst/>
                        </a:rPr>
                        <a:t>Mức</a:t>
                      </a:r>
                      <a:endParaRPr lang="en-US" sz="180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0"/>
                        </a:spcAft>
                      </a:pPr>
                      <a:r>
                        <a:rPr lang="en-US" sz="1800">
                          <a:effectLst/>
                        </a:rPr>
                        <a:t> </a:t>
                      </a:r>
                      <a:endParaRPr lang="en-US" sz="180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222718">
                <a:tc>
                  <a:txBody>
                    <a:bodyPr/>
                    <a:lstStyle/>
                    <a:p>
                      <a:pPr algn="just">
                        <a:lnSpc>
                          <a:spcPct val="115000"/>
                        </a:lnSpc>
                        <a:spcAft>
                          <a:spcPts val="0"/>
                        </a:spcAft>
                      </a:pPr>
                      <a:r>
                        <a:rPr lang="en-US" sz="1800">
                          <a:effectLst/>
                        </a:rPr>
                        <a:t>Tiền điều kiện</a:t>
                      </a:r>
                      <a:endParaRPr lang="en-US" sz="180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0"/>
                        </a:spcAft>
                      </a:pPr>
                      <a:r>
                        <a:rPr lang="en-US" sz="1800">
                          <a:effectLst/>
                        </a:rPr>
                        <a:t>Quản lý phải đăng nhập hệ thống</a:t>
                      </a:r>
                      <a:endParaRPr lang="en-US" sz="180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222718">
                <a:tc>
                  <a:txBody>
                    <a:bodyPr/>
                    <a:lstStyle/>
                    <a:p>
                      <a:pPr algn="just">
                        <a:lnSpc>
                          <a:spcPct val="115000"/>
                        </a:lnSpc>
                        <a:spcAft>
                          <a:spcPts val="0"/>
                        </a:spcAft>
                      </a:pPr>
                      <a:r>
                        <a:rPr lang="en-US" sz="1800">
                          <a:effectLst/>
                        </a:rPr>
                        <a:t>Đảm bảo tối thiểu</a:t>
                      </a:r>
                      <a:endParaRPr lang="en-US" sz="180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0"/>
                        </a:spcAft>
                      </a:pPr>
                      <a:r>
                        <a:rPr lang="en-US" sz="1800">
                          <a:effectLst/>
                        </a:rPr>
                        <a:t> </a:t>
                      </a:r>
                      <a:endParaRPr lang="en-US" sz="180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r h="222718">
                <a:tc>
                  <a:txBody>
                    <a:bodyPr/>
                    <a:lstStyle/>
                    <a:p>
                      <a:pPr algn="just">
                        <a:lnSpc>
                          <a:spcPct val="115000"/>
                        </a:lnSpc>
                        <a:spcAft>
                          <a:spcPts val="0"/>
                        </a:spcAft>
                      </a:pPr>
                      <a:r>
                        <a:rPr lang="en-US" sz="1800">
                          <a:effectLst/>
                        </a:rPr>
                        <a:t>Đảm bảo thành công</a:t>
                      </a:r>
                      <a:endParaRPr lang="en-US" sz="180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0"/>
                        </a:spcAft>
                      </a:pPr>
                      <a:r>
                        <a:rPr lang="en-US" sz="1800">
                          <a:effectLst/>
                        </a:rPr>
                        <a:t> </a:t>
                      </a:r>
                      <a:endParaRPr lang="en-US" sz="180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5"/>
                  </a:ext>
                </a:extLst>
              </a:tr>
              <a:tr h="460762">
                <a:tc>
                  <a:txBody>
                    <a:bodyPr/>
                    <a:lstStyle/>
                    <a:p>
                      <a:pPr algn="just">
                        <a:lnSpc>
                          <a:spcPct val="115000"/>
                        </a:lnSpc>
                        <a:spcAft>
                          <a:spcPts val="0"/>
                        </a:spcAft>
                      </a:pPr>
                      <a:r>
                        <a:rPr lang="en-US" sz="1800">
                          <a:effectLst/>
                        </a:rPr>
                        <a:t>Kích hoạt</a:t>
                      </a:r>
                      <a:endParaRPr lang="en-US" sz="180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0"/>
                        </a:spcAft>
                      </a:pPr>
                      <a:r>
                        <a:rPr lang="en-US" sz="1800">
                          <a:effectLst/>
                        </a:rPr>
                        <a:t>Quản lý yêu cầu chức năng quản lý sản phẩm</a:t>
                      </a:r>
                      <a:endParaRPr lang="en-US" sz="180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6"/>
                  </a:ext>
                </a:extLst>
              </a:tr>
              <a:tr h="222718">
                <a:tc>
                  <a:txBody>
                    <a:bodyPr/>
                    <a:lstStyle/>
                    <a:p>
                      <a:pPr algn="just">
                        <a:lnSpc>
                          <a:spcPct val="115000"/>
                        </a:lnSpc>
                        <a:spcAft>
                          <a:spcPts val="0"/>
                        </a:spcAft>
                      </a:pPr>
                      <a:r>
                        <a:rPr lang="en-US" sz="1800" b="1">
                          <a:effectLst/>
                        </a:rPr>
                        <a:t>Hành động tác nhân</a:t>
                      </a:r>
                      <a:endParaRPr lang="en-US" sz="1800" b="1">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0"/>
                        </a:spcAft>
                      </a:pPr>
                      <a:r>
                        <a:rPr lang="en-US" sz="1800" b="1">
                          <a:effectLst/>
                        </a:rPr>
                        <a:t>Phản ứng hệ thống</a:t>
                      </a:r>
                      <a:endParaRPr lang="en-US" sz="1800" b="1">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7"/>
                  </a:ext>
                </a:extLst>
              </a:tr>
              <a:tr h="1174891">
                <a:tc>
                  <a:txBody>
                    <a:bodyPr/>
                    <a:lstStyle/>
                    <a:p>
                      <a:pPr marL="0" lvl="0" indent="0" algn="just">
                        <a:lnSpc>
                          <a:spcPct val="115000"/>
                        </a:lnSpc>
                        <a:spcAft>
                          <a:spcPts val="0"/>
                        </a:spcAft>
                        <a:buFont typeface="+mj-lt"/>
                        <a:buNone/>
                      </a:pPr>
                      <a:r>
                        <a:rPr lang="en-US" sz="1800">
                          <a:effectLst/>
                        </a:rPr>
                        <a:t>Quản lý yêu cầu chức năng</a:t>
                      </a:r>
                      <a:endParaRPr lang="en-US" sz="180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just" defTabSz="914400" rtl="0" eaLnBrk="1" fontAlgn="auto" latinLnBrk="0" hangingPunct="1">
                        <a:lnSpc>
                          <a:spcPct val="115000"/>
                        </a:lnSpc>
                        <a:spcBef>
                          <a:spcPts val="0"/>
                        </a:spcBef>
                        <a:spcAft>
                          <a:spcPts val="0"/>
                        </a:spcAft>
                        <a:buClrTx/>
                        <a:buSzTx/>
                        <a:buFontTx/>
                        <a:buNone/>
                        <a:tabLst/>
                        <a:defRPr/>
                      </a:pPr>
                      <a:r>
                        <a:rPr lang="en-US" sz="1800" kern="1200">
                          <a:solidFill>
                            <a:schemeClr val="tx1"/>
                          </a:solidFill>
                          <a:effectLst/>
                          <a:latin typeface="+mn-lt"/>
                          <a:ea typeface="+mn-ea"/>
                          <a:cs typeface="+mn-cs"/>
                        </a:rPr>
                        <a:t>Hệ thống hiển thị lên giao diện các sản phẩm sẵn có</a:t>
                      </a:r>
                      <a:endParaRPr lang="en-US" sz="1800">
                        <a:effectLst/>
                      </a:endParaRPr>
                    </a:p>
                    <a:p>
                      <a:pPr algn="just">
                        <a:lnSpc>
                          <a:spcPct val="115000"/>
                        </a:lnSpc>
                        <a:spcAft>
                          <a:spcPts val="0"/>
                        </a:spcAft>
                      </a:pPr>
                      <a:r>
                        <a:rPr lang="en-US" sz="1800">
                          <a:effectLst/>
                        </a:rPr>
                        <a:t>Hệ thống cho phép thực hiện các chức năng khác như: sửa, thêm, xóa, tìm kiếm,..</a:t>
                      </a:r>
                      <a:endParaRPr lang="en-US" sz="180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8"/>
                  </a:ext>
                </a:extLst>
              </a:tr>
              <a:tr h="460762">
                <a:tc>
                  <a:txBody>
                    <a:bodyPr/>
                    <a:lstStyle/>
                    <a:p>
                      <a:pPr marL="0" lvl="0" indent="0" algn="just">
                        <a:lnSpc>
                          <a:spcPct val="115000"/>
                        </a:lnSpc>
                        <a:spcAft>
                          <a:spcPts val="0"/>
                        </a:spcAft>
                        <a:buFont typeface="+mj-lt"/>
                        <a:buNone/>
                      </a:pPr>
                      <a:r>
                        <a:rPr lang="en-US" sz="1800">
                          <a:effectLst/>
                        </a:rPr>
                        <a:t>Thực hiện các chức năng theo yêu cầu</a:t>
                      </a:r>
                      <a:endParaRPr lang="en-US" sz="180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0"/>
                        </a:spcAft>
                      </a:pPr>
                      <a:r>
                        <a:rPr lang="en-US" sz="1800">
                          <a:effectLst/>
                        </a:rPr>
                        <a:t> </a:t>
                      </a:r>
                      <a:endParaRPr lang="en-US" sz="180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sp>
        <p:nvSpPr>
          <p:cNvPr id="3" name="Rectangle 1"/>
          <p:cNvSpPr>
            <a:spLocks noChangeArrowheads="1"/>
          </p:cNvSpPr>
          <p:nvPr/>
        </p:nvSpPr>
        <p:spPr bwMode="auto">
          <a:xfrm>
            <a:off x="1300521" y="1419195"/>
            <a:ext cx="44451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Kịch bản Use case Quản lý sản phẩm:</a:t>
            </a:r>
            <a:endParaRPr kumimoji="0" lang="en-US" altLang="en-US" sz="20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283644538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2"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14" name="矩形 13"/>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sp>
        <p:nvSpPr>
          <p:cNvPr id="2" name="TextBox 1"/>
          <p:cNvSpPr txBox="1"/>
          <p:nvPr/>
        </p:nvSpPr>
        <p:spPr>
          <a:xfrm>
            <a:off x="1813946" y="1540935"/>
            <a:ext cx="6626669" cy="923330"/>
          </a:xfrm>
          <a:prstGeom prst="rect">
            <a:avLst/>
          </a:prstGeom>
          <a:noFill/>
        </p:spPr>
        <p:txBody>
          <a:bodyPr wrap="square" rtlCol="0">
            <a:spAutoFit/>
          </a:bodyPr>
          <a:lstStyle/>
          <a:p>
            <a:pPr marL="285750" lvl="0" indent="-285750">
              <a:buFont typeface="Arial" panose="020B0604020202020204" pitchFamily="34" charset="0"/>
              <a:buChar char="•"/>
            </a:pPr>
            <a:r>
              <a:rPr lang="en-US" err="1"/>
              <a:t>Xử</a:t>
            </a:r>
            <a:r>
              <a:rPr lang="en-US"/>
              <a:t> </a:t>
            </a:r>
            <a:r>
              <a:rPr lang="en-US" err="1"/>
              <a:t>lý</a:t>
            </a:r>
            <a:r>
              <a:rPr lang="en-US"/>
              <a:t> </a:t>
            </a:r>
            <a:r>
              <a:rPr lang="en-US" err="1"/>
              <a:t>giá</a:t>
            </a:r>
            <a:r>
              <a:rPr lang="en-US"/>
              <a:t> </a:t>
            </a:r>
            <a:r>
              <a:rPr lang="en-US" err="1"/>
              <a:t>sản</a:t>
            </a:r>
            <a:r>
              <a:rPr lang="en-US"/>
              <a:t> </a:t>
            </a:r>
            <a:r>
              <a:rPr lang="en-US" err="1"/>
              <a:t>phẩm</a:t>
            </a:r>
            <a:r>
              <a:rPr lang="en-US"/>
              <a:t>: </a:t>
            </a:r>
            <a:r>
              <a:rPr lang="en-US" err="1"/>
              <a:t>giá</a:t>
            </a:r>
            <a:r>
              <a:rPr lang="en-US"/>
              <a:t> </a:t>
            </a:r>
            <a:r>
              <a:rPr lang="en-US" err="1"/>
              <a:t>gốc</a:t>
            </a:r>
            <a:r>
              <a:rPr lang="en-US"/>
              <a:t>, </a:t>
            </a:r>
            <a:r>
              <a:rPr lang="en-US" err="1"/>
              <a:t>giảm</a:t>
            </a:r>
            <a:r>
              <a:rPr lang="en-US"/>
              <a:t> </a:t>
            </a:r>
            <a:r>
              <a:rPr lang="en-US" err="1"/>
              <a:t>giá</a:t>
            </a:r>
            <a:r>
              <a:rPr lang="en-US"/>
              <a:t>, </a:t>
            </a:r>
            <a:r>
              <a:rPr lang="en-US" err="1"/>
              <a:t>giá</a:t>
            </a:r>
            <a:r>
              <a:rPr lang="en-US"/>
              <a:t> </a:t>
            </a:r>
            <a:r>
              <a:rPr lang="en-US" err="1"/>
              <a:t>bán</a:t>
            </a:r>
            <a:r>
              <a:rPr lang="en-US"/>
              <a:t>(</a:t>
            </a:r>
            <a:r>
              <a:rPr lang="en-US" err="1"/>
              <a:t>giá</a:t>
            </a:r>
            <a:r>
              <a:rPr lang="en-US"/>
              <a:t> </a:t>
            </a:r>
            <a:r>
              <a:rPr lang="en-US" err="1"/>
              <a:t>sỉ</a:t>
            </a:r>
            <a:r>
              <a:rPr lang="en-US"/>
              <a:t>, </a:t>
            </a:r>
            <a:r>
              <a:rPr lang="en-US" err="1"/>
              <a:t>giá</a:t>
            </a:r>
            <a:r>
              <a:rPr lang="en-US"/>
              <a:t> </a:t>
            </a:r>
            <a:r>
              <a:rPr lang="en-US" err="1"/>
              <a:t>lẻ</a:t>
            </a:r>
            <a:r>
              <a:rPr lang="en-US"/>
              <a:t>)</a:t>
            </a:r>
          </a:p>
          <a:p>
            <a:pPr marL="285750" lvl="0" indent="-285750">
              <a:buFont typeface="Arial" panose="020B0604020202020204" pitchFamily="34" charset="0"/>
              <a:buChar char="•"/>
            </a:pPr>
            <a:r>
              <a:rPr lang="en-US" err="1"/>
              <a:t>Xử</a:t>
            </a:r>
            <a:r>
              <a:rPr lang="en-US"/>
              <a:t> </a:t>
            </a:r>
            <a:r>
              <a:rPr lang="en-US" err="1"/>
              <a:t>lý</a:t>
            </a:r>
            <a:r>
              <a:rPr lang="en-US"/>
              <a:t> </a:t>
            </a:r>
            <a:r>
              <a:rPr lang="en-US" err="1"/>
              <a:t>chất</a:t>
            </a:r>
            <a:r>
              <a:rPr lang="en-US"/>
              <a:t> </a:t>
            </a:r>
            <a:r>
              <a:rPr lang="en-US" err="1"/>
              <a:t>lượng</a:t>
            </a:r>
            <a:r>
              <a:rPr lang="en-US"/>
              <a:t> </a:t>
            </a:r>
            <a:r>
              <a:rPr lang="en-US" err="1"/>
              <a:t>sản</a:t>
            </a:r>
            <a:r>
              <a:rPr lang="en-US"/>
              <a:t> </a:t>
            </a:r>
            <a:r>
              <a:rPr lang="en-US" err="1"/>
              <a:t>phẩm</a:t>
            </a:r>
            <a:endParaRPr lang="en-US"/>
          </a:p>
          <a:p>
            <a:pPr marL="285750" lvl="0" indent="-285750">
              <a:buFont typeface="Arial" panose="020B0604020202020204" pitchFamily="34" charset="0"/>
              <a:buChar char="•"/>
            </a:pPr>
            <a:r>
              <a:rPr lang="en-US" err="1"/>
              <a:t>Phân</a:t>
            </a:r>
            <a:r>
              <a:rPr lang="en-US"/>
              <a:t> </a:t>
            </a:r>
            <a:r>
              <a:rPr lang="en-US" err="1"/>
              <a:t>loại</a:t>
            </a:r>
            <a:r>
              <a:rPr lang="en-US"/>
              <a:t> </a:t>
            </a:r>
            <a:r>
              <a:rPr lang="en-US" err="1"/>
              <a:t>sản</a:t>
            </a:r>
            <a:r>
              <a:rPr lang="en-US"/>
              <a:t> </a:t>
            </a:r>
            <a:r>
              <a:rPr lang="en-US" err="1"/>
              <a:t>phẩm</a:t>
            </a:r>
            <a:endParaRPr lang="en-US"/>
          </a:p>
        </p:txBody>
      </p:sp>
      <p:sp>
        <p:nvSpPr>
          <p:cNvPr id="3" name="Rectangle 2"/>
          <p:cNvSpPr/>
          <p:nvPr/>
        </p:nvSpPr>
        <p:spPr>
          <a:xfrm>
            <a:off x="1518080" y="2631376"/>
            <a:ext cx="2044149" cy="369332"/>
          </a:xfrm>
          <a:prstGeom prst="rect">
            <a:avLst/>
          </a:prstGeom>
        </p:spPr>
        <p:txBody>
          <a:bodyPr wrap="none">
            <a:spAutoFit/>
          </a:bodyPr>
          <a:lstStyle/>
          <a:p>
            <a:r>
              <a:rPr lang="en-US" err="1">
                <a:solidFill>
                  <a:schemeClr val="accent5"/>
                </a:solidFill>
              </a:rPr>
              <a:t>Quản</a:t>
            </a:r>
            <a:r>
              <a:rPr lang="en-US">
                <a:solidFill>
                  <a:schemeClr val="accent5"/>
                </a:solidFill>
              </a:rPr>
              <a:t> </a:t>
            </a:r>
            <a:r>
              <a:rPr lang="en-US" err="1">
                <a:solidFill>
                  <a:schemeClr val="accent5"/>
                </a:solidFill>
              </a:rPr>
              <a:t>lý</a:t>
            </a:r>
            <a:r>
              <a:rPr lang="en-US">
                <a:solidFill>
                  <a:schemeClr val="accent5"/>
                </a:solidFill>
              </a:rPr>
              <a:t> </a:t>
            </a:r>
            <a:r>
              <a:rPr lang="en-US" err="1">
                <a:solidFill>
                  <a:schemeClr val="accent5"/>
                </a:solidFill>
              </a:rPr>
              <a:t>nhân</a:t>
            </a:r>
            <a:r>
              <a:rPr lang="en-US">
                <a:solidFill>
                  <a:schemeClr val="accent5"/>
                </a:solidFill>
              </a:rPr>
              <a:t> </a:t>
            </a:r>
            <a:r>
              <a:rPr lang="en-US" err="1">
                <a:solidFill>
                  <a:schemeClr val="accent5"/>
                </a:solidFill>
              </a:rPr>
              <a:t>viên</a:t>
            </a:r>
            <a:endParaRPr lang="vi-VN">
              <a:solidFill>
                <a:schemeClr val="accent5"/>
              </a:solidFill>
            </a:endParaRPr>
          </a:p>
        </p:txBody>
      </p:sp>
      <p:sp>
        <p:nvSpPr>
          <p:cNvPr id="16" name="Rectangle 15"/>
          <p:cNvSpPr/>
          <p:nvPr/>
        </p:nvSpPr>
        <p:spPr>
          <a:xfrm>
            <a:off x="1518080" y="1145871"/>
            <a:ext cx="2056973" cy="369332"/>
          </a:xfrm>
          <a:prstGeom prst="rect">
            <a:avLst/>
          </a:prstGeom>
        </p:spPr>
        <p:txBody>
          <a:bodyPr wrap="none">
            <a:spAutoFit/>
          </a:bodyPr>
          <a:lstStyle/>
          <a:p>
            <a:r>
              <a:rPr lang="en-US" err="1">
                <a:solidFill>
                  <a:schemeClr val="accent5"/>
                </a:solidFill>
              </a:rPr>
              <a:t>Quản</a:t>
            </a:r>
            <a:r>
              <a:rPr lang="en-US">
                <a:solidFill>
                  <a:schemeClr val="accent5"/>
                </a:solidFill>
              </a:rPr>
              <a:t> </a:t>
            </a:r>
            <a:r>
              <a:rPr lang="en-US" err="1">
                <a:solidFill>
                  <a:schemeClr val="accent5"/>
                </a:solidFill>
              </a:rPr>
              <a:t>lý</a:t>
            </a:r>
            <a:r>
              <a:rPr lang="en-US">
                <a:solidFill>
                  <a:schemeClr val="accent5"/>
                </a:solidFill>
              </a:rPr>
              <a:t> </a:t>
            </a:r>
            <a:r>
              <a:rPr lang="en-US" err="1">
                <a:solidFill>
                  <a:schemeClr val="accent5"/>
                </a:solidFill>
              </a:rPr>
              <a:t>sản</a:t>
            </a:r>
            <a:r>
              <a:rPr lang="en-US">
                <a:solidFill>
                  <a:schemeClr val="accent5"/>
                </a:solidFill>
              </a:rPr>
              <a:t> </a:t>
            </a:r>
            <a:r>
              <a:rPr lang="en-US" err="1">
                <a:solidFill>
                  <a:schemeClr val="accent5"/>
                </a:solidFill>
              </a:rPr>
              <a:t>phẩm</a:t>
            </a:r>
            <a:endParaRPr lang="vi-VN">
              <a:solidFill>
                <a:schemeClr val="accent5"/>
              </a:solidFill>
            </a:endParaRPr>
          </a:p>
        </p:txBody>
      </p:sp>
      <p:sp>
        <p:nvSpPr>
          <p:cNvPr id="17" name="TextBox 8"/>
          <p:cNvSpPr txBox="1">
            <a:spLocks noChangeArrowheads="1"/>
          </p:cNvSpPr>
          <p:nvPr/>
        </p:nvSpPr>
        <p:spPr bwMode="auto">
          <a:xfrm>
            <a:off x="4109257" y="247100"/>
            <a:ext cx="397348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r>
              <a:rPr lang="vi-VN" altLang="zh-CN" sz="3600">
                <a:solidFill>
                  <a:schemeClr val="accent5"/>
                </a:solidFill>
                <a:ea typeface="Elsie" panose="02000000000000000000" charset="0"/>
              </a:rPr>
              <a:t>Nghiệp vụ cơ bản</a:t>
            </a:r>
            <a:endParaRPr lang="zh-CN" altLang="en-US" sz="3600">
              <a:solidFill>
                <a:schemeClr val="accent5"/>
              </a:solidFill>
              <a:ea typeface="Elsie" panose="02000000000000000000" charset="0"/>
            </a:endParaRPr>
          </a:p>
        </p:txBody>
      </p:sp>
      <p:sp>
        <p:nvSpPr>
          <p:cNvPr id="18" name="TextBox 17"/>
          <p:cNvSpPr txBox="1"/>
          <p:nvPr/>
        </p:nvSpPr>
        <p:spPr>
          <a:xfrm>
            <a:off x="1813946" y="3125389"/>
            <a:ext cx="8191700" cy="646331"/>
          </a:xfrm>
          <a:prstGeom prst="rect">
            <a:avLst/>
          </a:prstGeom>
          <a:noFill/>
        </p:spPr>
        <p:txBody>
          <a:bodyPr wrap="square" rtlCol="0">
            <a:spAutoFit/>
          </a:bodyPr>
          <a:lstStyle/>
          <a:p>
            <a:pPr marL="285750" indent="-285750">
              <a:buFont typeface="Arial" panose="020B0604020202020204" pitchFamily="34" charset="0"/>
              <a:buChar char="•"/>
            </a:pPr>
            <a:r>
              <a:rPr lang="en-US"/>
              <a:t>Ca </a:t>
            </a:r>
            <a:r>
              <a:rPr lang="en-US" err="1"/>
              <a:t>làm</a:t>
            </a:r>
            <a:r>
              <a:rPr lang="en-US"/>
              <a:t>, </a:t>
            </a:r>
            <a:r>
              <a:rPr lang="en-US" err="1"/>
              <a:t>chức</a:t>
            </a:r>
            <a:r>
              <a:rPr lang="en-US"/>
              <a:t> </a:t>
            </a:r>
            <a:r>
              <a:rPr lang="en-US" err="1"/>
              <a:t>vụ</a:t>
            </a:r>
            <a:r>
              <a:rPr lang="en-US"/>
              <a:t>, </a:t>
            </a:r>
            <a:r>
              <a:rPr lang="en-US" err="1"/>
              <a:t>lương</a:t>
            </a:r>
            <a:r>
              <a:rPr lang="en-US"/>
              <a:t>, </a:t>
            </a:r>
            <a:r>
              <a:rPr lang="en-US" err="1"/>
              <a:t>thông</a:t>
            </a:r>
            <a:r>
              <a:rPr lang="en-US"/>
              <a:t> tin </a:t>
            </a:r>
            <a:r>
              <a:rPr lang="en-US" err="1"/>
              <a:t>cá</a:t>
            </a:r>
            <a:r>
              <a:rPr lang="en-US"/>
              <a:t> </a:t>
            </a:r>
            <a:r>
              <a:rPr lang="en-US" err="1"/>
              <a:t>nhân</a:t>
            </a:r>
            <a:r>
              <a:rPr lang="en-US"/>
              <a:t>, </a:t>
            </a:r>
            <a:r>
              <a:rPr lang="en-US" err="1"/>
              <a:t>phụ</a:t>
            </a:r>
            <a:r>
              <a:rPr lang="en-US"/>
              <a:t> </a:t>
            </a:r>
            <a:r>
              <a:rPr lang="en-US" err="1"/>
              <a:t>cấp</a:t>
            </a:r>
            <a:r>
              <a:rPr lang="en-US"/>
              <a:t>( </a:t>
            </a:r>
            <a:r>
              <a:rPr lang="en-US" err="1"/>
              <a:t>tăng</a:t>
            </a:r>
            <a:r>
              <a:rPr lang="en-US"/>
              <a:t> ca, </a:t>
            </a:r>
            <a:r>
              <a:rPr lang="en-US" err="1"/>
              <a:t>giao</a:t>
            </a:r>
            <a:r>
              <a:rPr lang="en-US"/>
              <a:t> </a:t>
            </a:r>
            <a:r>
              <a:rPr lang="en-US" err="1"/>
              <a:t>hàng</a:t>
            </a:r>
            <a:r>
              <a:rPr lang="en-US"/>
              <a:t>,…)</a:t>
            </a:r>
            <a:r>
              <a:rPr lang="vi-VN"/>
              <a:t>, tư vấn khách hàng</a:t>
            </a:r>
            <a:endParaRPr lang="en-US"/>
          </a:p>
        </p:txBody>
      </p:sp>
      <p:sp>
        <p:nvSpPr>
          <p:cNvPr id="15" name="Rectangle 14"/>
          <p:cNvSpPr/>
          <p:nvPr/>
        </p:nvSpPr>
        <p:spPr>
          <a:xfrm>
            <a:off x="1518080" y="4015292"/>
            <a:ext cx="2236510" cy="369332"/>
          </a:xfrm>
          <a:prstGeom prst="rect">
            <a:avLst/>
          </a:prstGeom>
        </p:spPr>
        <p:txBody>
          <a:bodyPr wrap="none">
            <a:spAutoFit/>
          </a:bodyPr>
          <a:lstStyle/>
          <a:p>
            <a:r>
              <a:rPr lang="en-US" err="1">
                <a:solidFill>
                  <a:schemeClr val="accent5"/>
                </a:solidFill>
              </a:rPr>
              <a:t>Quản</a:t>
            </a:r>
            <a:r>
              <a:rPr lang="en-US">
                <a:solidFill>
                  <a:schemeClr val="accent5"/>
                </a:solidFill>
              </a:rPr>
              <a:t> </a:t>
            </a:r>
            <a:r>
              <a:rPr lang="en-US" err="1">
                <a:solidFill>
                  <a:schemeClr val="accent5"/>
                </a:solidFill>
              </a:rPr>
              <a:t>lý</a:t>
            </a:r>
            <a:r>
              <a:rPr lang="en-US">
                <a:solidFill>
                  <a:schemeClr val="accent5"/>
                </a:solidFill>
              </a:rPr>
              <a:t> </a:t>
            </a:r>
            <a:r>
              <a:rPr lang="en-US" err="1">
                <a:solidFill>
                  <a:schemeClr val="accent5"/>
                </a:solidFill>
              </a:rPr>
              <a:t>khách</a:t>
            </a:r>
            <a:r>
              <a:rPr lang="en-US">
                <a:solidFill>
                  <a:schemeClr val="accent5"/>
                </a:solidFill>
              </a:rPr>
              <a:t> </a:t>
            </a:r>
            <a:r>
              <a:rPr lang="en-US" err="1">
                <a:solidFill>
                  <a:schemeClr val="accent5"/>
                </a:solidFill>
              </a:rPr>
              <a:t>hàng</a:t>
            </a:r>
            <a:endParaRPr lang="vi-VN">
              <a:solidFill>
                <a:schemeClr val="accent5"/>
              </a:solidFill>
            </a:endParaRPr>
          </a:p>
        </p:txBody>
      </p:sp>
      <p:sp>
        <p:nvSpPr>
          <p:cNvPr id="19" name="TextBox 18"/>
          <p:cNvSpPr txBox="1"/>
          <p:nvPr/>
        </p:nvSpPr>
        <p:spPr>
          <a:xfrm>
            <a:off x="1813946" y="4522584"/>
            <a:ext cx="8191700" cy="369332"/>
          </a:xfrm>
          <a:prstGeom prst="rect">
            <a:avLst/>
          </a:prstGeom>
          <a:noFill/>
        </p:spPr>
        <p:txBody>
          <a:bodyPr wrap="square" rtlCol="0">
            <a:spAutoFit/>
          </a:bodyPr>
          <a:lstStyle/>
          <a:p>
            <a:pPr marL="285750" indent="-285750">
              <a:buFont typeface="Arial" panose="020B0604020202020204" pitchFamily="34" charset="0"/>
              <a:buChar char="•"/>
            </a:pPr>
            <a:r>
              <a:rPr lang="en-US"/>
              <a:t>P</a:t>
            </a:r>
            <a:r>
              <a:rPr lang="vi-VN"/>
              <a:t>hân loại khách hàng( mới, thành viên(đồng, bạc,…))</a:t>
            </a:r>
            <a:endParaRPr lang="en-US"/>
          </a:p>
        </p:txBody>
      </p:sp>
      <p:sp>
        <p:nvSpPr>
          <p:cNvPr id="20" name="Rectangle 19"/>
          <p:cNvSpPr/>
          <p:nvPr/>
        </p:nvSpPr>
        <p:spPr>
          <a:xfrm>
            <a:off x="1518080" y="5135488"/>
            <a:ext cx="2018501" cy="369332"/>
          </a:xfrm>
          <a:prstGeom prst="rect">
            <a:avLst/>
          </a:prstGeom>
        </p:spPr>
        <p:txBody>
          <a:bodyPr wrap="none">
            <a:spAutoFit/>
          </a:bodyPr>
          <a:lstStyle/>
          <a:p>
            <a:r>
              <a:rPr lang="en-US" err="1">
                <a:solidFill>
                  <a:schemeClr val="accent5"/>
                </a:solidFill>
              </a:rPr>
              <a:t>Quản</a:t>
            </a:r>
            <a:r>
              <a:rPr lang="en-US">
                <a:solidFill>
                  <a:schemeClr val="accent5"/>
                </a:solidFill>
              </a:rPr>
              <a:t> </a:t>
            </a:r>
            <a:r>
              <a:rPr lang="en-US" err="1">
                <a:solidFill>
                  <a:schemeClr val="accent5"/>
                </a:solidFill>
              </a:rPr>
              <a:t>lý</a:t>
            </a:r>
            <a:r>
              <a:rPr lang="en-US">
                <a:solidFill>
                  <a:schemeClr val="accent5"/>
                </a:solidFill>
              </a:rPr>
              <a:t> </a:t>
            </a:r>
            <a:r>
              <a:rPr lang="en-US" err="1">
                <a:solidFill>
                  <a:schemeClr val="accent5"/>
                </a:solidFill>
              </a:rPr>
              <a:t>cửa</a:t>
            </a:r>
            <a:r>
              <a:rPr lang="en-US">
                <a:solidFill>
                  <a:schemeClr val="accent5"/>
                </a:solidFill>
              </a:rPr>
              <a:t> </a:t>
            </a:r>
            <a:r>
              <a:rPr lang="en-US" err="1">
                <a:solidFill>
                  <a:schemeClr val="accent5"/>
                </a:solidFill>
              </a:rPr>
              <a:t>hàng</a:t>
            </a:r>
            <a:endParaRPr lang="vi-VN">
              <a:solidFill>
                <a:schemeClr val="accent5"/>
              </a:solidFill>
            </a:endParaRPr>
          </a:p>
        </p:txBody>
      </p:sp>
      <p:sp>
        <p:nvSpPr>
          <p:cNvPr id="21" name="TextBox 20"/>
          <p:cNvSpPr txBox="1"/>
          <p:nvPr/>
        </p:nvSpPr>
        <p:spPr>
          <a:xfrm>
            <a:off x="1813946" y="5642780"/>
            <a:ext cx="8191700" cy="369332"/>
          </a:xfrm>
          <a:prstGeom prst="rect">
            <a:avLst/>
          </a:prstGeom>
          <a:noFill/>
        </p:spPr>
        <p:txBody>
          <a:bodyPr wrap="square" rtlCol="0">
            <a:spAutoFit/>
          </a:bodyPr>
          <a:lstStyle/>
          <a:p>
            <a:pPr marL="285750" indent="-285750">
              <a:buFont typeface="Arial" panose="020B0604020202020204" pitchFamily="34" charset="0"/>
              <a:buChar char="•"/>
            </a:pPr>
            <a:r>
              <a:rPr lang="vi-VN"/>
              <a:t>Doanh thu, cơ sở vật chất, quảng cáo</a:t>
            </a:r>
            <a:endParaRPr lang="en-US"/>
          </a:p>
        </p:txBody>
      </p:sp>
    </p:spTree>
    <p:extLst>
      <p:ext uri="{BB962C8B-B14F-4D97-AF65-F5344CB8AC3E}">
        <p14:creationId xmlns:p14="http://schemas.microsoft.com/office/powerpoint/2010/main" val="2834363434"/>
      </p:ext>
    </p:extLst>
  </p:cSld>
  <p:clrMapOvr>
    <a:masterClrMapping/>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20" name="图片 19"/>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21" name="矩形 20"/>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8"/>
              <p:cNvSpPr txBox="1">
                <a:spLocks noChangeArrowheads="1"/>
              </p:cNvSpPr>
              <p:nvPr/>
            </p:nvSpPr>
            <p:spPr bwMode="auto">
              <a:xfrm>
                <a:off x="4290498" y="378275"/>
                <a:ext cx="361100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en-US" altLang="zh-CN" sz="2800" spc="300" err="1">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Quản</a:t>
                </a:r>
                <a:r>
                  <a:rPr lang="en-US" altLang="zh-CN"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 </a:t>
                </a:r>
                <a:r>
                  <a:rPr lang="en-US" altLang="zh-CN" sz="2800" spc="300" err="1">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lý</a:t>
                </a:r>
                <a:r>
                  <a:rPr lang="en-US" altLang="zh-CN"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 </a:t>
                </a:r>
                <a:r>
                  <a:rPr lang="en-US" altLang="zh-CN" sz="2800" spc="300" err="1">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sản</a:t>
                </a:r>
                <a:r>
                  <a:rPr lang="en-US" altLang="zh-CN"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 </a:t>
                </a:r>
                <a:r>
                  <a:rPr lang="en-US" altLang="zh-CN" sz="2800" spc="300" err="1">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phẩm</a:t>
                </a:r>
                <a:endParaRPr lang="zh-CN" altLang="en-US"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endParaRPr>
              </a:p>
            </p:txBody>
          </p:sp>
        </p:grpSp>
        <p:cxnSp>
          <p:nvCxnSpPr>
            <p:cNvPr id="19" name="直接连接符 18"/>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sp>
        <p:nvSpPr>
          <p:cNvPr id="3" name="Rectangle 1"/>
          <p:cNvSpPr>
            <a:spLocks noChangeArrowheads="1"/>
          </p:cNvSpPr>
          <p:nvPr/>
        </p:nvSpPr>
        <p:spPr bwMode="auto">
          <a:xfrm>
            <a:off x="1300521" y="1246263"/>
            <a:ext cx="44451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Kịch bản Use case Thêm sản phẩm:</a:t>
            </a:r>
            <a:endParaRPr kumimoji="0" lang="en-US" altLang="en-US" sz="2000" b="0" i="0" u="none" strike="noStrike" cap="none" normalizeH="0" baseline="0">
              <a:ln>
                <a:noFill/>
              </a:ln>
              <a:solidFill>
                <a:schemeClr val="tx1"/>
              </a:solidFill>
              <a:effectLst/>
            </a:endParaRPr>
          </a:p>
        </p:txBody>
      </p:sp>
      <p:graphicFrame>
        <p:nvGraphicFramePr>
          <p:cNvPr id="4" name="Table 3"/>
          <p:cNvGraphicFramePr>
            <a:graphicFrameLocks noGrp="1"/>
          </p:cNvGraphicFramePr>
          <p:nvPr/>
        </p:nvGraphicFramePr>
        <p:xfrm>
          <a:off x="681843" y="1837441"/>
          <a:ext cx="8239188" cy="4589691"/>
        </p:xfrm>
        <a:graphic>
          <a:graphicData uri="http://schemas.openxmlformats.org/drawingml/2006/table">
            <a:tbl>
              <a:tblPr firstRow="1" firstCol="1" bandRow="1">
                <a:tableStyleId>{2D5ABB26-0587-4C30-8999-92F81FD0307C}</a:tableStyleId>
              </a:tblPr>
              <a:tblGrid>
                <a:gridCol w="4119594">
                  <a:extLst>
                    <a:ext uri="{9D8B030D-6E8A-4147-A177-3AD203B41FA5}">
                      <a16:colId xmlns:a16="http://schemas.microsoft.com/office/drawing/2014/main" xmlns="" val="20000"/>
                    </a:ext>
                  </a:extLst>
                </a:gridCol>
                <a:gridCol w="4119594">
                  <a:extLst>
                    <a:ext uri="{9D8B030D-6E8A-4147-A177-3AD203B41FA5}">
                      <a16:colId xmlns:a16="http://schemas.microsoft.com/office/drawing/2014/main" xmlns="" val="20001"/>
                    </a:ext>
                  </a:extLst>
                </a:gridCol>
              </a:tblGrid>
              <a:tr h="272660">
                <a:tc>
                  <a:txBody>
                    <a:bodyPr/>
                    <a:lstStyle/>
                    <a:p>
                      <a:pPr algn="just">
                        <a:lnSpc>
                          <a:spcPct val="115000"/>
                        </a:lnSpc>
                        <a:spcAft>
                          <a:spcPts val="0"/>
                        </a:spcAft>
                      </a:pPr>
                      <a:r>
                        <a:rPr lang="en-US" sz="1600">
                          <a:effectLst/>
                        </a:rPr>
                        <a:t>Tên use case</a:t>
                      </a:r>
                      <a:endParaRPr lang="en-US" sz="160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0"/>
                        </a:spcAft>
                      </a:pPr>
                      <a:r>
                        <a:rPr lang="en-US" sz="1600">
                          <a:effectLst/>
                        </a:rPr>
                        <a:t>Thêm sản phẩm</a:t>
                      </a:r>
                      <a:endParaRPr lang="en-US" sz="160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272660">
                <a:tc>
                  <a:txBody>
                    <a:bodyPr/>
                    <a:lstStyle/>
                    <a:p>
                      <a:pPr algn="just">
                        <a:lnSpc>
                          <a:spcPct val="115000"/>
                        </a:lnSpc>
                        <a:spcAft>
                          <a:spcPts val="0"/>
                        </a:spcAft>
                      </a:pPr>
                      <a:r>
                        <a:rPr lang="en-US" sz="1600">
                          <a:effectLst/>
                        </a:rPr>
                        <a:t>Tên Actor</a:t>
                      </a:r>
                      <a:endParaRPr lang="en-US" sz="160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0"/>
                        </a:spcAft>
                      </a:pPr>
                      <a:r>
                        <a:rPr lang="en-US" sz="1600">
                          <a:effectLst/>
                        </a:rPr>
                        <a:t>Quản lý</a:t>
                      </a:r>
                      <a:endParaRPr lang="en-US" sz="160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272660">
                <a:tc>
                  <a:txBody>
                    <a:bodyPr/>
                    <a:lstStyle/>
                    <a:p>
                      <a:pPr algn="just">
                        <a:lnSpc>
                          <a:spcPct val="115000"/>
                        </a:lnSpc>
                        <a:spcAft>
                          <a:spcPts val="0"/>
                        </a:spcAft>
                      </a:pPr>
                      <a:r>
                        <a:rPr lang="en-US" sz="1600">
                          <a:effectLst/>
                        </a:rPr>
                        <a:t>Mức</a:t>
                      </a:r>
                      <a:endParaRPr lang="en-US" sz="160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0"/>
                        </a:spcAft>
                      </a:pPr>
                      <a:r>
                        <a:rPr lang="en-US" sz="1600">
                          <a:effectLst/>
                        </a:rPr>
                        <a:t> </a:t>
                      </a:r>
                      <a:endParaRPr lang="en-US" sz="160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272660">
                <a:tc>
                  <a:txBody>
                    <a:bodyPr/>
                    <a:lstStyle/>
                    <a:p>
                      <a:pPr algn="just">
                        <a:lnSpc>
                          <a:spcPct val="115000"/>
                        </a:lnSpc>
                        <a:spcAft>
                          <a:spcPts val="0"/>
                        </a:spcAft>
                      </a:pPr>
                      <a:r>
                        <a:rPr lang="en-US" sz="1600">
                          <a:effectLst/>
                        </a:rPr>
                        <a:t>Tiền điều kiện</a:t>
                      </a:r>
                      <a:endParaRPr lang="en-US" sz="160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0"/>
                        </a:spcAft>
                      </a:pPr>
                      <a:r>
                        <a:rPr lang="en-US" sz="1600">
                          <a:effectLst/>
                        </a:rPr>
                        <a:t>Quản lý phải đăng nhập hệ thống</a:t>
                      </a:r>
                      <a:endParaRPr lang="en-US" sz="160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272660">
                <a:tc>
                  <a:txBody>
                    <a:bodyPr/>
                    <a:lstStyle/>
                    <a:p>
                      <a:pPr algn="just">
                        <a:lnSpc>
                          <a:spcPct val="115000"/>
                        </a:lnSpc>
                        <a:spcAft>
                          <a:spcPts val="0"/>
                        </a:spcAft>
                      </a:pPr>
                      <a:r>
                        <a:rPr lang="en-US" sz="1600">
                          <a:effectLst/>
                        </a:rPr>
                        <a:t>Đảm bảo tối thiểu</a:t>
                      </a:r>
                      <a:endParaRPr lang="en-US" sz="160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0"/>
                        </a:spcAft>
                      </a:pPr>
                      <a:r>
                        <a:rPr lang="en-US" sz="1600">
                          <a:effectLst/>
                        </a:rPr>
                        <a:t> </a:t>
                      </a:r>
                      <a:endParaRPr lang="en-US" sz="160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r h="272660">
                <a:tc>
                  <a:txBody>
                    <a:bodyPr/>
                    <a:lstStyle/>
                    <a:p>
                      <a:pPr algn="just">
                        <a:lnSpc>
                          <a:spcPct val="115000"/>
                        </a:lnSpc>
                        <a:spcAft>
                          <a:spcPts val="0"/>
                        </a:spcAft>
                      </a:pPr>
                      <a:r>
                        <a:rPr lang="en-US" sz="1600">
                          <a:effectLst/>
                        </a:rPr>
                        <a:t>Đảm bảo thành công</a:t>
                      </a:r>
                      <a:endParaRPr lang="en-US" sz="160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0"/>
                        </a:spcAft>
                      </a:pPr>
                      <a:r>
                        <a:rPr lang="en-US" sz="1600">
                          <a:effectLst/>
                        </a:rPr>
                        <a:t> </a:t>
                      </a:r>
                      <a:endParaRPr lang="en-US" sz="160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5"/>
                  </a:ext>
                </a:extLst>
              </a:tr>
              <a:tr h="496920">
                <a:tc>
                  <a:txBody>
                    <a:bodyPr/>
                    <a:lstStyle/>
                    <a:p>
                      <a:pPr algn="just">
                        <a:lnSpc>
                          <a:spcPct val="115000"/>
                        </a:lnSpc>
                        <a:spcAft>
                          <a:spcPts val="0"/>
                        </a:spcAft>
                      </a:pPr>
                      <a:r>
                        <a:rPr lang="en-US" sz="1600">
                          <a:effectLst/>
                        </a:rPr>
                        <a:t>Kích hoạt</a:t>
                      </a:r>
                      <a:endParaRPr lang="en-US" sz="160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0"/>
                        </a:spcAft>
                      </a:pPr>
                      <a:r>
                        <a:rPr lang="en-US" sz="1600">
                          <a:effectLst/>
                        </a:rPr>
                        <a:t>Quản lý yêu cầu chức năng thêm sản phẩm</a:t>
                      </a:r>
                      <a:endParaRPr lang="en-US" sz="160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6"/>
                  </a:ext>
                </a:extLst>
              </a:tr>
              <a:tr h="272660">
                <a:tc>
                  <a:txBody>
                    <a:bodyPr/>
                    <a:lstStyle/>
                    <a:p>
                      <a:pPr algn="just">
                        <a:lnSpc>
                          <a:spcPct val="115000"/>
                        </a:lnSpc>
                        <a:spcAft>
                          <a:spcPts val="0"/>
                        </a:spcAft>
                      </a:pPr>
                      <a:r>
                        <a:rPr lang="en-US" sz="1600" b="1">
                          <a:effectLst/>
                        </a:rPr>
                        <a:t>Hành động tác nhân</a:t>
                      </a:r>
                      <a:endParaRPr lang="en-US" sz="1600" b="1">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0"/>
                        </a:spcAft>
                      </a:pPr>
                      <a:r>
                        <a:rPr lang="en-US" sz="1600" b="1">
                          <a:effectLst/>
                        </a:rPr>
                        <a:t>Phản ứng hệ thống</a:t>
                      </a:r>
                      <a:endParaRPr lang="en-US" sz="1600" b="1">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7"/>
                  </a:ext>
                </a:extLst>
              </a:tr>
              <a:tr h="496920">
                <a:tc>
                  <a:txBody>
                    <a:bodyPr/>
                    <a:lstStyle/>
                    <a:p>
                      <a:pPr marL="0" lvl="0" indent="0" algn="just">
                        <a:lnSpc>
                          <a:spcPct val="115000"/>
                        </a:lnSpc>
                        <a:spcAft>
                          <a:spcPts val="0"/>
                        </a:spcAft>
                        <a:buFontTx/>
                        <a:buNone/>
                      </a:pPr>
                      <a:r>
                        <a:rPr lang="en-US" sz="1600">
                          <a:effectLst/>
                        </a:rPr>
                        <a:t>Quản lý yêu cầu chức năng thêm sản phẩm</a:t>
                      </a:r>
                      <a:endParaRPr lang="en-US" sz="160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0"/>
                        </a:spcAft>
                      </a:pPr>
                      <a:r>
                        <a:rPr lang="en-US" sz="1600">
                          <a:effectLst/>
                        </a:rPr>
                        <a:t> </a:t>
                      </a:r>
                      <a:endParaRPr lang="en-US" sz="160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8"/>
                  </a:ext>
                </a:extLst>
              </a:tr>
              <a:tr h="496920">
                <a:tc>
                  <a:txBody>
                    <a:bodyPr/>
                    <a:lstStyle/>
                    <a:p>
                      <a:pPr marL="0" lvl="0" indent="0" algn="just">
                        <a:lnSpc>
                          <a:spcPct val="115000"/>
                        </a:lnSpc>
                        <a:spcAft>
                          <a:spcPts val="0"/>
                        </a:spcAft>
                        <a:buFontTx/>
                        <a:buNone/>
                      </a:pPr>
                      <a:r>
                        <a:rPr lang="en-US" sz="1600">
                          <a:effectLst/>
                        </a:rPr>
                        <a:t>Quản lý chọn danh mục sản phẩm</a:t>
                      </a:r>
                      <a:endParaRPr lang="en-US" sz="160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0"/>
                        </a:spcAft>
                      </a:pPr>
                      <a:r>
                        <a:rPr lang="en-US" sz="1600">
                          <a:effectLst/>
                        </a:rPr>
                        <a:t>Hệ thống lấy các danh mục sản phẩm</a:t>
                      </a:r>
                      <a:endParaRPr lang="en-US" sz="160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9"/>
                  </a:ext>
                </a:extLst>
              </a:tr>
              <a:tr h="272660">
                <a:tc>
                  <a:txBody>
                    <a:bodyPr/>
                    <a:lstStyle/>
                    <a:p>
                      <a:pPr marL="0" lvl="0" indent="0" algn="just">
                        <a:lnSpc>
                          <a:spcPct val="115000"/>
                        </a:lnSpc>
                        <a:spcAft>
                          <a:spcPts val="0"/>
                        </a:spcAft>
                        <a:buFontTx/>
                        <a:buNone/>
                      </a:pPr>
                      <a:r>
                        <a:rPr lang="en-US" sz="1600">
                          <a:effectLst/>
                        </a:rPr>
                        <a:t>Quản lý nhập thông tin sản phẩm</a:t>
                      </a:r>
                      <a:endParaRPr lang="en-US" sz="160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0"/>
                        </a:spcAft>
                      </a:pPr>
                      <a:r>
                        <a:rPr lang="en-US" sz="1600">
                          <a:effectLst/>
                        </a:rPr>
                        <a:t>Hệ thống  hợp lệ hóa thông tin</a:t>
                      </a:r>
                      <a:endParaRPr lang="en-US" sz="160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10"/>
                  </a:ext>
                </a:extLst>
              </a:tr>
              <a:tr h="855603">
                <a:tc>
                  <a:txBody>
                    <a:bodyPr/>
                    <a:lstStyle/>
                    <a:p>
                      <a:pPr marL="0" lvl="0" indent="0" algn="just">
                        <a:lnSpc>
                          <a:spcPct val="115000"/>
                        </a:lnSpc>
                        <a:spcAft>
                          <a:spcPts val="0"/>
                        </a:spcAft>
                        <a:buFontTx/>
                        <a:buNone/>
                      </a:pPr>
                      <a:r>
                        <a:rPr lang="en-US" sz="1600">
                          <a:effectLst/>
                        </a:rPr>
                        <a:t>Quản lý yêu cầu chức năng thêm sản phẩm</a:t>
                      </a:r>
                      <a:endParaRPr lang="en-US" sz="160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0"/>
                        </a:spcAft>
                      </a:pPr>
                      <a:r>
                        <a:rPr lang="en-US" sz="1600">
                          <a:effectLst/>
                        </a:rPr>
                        <a:t>Hệ thống sinh mã sản phẩm tự động theo quy tắc </a:t>
                      </a:r>
                    </a:p>
                    <a:p>
                      <a:pPr algn="just">
                        <a:lnSpc>
                          <a:spcPct val="115000"/>
                        </a:lnSpc>
                        <a:spcAft>
                          <a:spcPts val="0"/>
                        </a:spcAft>
                      </a:pPr>
                      <a:r>
                        <a:rPr lang="en-US" sz="1600">
                          <a:effectLst/>
                        </a:rPr>
                        <a:t>Hệ thống cập nhật sản phẩm</a:t>
                      </a:r>
                      <a:endParaRPr lang="en-US" sz="160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11"/>
                  </a:ext>
                </a:extLst>
              </a:tr>
            </a:tbl>
          </a:graphicData>
        </a:graphic>
      </p:graphicFrame>
      <p:sp>
        <p:nvSpPr>
          <p:cNvPr id="5" name="Rectangle 4"/>
          <p:cNvSpPr/>
          <p:nvPr/>
        </p:nvSpPr>
        <p:spPr>
          <a:xfrm>
            <a:off x="9112100" y="2874672"/>
            <a:ext cx="2911578" cy="2031325"/>
          </a:xfrm>
          <a:prstGeom prst="rect">
            <a:avLst/>
          </a:prstGeom>
        </p:spPr>
        <p:txBody>
          <a:bodyPr wrap="square">
            <a:spAutoFit/>
          </a:bodyPr>
          <a:lstStyle/>
          <a:p>
            <a:r>
              <a:rPr lang="en-US"/>
              <a:t>Quy tắc đặt mã sản phẩm: Mã sản phẩm = Mã danh mục.Số thứ tự.</a:t>
            </a:r>
          </a:p>
          <a:p>
            <a:r>
              <a:rPr lang="en-US"/>
              <a:t>Ví dụ: Sản phẩm sách văn học VH.0001 sản phẩm văn học sau đó là VH.0002</a:t>
            </a:r>
          </a:p>
        </p:txBody>
      </p:sp>
    </p:spTree>
    <p:extLst>
      <p:ext uri="{BB962C8B-B14F-4D97-AF65-F5344CB8AC3E}">
        <p14:creationId xmlns:p14="http://schemas.microsoft.com/office/powerpoint/2010/main" val="967490530"/>
      </p:ext>
    </p:extLst>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20" name="图片 19"/>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21" name="矩形 20"/>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8"/>
              <p:cNvSpPr txBox="1">
                <a:spLocks noChangeArrowheads="1"/>
              </p:cNvSpPr>
              <p:nvPr/>
            </p:nvSpPr>
            <p:spPr bwMode="auto">
              <a:xfrm>
                <a:off x="4215683" y="344626"/>
                <a:ext cx="376063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en-US" altLang="zh-CN" sz="2800" spc="300" err="1">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Quản</a:t>
                </a:r>
                <a:r>
                  <a:rPr lang="en-US" altLang="zh-CN"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 </a:t>
                </a:r>
                <a:r>
                  <a:rPr lang="en-US" altLang="zh-CN" sz="2800" spc="300" err="1">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lý</a:t>
                </a:r>
                <a:r>
                  <a:rPr lang="en-US" altLang="zh-CN"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 </a:t>
                </a:r>
                <a:r>
                  <a:rPr lang="en-US" altLang="zh-CN" sz="2800" spc="300" err="1">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sản</a:t>
                </a:r>
                <a:r>
                  <a:rPr lang="en-US" altLang="zh-CN"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 </a:t>
                </a:r>
                <a:r>
                  <a:rPr lang="en-US" altLang="zh-CN" sz="2800" spc="300" err="1">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phẩm</a:t>
                </a:r>
                <a:endParaRPr lang="zh-CN" altLang="en-US"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endParaRPr>
              </a:p>
            </p:txBody>
          </p:sp>
        </p:grpSp>
        <p:cxnSp>
          <p:nvCxnSpPr>
            <p:cNvPr id="19" name="直接连接符 18"/>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sp>
        <p:nvSpPr>
          <p:cNvPr id="3" name="Rectangle 1"/>
          <p:cNvSpPr>
            <a:spLocks noChangeArrowheads="1"/>
          </p:cNvSpPr>
          <p:nvPr/>
        </p:nvSpPr>
        <p:spPr bwMode="auto">
          <a:xfrm>
            <a:off x="1300521" y="1246263"/>
            <a:ext cx="44451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Kịch bản Use case Sửa sản phẩm:</a:t>
            </a:r>
            <a:endParaRPr kumimoji="0" lang="en-US" altLang="en-US" sz="2000" b="0" i="0" u="none" strike="noStrike" cap="none" normalizeH="0" baseline="0">
              <a:ln>
                <a:noFill/>
              </a:ln>
              <a:solidFill>
                <a:schemeClr val="tx1"/>
              </a:solidFill>
              <a:effectLst/>
            </a:endParaRPr>
          </a:p>
        </p:txBody>
      </p:sp>
      <p:graphicFrame>
        <p:nvGraphicFramePr>
          <p:cNvPr id="2" name="Table 1"/>
          <p:cNvGraphicFramePr>
            <a:graphicFrameLocks noGrp="1"/>
          </p:cNvGraphicFramePr>
          <p:nvPr/>
        </p:nvGraphicFramePr>
        <p:xfrm>
          <a:off x="1910687" y="1904946"/>
          <a:ext cx="9294125" cy="3785616"/>
        </p:xfrm>
        <a:graphic>
          <a:graphicData uri="http://schemas.openxmlformats.org/drawingml/2006/table">
            <a:tbl>
              <a:tblPr firstRow="1" firstCol="1" bandRow="1">
                <a:tableStyleId>{2D5ABB26-0587-4C30-8999-92F81FD0307C}</a:tableStyleId>
              </a:tblPr>
              <a:tblGrid>
                <a:gridCol w="4476465">
                  <a:extLst>
                    <a:ext uri="{9D8B030D-6E8A-4147-A177-3AD203B41FA5}">
                      <a16:colId xmlns:a16="http://schemas.microsoft.com/office/drawing/2014/main" xmlns="" val="20000"/>
                    </a:ext>
                  </a:extLst>
                </a:gridCol>
                <a:gridCol w="4817660">
                  <a:extLst>
                    <a:ext uri="{9D8B030D-6E8A-4147-A177-3AD203B41FA5}">
                      <a16:colId xmlns:a16="http://schemas.microsoft.com/office/drawing/2014/main" xmlns="" val="20001"/>
                    </a:ext>
                  </a:extLst>
                </a:gridCol>
              </a:tblGrid>
              <a:tr h="0">
                <a:tc>
                  <a:txBody>
                    <a:bodyPr/>
                    <a:lstStyle/>
                    <a:p>
                      <a:pPr algn="just">
                        <a:lnSpc>
                          <a:spcPct val="115000"/>
                        </a:lnSpc>
                        <a:spcAft>
                          <a:spcPts val="0"/>
                        </a:spcAft>
                      </a:pPr>
                      <a:r>
                        <a:rPr lang="en-US" sz="1800">
                          <a:effectLst/>
                        </a:rPr>
                        <a:t>Tên use case</a:t>
                      </a:r>
                      <a:endParaRPr lang="en-US" sz="180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0"/>
                        </a:spcAft>
                      </a:pPr>
                      <a:r>
                        <a:rPr lang="en-US" sz="1800">
                          <a:effectLst/>
                        </a:rPr>
                        <a:t>Sửa sản phẩm</a:t>
                      </a:r>
                      <a:endParaRPr lang="en-US" sz="180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pPr algn="just">
                        <a:lnSpc>
                          <a:spcPct val="115000"/>
                        </a:lnSpc>
                        <a:spcAft>
                          <a:spcPts val="0"/>
                        </a:spcAft>
                      </a:pPr>
                      <a:r>
                        <a:rPr lang="en-US" sz="1800">
                          <a:effectLst/>
                        </a:rPr>
                        <a:t>Tên Actor</a:t>
                      </a:r>
                      <a:endParaRPr lang="en-US" sz="180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0"/>
                        </a:spcAft>
                      </a:pPr>
                      <a:r>
                        <a:rPr lang="en-US" sz="1800">
                          <a:effectLst/>
                        </a:rPr>
                        <a:t>Quản lý</a:t>
                      </a:r>
                      <a:endParaRPr lang="en-US" sz="180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algn="just">
                        <a:lnSpc>
                          <a:spcPct val="115000"/>
                        </a:lnSpc>
                        <a:spcAft>
                          <a:spcPts val="0"/>
                        </a:spcAft>
                      </a:pPr>
                      <a:r>
                        <a:rPr lang="en-US" sz="1800">
                          <a:effectLst/>
                        </a:rPr>
                        <a:t>Mức</a:t>
                      </a:r>
                      <a:endParaRPr lang="en-US" sz="180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0"/>
                        </a:spcAft>
                      </a:pPr>
                      <a:r>
                        <a:rPr lang="en-US" sz="1800">
                          <a:effectLst/>
                        </a:rPr>
                        <a:t> </a:t>
                      </a:r>
                      <a:endParaRPr lang="en-US" sz="180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algn="just">
                        <a:lnSpc>
                          <a:spcPct val="115000"/>
                        </a:lnSpc>
                        <a:spcAft>
                          <a:spcPts val="0"/>
                        </a:spcAft>
                      </a:pPr>
                      <a:r>
                        <a:rPr lang="en-US" sz="1800">
                          <a:effectLst/>
                        </a:rPr>
                        <a:t>Tiền điều kiện</a:t>
                      </a:r>
                      <a:endParaRPr lang="en-US" sz="180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0"/>
                        </a:spcAft>
                      </a:pPr>
                      <a:r>
                        <a:rPr lang="en-US" sz="1800">
                          <a:effectLst/>
                        </a:rPr>
                        <a:t>Quản lý phải đăng nhập hệ thống</a:t>
                      </a:r>
                      <a:endParaRPr lang="en-US" sz="180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algn="just">
                        <a:lnSpc>
                          <a:spcPct val="115000"/>
                        </a:lnSpc>
                        <a:spcAft>
                          <a:spcPts val="0"/>
                        </a:spcAft>
                      </a:pPr>
                      <a:r>
                        <a:rPr lang="en-US" sz="1800">
                          <a:effectLst/>
                        </a:rPr>
                        <a:t>Đảm bảo tối thiểu</a:t>
                      </a:r>
                      <a:endParaRPr lang="en-US" sz="180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0"/>
                        </a:spcAft>
                      </a:pPr>
                      <a:r>
                        <a:rPr lang="en-US" sz="1800">
                          <a:effectLst/>
                        </a:rPr>
                        <a:t> </a:t>
                      </a:r>
                      <a:endParaRPr lang="en-US" sz="180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algn="just">
                        <a:lnSpc>
                          <a:spcPct val="115000"/>
                        </a:lnSpc>
                        <a:spcAft>
                          <a:spcPts val="0"/>
                        </a:spcAft>
                      </a:pPr>
                      <a:r>
                        <a:rPr lang="en-US" sz="1800">
                          <a:effectLst/>
                        </a:rPr>
                        <a:t>Đảm bảo thành công</a:t>
                      </a:r>
                      <a:endParaRPr lang="en-US" sz="180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0"/>
                        </a:spcAft>
                      </a:pPr>
                      <a:r>
                        <a:rPr lang="en-US" sz="1800">
                          <a:effectLst/>
                        </a:rPr>
                        <a:t> </a:t>
                      </a:r>
                      <a:endParaRPr lang="en-US" sz="180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algn="just">
                        <a:lnSpc>
                          <a:spcPct val="115000"/>
                        </a:lnSpc>
                        <a:spcAft>
                          <a:spcPts val="0"/>
                        </a:spcAft>
                      </a:pPr>
                      <a:r>
                        <a:rPr lang="en-US" sz="1800">
                          <a:effectLst/>
                        </a:rPr>
                        <a:t>Kích hoạt</a:t>
                      </a:r>
                      <a:endParaRPr lang="en-US" sz="180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0"/>
                        </a:spcAft>
                      </a:pPr>
                      <a:r>
                        <a:rPr lang="en-US" sz="1800">
                          <a:effectLst/>
                        </a:rPr>
                        <a:t>Quản lý yêu cầu chức năng sửa sản phẩm</a:t>
                      </a:r>
                      <a:endParaRPr lang="en-US" sz="180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algn="just">
                        <a:lnSpc>
                          <a:spcPct val="115000"/>
                        </a:lnSpc>
                        <a:spcAft>
                          <a:spcPts val="0"/>
                        </a:spcAft>
                      </a:pPr>
                      <a:r>
                        <a:rPr lang="en-US" sz="1800" b="1">
                          <a:effectLst/>
                        </a:rPr>
                        <a:t>Hành động tác nhân</a:t>
                      </a:r>
                      <a:endParaRPr lang="en-US" sz="1800" b="1">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0"/>
                        </a:spcAft>
                      </a:pPr>
                      <a:r>
                        <a:rPr lang="en-US" sz="1800" b="1">
                          <a:effectLst/>
                        </a:rPr>
                        <a:t>Phản ứng hệ thống</a:t>
                      </a:r>
                      <a:endParaRPr lang="en-US" sz="1800" b="1">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marL="0" lvl="0" indent="0" algn="just">
                        <a:lnSpc>
                          <a:spcPct val="115000"/>
                        </a:lnSpc>
                        <a:spcAft>
                          <a:spcPts val="0"/>
                        </a:spcAft>
                        <a:buFontTx/>
                        <a:buNone/>
                      </a:pPr>
                      <a:r>
                        <a:rPr lang="en-US" sz="1800">
                          <a:effectLst/>
                        </a:rPr>
                        <a:t>Quản lý yêu cầu chức năng sửa sản phẩm</a:t>
                      </a:r>
                      <a:endParaRPr lang="en-US" sz="180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0"/>
                        </a:spcAft>
                      </a:pPr>
                      <a:r>
                        <a:rPr lang="en-US" sz="1800">
                          <a:effectLst/>
                        </a:rPr>
                        <a:t> </a:t>
                      </a:r>
                      <a:endParaRPr lang="en-US" sz="180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marL="0" lvl="0" indent="0" algn="just">
                        <a:lnSpc>
                          <a:spcPct val="115000"/>
                        </a:lnSpc>
                        <a:spcAft>
                          <a:spcPts val="0"/>
                        </a:spcAft>
                        <a:buFontTx/>
                        <a:buNone/>
                      </a:pPr>
                      <a:r>
                        <a:rPr lang="en-US" sz="1800">
                          <a:effectLst/>
                        </a:rPr>
                        <a:t>Quản lý chọn sản phẩm cần sửa</a:t>
                      </a:r>
                      <a:endParaRPr lang="en-US" sz="180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0"/>
                        </a:spcAft>
                      </a:pPr>
                      <a:r>
                        <a:rPr lang="en-US" sz="1800">
                          <a:effectLst/>
                        </a:rPr>
                        <a:t>Hệ thống đưa ra thông tin sản phẩm hiện tại</a:t>
                      </a:r>
                      <a:endParaRPr lang="en-US" sz="180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9"/>
                  </a:ext>
                </a:extLst>
              </a:tr>
              <a:tr h="0">
                <a:tc>
                  <a:txBody>
                    <a:bodyPr/>
                    <a:lstStyle/>
                    <a:p>
                      <a:pPr marL="0" lvl="0" indent="0" algn="just">
                        <a:lnSpc>
                          <a:spcPct val="115000"/>
                        </a:lnSpc>
                        <a:spcAft>
                          <a:spcPts val="0"/>
                        </a:spcAft>
                        <a:buFontTx/>
                        <a:buNone/>
                      </a:pPr>
                      <a:r>
                        <a:rPr lang="en-US" sz="1800">
                          <a:effectLst/>
                        </a:rPr>
                        <a:t>Quản lý sửa thông tin sản phẩm</a:t>
                      </a:r>
                      <a:endParaRPr lang="en-US" sz="180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0"/>
                        </a:spcAft>
                      </a:pPr>
                      <a:r>
                        <a:rPr lang="en-US" sz="1800">
                          <a:effectLst/>
                        </a:rPr>
                        <a:t>Hệ thống  hợp lệ hóa thông tin</a:t>
                      </a:r>
                      <a:endParaRPr lang="en-US" sz="180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10"/>
                  </a:ext>
                </a:extLst>
              </a:tr>
              <a:tr h="0">
                <a:tc>
                  <a:txBody>
                    <a:bodyPr/>
                    <a:lstStyle/>
                    <a:p>
                      <a:pPr marL="0" lvl="0" indent="0" algn="just">
                        <a:lnSpc>
                          <a:spcPct val="115000"/>
                        </a:lnSpc>
                        <a:spcAft>
                          <a:spcPts val="0"/>
                        </a:spcAft>
                        <a:buFontTx/>
                        <a:buNone/>
                      </a:pPr>
                      <a:r>
                        <a:rPr lang="en-US" sz="1800">
                          <a:effectLst/>
                        </a:rPr>
                        <a:t>Quản lý yêu cầu chức năng sửa sản phẩm</a:t>
                      </a:r>
                      <a:endParaRPr lang="en-US" sz="180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0"/>
                        </a:spcAft>
                      </a:pPr>
                      <a:r>
                        <a:rPr lang="en-US" sz="1800">
                          <a:effectLst/>
                        </a:rPr>
                        <a:t>Hệ thống cập nhật sản phẩm</a:t>
                      </a:r>
                      <a:endParaRPr lang="en-US" sz="180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11"/>
                  </a:ext>
                </a:extLst>
              </a:tr>
            </a:tbl>
          </a:graphicData>
        </a:graphic>
      </p:graphicFrame>
    </p:spTree>
    <p:extLst>
      <p:ext uri="{BB962C8B-B14F-4D97-AF65-F5344CB8AC3E}">
        <p14:creationId xmlns:p14="http://schemas.microsoft.com/office/powerpoint/2010/main" val="562897690"/>
      </p:ext>
    </p:extLst>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20" name="图片 19"/>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21" name="矩形 20"/>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8"/>
              <p:cNvSpPr txBox="1">
                <a:spLocks noChangeArrowheads="1"/>
              </p:cNvSpPr>
              <p:nvPr/>
            </p:nvSpPr>
            <p:spPr bwMode="auto">
              <a:xfrm>
                <a:off x="4323749" y="410747"/>
                <a:ext cx="35445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en-US" altLang="zh-CN" sz="2800" spc="300" err="1">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Quản</a:t>
                </a:r>
                <a:r>
                  <a:rPr lang="en-US" altLang="zh-CN"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 </a:t>
                </a:r>
                <a:r>
                  <a:rPr lang="en-US" altLang="zh-CN" sz="2800" spc="300" err="1">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lý</a:t>
                </a:r>
                <a:r>
                  <a:rPr lang="en-US" altLang="zh-CN"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 </a:t>
                </a:r>
                <a:r>
                  <a:rPr lang="en-US" altLang="zh-CN" sz="2800" spc="300" err="1">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sản</a:t>
                </a:r>
                <a:r>
                  <a:rPr lang="en-US" altLang="zh-CN"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 </a:t>
                </a:r>
                <a:r>
                  <a:rPr lang="en-US" altLang="zh-CN" sz="2800" spc="300" err="1">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phẩm</a:t>
                </a:r>
                <a:endParaRPr lang="zh-CN" altLang="en-US"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endParaRPr>
              </a:p>
            </p:txBody>
          </p:sp>
        </p:grpSp>
        <p:cxnSp>
          <p:nvCxnSpPr>
            <p:cNvPr id="19" name="直接连接符 18"/>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sp>
        <p:nvSpPr>
          <p:cNvPr id="3" name="Rectangle 1"/>
          <p:cNvSpPr>
            <a:spLocks noChangeArrowheads="1"/>
          </p:cNvSpPr>
          <p:nvPr/>
        </p:nvSpPr>
        <p:spPr bwMode="auto">
          <a:xfrm>
            <a:off x="1300521" y="1246263"/>
            <a:ext cx="44451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Kịch bản Use case Xóa sản phẩm:</a:t>
            </a:r>
            <a:endParaRPr kumimoji="0" lang="en-US" altLang="en-US" sz="2000" b="0" i="0" u="none" strike="noStrike" cap="none" normalizeH="0" baseline="0">
              <a:ln>
                <a:noFill/>
              </a:ln>
              <a:solidFill>
                <a:schemeClr val="tx1"/>
              </a:solidFill>
              <a:effectLst/>
            </a:endParaRPr>
          </a:p>
        </p:txBody>
      </p:sp>
      <p:graphicFrame>
        <p:nvGraphicFramePr>
          <p:cNvPr id="2" name="Table 1"/>
          <p:cNvGraphicFramePr>
            <a:graphicFrameLocks noGrp="1"/>
          </p:cNvGraphicFramePr>
          <p:nvPr/>
        </p:nvGraphicFramePr>
        <p:xfrm>
          <a:off x="1422688" y="2077068"/>
          <a:ext cx="10123318" cy="3925824"/>
        </p:xfrm>
        <a:graphic>
          <a:graphicData uri="http://schemas.openxmlformats.org/drawingml/2006/table">
            <a:tbl>
              <a:tblPr firstRow="1" firstCol="1" bandRow="1"/>
              <a:tblGrid>
                <a:gridCol w="3618136">
                  <a:extLst>
                    <a:ext uri="{9D8B030D-6E8A-4147-A177-3AD203B41FA5}">
                      <a16:colId xmlns:a16="http://schemas.microsoft.com/office/drawing/2014/main" xmlns="" val="20000"/>
                    </a:ext>
                  </a:extLst>
                </a:gridCol>
                <a:gridCol w="6505182">
                  <a:extLst>
                    <a:ext uri="{9D8B030D-6E8A-4147-A177-3AD203B41FA5}">
                      <a16:colId xmlns:a16="http://schemas.microsoft.com/office/drawing/2014/main" xmlns="" val="20001"/>
                    </a:ext>
                  </a:extLst>
                </a:gridCol>
              </a:tblGrid>
              <a:tr h="0">
                <a:tc>
                  <a:txBody>
                    <a:bodyPr/>
                    <a:lstStyle/>
                    <a:p>
                      <a:pPr algn="just">
                        <a:lnSpc>
                          <a:spcPct val="115000"/>
                        </a:lnSpc>
                        <a:spcAft>
                          <a:spcPts val="0"/>
                        </a:spcAft>
                      </a:pPr>
                      <a:r>
                        <a:rPr lang="en-US" sz="1600">
                          <a:effectLst/>
                          <a:latin typeface="Times New Roman" panose="02020603050405020304" pitchFamily="18" charset="0"/>
                          <a:ea typeface="Calibri"/>
                          <a:cs typeface="Times New Roman" panose="02020603050405020304" pitchFamily="18" charset="0"/>
                        </a:rPr>
                        <a:t>Tên use case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600">
                          <a:effectLst/>
                          <a:latin typeface="Times New Roman" panose="02020603050405020304" pitchFamily="18" charset="0"/>
                          <a:ea typeface="Calibri"/>
                          <a:cs typeface="Times New Roman" panose="02020603050405020304" pitchFamily="18" charset="0"/>
                        </a:rPr>
                        <a:t>Xóa sản phẩm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pPr algn="just">
                        <a:lnSpc>
                          <a:spcPct val="115000"/>
                        </a:lnSpc>
                        <a:spcAft>
                          <a:spcPts val="0"/>
                        </a:spcAft>
                      </a:pPr>
                      <a:r>
                        <a:rPr lang="en-US" sz="1600">
                          <a:effectLst/>
                          <a:latin typeface="Times New Roman" panose="02020603050405020304" pitchFamily="18" charset="0"/>
                          <a:ea typeface="Calibri"/>
                          <a:cs typeface="Times New Roman" panose="02020603050405020304" pitchFamily="18" charset="0"/>
                        </a:rPr>
                        <a:t>Tên Actor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600">
                          <a:effectLst/>
                          <a:latin typeface="Times New Roman" panose="02020603050405020304" pitchFamily="18" charset="0"/>
                          <a:ea typeface="Calibri"/>
                          <a:cs typeface="Times New Roman" panose="02020603050405020304" pitchFamily="18" charset="0"/>
                        </a:rPr>
                        <a:t>Quản lý</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algn="just">
                        <a:lnSpc>
                          <a:spcPct val="115000"/>
                        </a:lnSpc>
                        <a:spcAft>
                          <a:spcPts val="0"/>
                        </a:spcAft>
                      </a:pPr>
                      <a:r>
                        <a:rPr lang="en-US" sz="1600">
                          <a:effectLst/>
                          <a:latin typeface="Times New Roman" panose="02020603050405020304" pitchFamily="18" charset="0"/>
                          <a:ea typeface="Calibri"/>
                          <a:cs typeface="Times New Roman" panose="02020603050405020304" pitchFamily="18" charset="0"/>
                        </a:rPr>
                        <a:t>Mức</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600">
                          <a:effectLst/>
                          <a:latin typeface="Times New Roman" panose="02020603050405020304" pitchFamily="18" charset="0"/>
                          <a:ea typeface="Calibri"/>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algn="just">
                        <a:lnSpc>
                          <a:spcPct val="115000"/>
                        </a:lnSpc>
                        <a:spcAft>
                          <a:spcPts val="0"/>
                        </a:spcAft>
                      </a:pPr>
                      <a:r>
                        <a:rPr lang="en-US" sz="1600">
                          <a:effectLst/>
                          <a:latin typeface="Times New Roman" panose="02020603050405020304" pitchFamily="18" charset="0"/>
                          <a:ea typeface="Calibri"/>
                          <a:cs typeface="Times New Roman" panose="02020603050405020304" pitchFamily="18" charset="0"/>
                        </a:rPr>
                        <a:t>Tiền điều kiện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600">
                          <a:effectLst/>
                          <a:latin typeface="Times New Roman" panose="02020603050405020304" pitchFamily="18" charset="0"/>
                          <a:ea typeface="Calibri"/>
                          <a:cs typeface="Times New Roman" panose="02020603050405020304" pitchFamily="18" charset="0"/>
                        </a:rPr>
                        <a:t>Quản lý phải đăng nhập hệ thống</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algn="just">
                        <a:lnSpc>
                          <a:spcPct val="115000"/>
                        </a:lnSpc>
                        <a:spcAft>
                          <a:spcPts val="0"/>
                        </a:spcAft>
                      </a:pPr>
                      <a:r>
                        <a:rPr lang="en-US" sz="1600">
                          <a:effectLst/>
                          <a:latin typeface="Times New Roman" panose="02020603050405020304" pitchFamily="18" charset="0"/>
                          <a:ea typeface="Calibri"/>
                          <a:cs typeface="Times New Roman" panose="02020603050405020304" pitchFamily="18" charset="0"/>
                        </a:rPr>
                        <a:t>Đảm bảo tối thiểu</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600">
                          <a:effectLst/>
                          <a:latin typeface="Times New Roman" panose="02020603050405020304" pitchFamily="18" charset="0"/>
                          <a:ea typeface="Calibri"/>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algn="just">
                        <a:lnSpc>
                          <a:spcPct val="115000"/>
                        </a:lnSpc>
                        <a:spcAft>
                          <a:spcPts val="0"/>
                        </a:spcAft>
                      </a:pPr>
                      <a:r>
                        <a:rPr lang="en-US" sz="1600">
                          <a:effectLst/>
                          <a:latin typeface="Times New Roman" panose="02020603050405020304" pitchFamily="18" charset="0"/>
                          <a:ea typeface="Calibri"/>
                          <a:cs typeface="Times New Roman" panose="02020603050405020304" pitchFamily="18" charset="0"/>
                        </a:rPr>
                        <a:t>Đảm bảo thành công</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600">
                          <a:effectLst/>
                          <a:latin typeface="Times New Roman" panose="02020603050405020304" pitchFamily="18" charset="0"/>
                          <a:ea typeface="Calibri"/>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algn="just">
                        <a:lnSpc>
                          <a:spcPct val="115000"/>
                        </a:lnSpc>
                        <a:spcAft>
                          <a:spcPts val="0"/>
                        </a:spcAft>
                      </a:pPr>
                      <a:r>
                        <a:rPr lang="en-US" sz="1600">
                          <a:effectLst/>
                          <a:latin typeface="Times New Roman" panose="02020603050405020304" pitchFamily="18" charset="0"/>
                          <a:ea typeface="Calibri"/>
                          <a:cs typeface="Times New Roman" panose="02020603050405020304" pitchFamily="18" charset="0"/>
                        </a:rPr>
                        <a:t>Kích hoạt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600">
                          <a:effectLst/>
                          <a:latin typeface="Times New Roman" panose="02020603050405020304" pitchFamily="18" charset="0"/>
                          <a:ea typeface="Calibri"/>
                          <a:cs typeface="Times New Roman" panose="02020603050405020304" pitchFamily="18" charset="0"/>
                        </a:rPr>
                        <a:t>Quản lý yêu cầu chức năng xóa sản phẩm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algn="just">
                        <a:lnSpc>
                          <a:spcPct val="115000"/>
                        </a:lnSpc>
                        <a:spcAft>
                          <a:spcPts val="0"/>
                        </a:spcAft>
                      </a:pPr>
                      <a:r>
                        <a:rPr lang="en-US" sz="1600" b="1">
                          <a:effectLst/>
                          <a:latin typeface="Times New Roman" panose="02020603050405020304" pitchFamily="18" charset="0"/>
                          <a:ea typeface="Calibri"/>
                          <a:cs typeface="Times New Roman" panose="02020603050405020304" pitchFamily="18" charset="0"/>
                        </a:rPr>
                        <a:t>Hành động tác nhân</a:t>
                      </a:r>
                      <a:endParaRPr lang="en-US" sz="1600">
                        <a:effectLst/>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600" b="1">
                          <a:effectLst/>
                          <a:latin typeface="Times New Roman" panose="02020603050405020304" pitchFamily="18" charset="0"/>
                          <a:ea typeface="Calibri"/>
                          <a:cs typeface="Times New Roman" panose="02020603050405020304" pitchFamily="18" charset="0"/>
                        </a:rPr>
                        <a:t>Phản ứng hệ thống</a:t>
                      </a:r>
                      <a:endParaRPr lang="en-US" sz="1600">
                        <a:effectLst/>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marL="0" lvl="0" indent="0" algn="just">
                        <a:lnSpc>
                          <a:spcPct val="115000"/>
                        </a:lnSpc>
                        <a:spcAft>
                          <a:spcPts val="0"/>
                        </a:spcAft>
                        <a:buFont typeface="+mj-lt"/>
                        <a:buNone/>
                      </a:pPr>
                      <a:r>
                        <a:rPr lang="en-US" sz="1600">
                          <a:effectLst/>
                          <a:latin typeface="Times New Roman" panose="02020603050405020304" pitchFamily="18" charset="0"/>
                          <a:ea typeface="Calibri"/>
                          <a:cs typeface="Times New Roman" panose="02020603050405020304" pitchFamily="18" charset="0"/>
                        </a:rPr>
                        <a:t>Quản lý yêu cầu chức năng xóa sản phẩm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600">
                          <a:effectLst/>
                          <a:latin typeface="Times New Roman" panose="02020603050405020304" pitchFamily="18" charset="0"/>
                          <a:ea typeface="Calibri"/>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marL="0" lvl="0" indent="0" algn="just">
                        <a:lnSpc>
                          <a:spcPct val="115000"/>
                        </a:lnSpc>
                        <a:spcAft>
                          <a:spcPts val="0"/>
                        </a:spcAft>
                        <a:buFont typeface="+mj-lt"/>
                        <a:buNone/>
                      </a:pPr>
                      <a:r>
                        <a:rPr lang="en-US" sz="1600">
                          <a:effectLst/>
                          <a:latin typeface="Times New Roman" panose="02020603050405020304" pitchFamily="18" charset="0"/>
                          <a:ea typeface="Calibri"/>
                          <a:cs typeface="Times New Roman" panose="02020603050405020304" pitchFamily="18" charset="0"/>
                        </a:rPr>
                        <a:t>Quản lý chọn sản phẩm cần xóa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600">
                          <a:effectLst/>
                          <a:latin typeface="Times New Roman" panose="02020603050405020304" pitchFamily="18" charset="0"/>
                          <a:ea typeface="Calibri"/>
                          <a:cs typeface="Times New Roman" panose="02020603050405020304" pitchFamily="18" charset="0"/>
                        </a:rPr>
                        <a:t>Hệ thống đưa ra thông tin sản phẩm hiện tại</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0">
                <a:tc>
                  <a:txBody>
                    <a:bodyPr/>
                    <a:lstStyle/>
                    <a:p>
                      <a:pPr marL="0" lvl="0" indent="0" algn="just">
                        <a:lnSpc>
                          <a:spcPct val="115000"/>
                        </a:lnSpc>
                        <a:spcAft>
                          <a:spcPts val="0"/>
                        </a:spcAft>
                        <a:buFont typeface="+mj-lt"/>
                        <a:buNone/>
                      </a:pPr>
                      <a:r>
                        <a:rPr lang="en-US" sz="1600">
                          <a:effectLst/>
                          <a:latin typeface="Times New Roman" panose="02020603050405020304" pitchFamily="18" charset="0"/>
                          <a:ea typeface="Calibri"/>
                          <a:cs typeface="Times New Roman" panose="02020603050405020304" pitchFamily="18" charset="0"/>
                        </a:rPr>
                        <a:t>Quản lý chọn xóa sản phẩm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1" indent="0" algn="just" defTabSz="914400" rtl="0" eaLnBrk="1" fontAlgn="auto" latinLnBrk="0" hangingPunct="1">
                        <a:lnSpc>
                          <a:spcPct val="115000"/>
                        </a:lnSpc>
                        <a:spcBef>
                          <a:spcPts val="0"/>
                        </a:spcBef>
                        <a:spcAft>
                          <a:spcPts val="0"/>
                        </a:spcAft>
                        <a:buClrTx/>
                        <a:buSzTx/>
                        <a:buFontTx/>
                        <a:buNone/>
                        <a:tabLst/>
                        <a:defRPr/>
                      </a:pPr>
                      <a:r>
                        <a:rPr lang="en-US" sz="1600">
                          <a:effectLst/>
                          <a:latin typeface="Times New Roman" panose="02020603050405020304" pitchFamily="18" charset="0"/>
                          <a:ea typeface="Calibri"/>
                          <a:cs typeface="Times New Roman" panose="02020603050405020304" pitchFamily="18" charset="0"/>
                        </a:rPr>
                        <a:t>Hệ thống hiện</a:t>
                      </a:r>
                      <a:r>
                        <a:rPr lang="en-US" sz="1600" baseline="0">
                          <a:effectLst/>
                          <a:latin typeface="Times New Roman" panose="02020603050405020304" pitchFamily="18" charset="0"/>
                          <a:ea typeface="Calibri"/>
                          <a:cs typeface="Times New Roman" panose="02020603050405020304" pitchFamily="18" charset="0"/>
                        </a:rPr>
                        <a:t> hộp thoại</a:t>
                      </a:r>
                      <a:r>
                        <a:rPr lang="en-US" sz="1600">
                          <a:effectLst/>
                          <a:latin typeface="Times New Roman" panose="02020603050405020304" pitchFamily="18" charset="0"/>
                          <a:ea typeface="Calibri"/>
                          <a:cs typeface="Times New Roman" panose="02020603050405020304" pitchFamily="18" charset="0"/>
                        </a:rPr>
                        <a:t> xác nhận xóa</a:t>
                      </a:r>
                    </a:p>
                    <a:p>
                      <a:pPr algn="just">
                        <a:lnSpc>
                          <a:spcPct val="115000"/>
                        </a:lnSpc>
                        <a:spcAft>
                          <a:spcPts val="0"/>
                        </a:spcAft>
                      </a:pPr>
                      <a:r>
                        <a:rPr lang="en-US" sz="1600">
                          <a:effectLst/>
                          <a:latin typeface="Times New Roman" panose="02020603050405020304" pitchFamily="18" charset="0"/>
                          <a:ea typeface="Calibri"/>
                          <a:cs typeface="Times New Roman" panose="02020603050405020304" pitchFamily="18" charset="0"/>
                        </a:rPr>
                        <a:t>Nếu xác nhận xóa chuyển sang 1.3.1 Nếu hủy chuyển sang 1.3.2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0">
                <a:tc>
                  <a:txBody>
                    <a:bodyPr/>
                    <a:lstStyle/>
                    <a:p>
                      <a:pPr marL="0" lvl="0" indent="0" algn="just">
                        <a:lnSpc>
                          <a:spcPct val="115000"/>
                        </a:lnSpc>
                        <a:spcAft>
                          <a:spcPts val="0"/>
                        </a:spcAft>
                        <a:buFont typeface="+mj-lt"/>
                        <a:buNone/>
                      </a:pPr>
                      <a:r>
                        <a:rPr lang="en-US" sz="1600">
                          <a:effectLst/>
                          <a:latin typeface="Times New Roman" panose="02020603050405020304" pitchFamily="18" charset="0"/>
                          <a:ea typeface="Calibri"/>
                          <a:cs typeface="Times New Roman" panose="02020603050405020304" pitchFamily="18" charset="0"/>
                        </a:rPr>
                        <a:t>Quản lý yêu cầu chức năng sửa sản phẩm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600">
                          <a:effectLst/>
                          <a:latin typeface="Times New Roman" panose="02020603050405020304" pitchFamily="18" charset="0"/>
                          <a:ea typeface="Calibri"/>
                          <a:cs typeface="Times New Roman" panose="02020603050405020304" pitchFamily="18" charset="0"/>
                        </a:rPr>
                        <a:t>1.3.1 Hệ thống xóa sản phẩm và cập nhật lại các sản phẩm sẵn có</a:t>
                      </a:r>
                    </a:p>
                    <a:p>
                      <a:pPr algn="just">
                        <a:lnSpc>
                          <a:spcPct val="115000"/>
                        </a:lnSpc>
                        <a:spcAft>
                          <a:spcPts val="0"/>
                        </a:spcAft>
                      </a:pPr>
                      <a:r>
                        <a:rPr lang="en-US" sz="1600">
                          <a:effectLst/>
                          <a:latin typeface="Times New Roman" panose="02020603050405020304" pitchFamily="18" charset="0"/>
                          <a:ea typeface="Calibri"/>
                          <a:cs typeface="Times New Roman" panose="02020603050405020304" pitchFamily="18" charset="0"/>
                        </a:rPr>
                        <a:t>1.3.2 Hệ thống không xóa sản phẩm và trở lại giao diện các sản phẩm sẵn có</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1"/>
                  </a:ext>
                </a:extLst>
              </a:tr>
            </a:tbl>
          </a:graphicData>
        </a:graphic>
      </p:graphicFrame>
    </p:spTree>
    <p:extLst>
      <p:ext uri="{BB962C8B-B14F-4D97-AF65-F5344CB8AC3E}">
        <p14:creationId xmlns:p14="http://schemas.microsoft.com/office/powerpoint/2010/main" val="4062751880"/>
      </p:ext>
    </p:extLst>
  </p:cSld>
  <p:clrMapOvr>
    <a:masterClrMapping/>
  </p:clrMapOvr>
  <p:transition spd="slow">
    <p:push dir="u"/>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14" name="矩形 13"/>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254977" y="1252294"/>
            <a:ext cx="11605846" cy="5086960"/>
            <a:chOff x="6459260" y="1628712"/>
            <a:chExt cx="5022149" cy="4695583"/>
          </a:xfrm>
        </p:grpSpPr>
        <p:sp>
          <p:nvSpPr>
            <p:cNvPr id="6" name="Freeform 12"/>
            <p:cNvSpPr/>
            <p:nvPr/>
          </p:nvSpPr>
          <p:spPr bwMode="auto">
            <a:xfrm>
              <a:off x="6459260" y="162871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sp>
          <p:nvSpPr>
            <p:cNvPr id="7" name="Freeform 12"/>
            <p:cNvSpPr/>
            <p:nvPr/>
          </p:nvSpPr>
          <p:spPr bwMode="auto">
            <a:xfrm flipH="1" flipV="1">
              <a:off x="10952771" y="579407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grpSp>
      <p:sp>
        <p:nvSpPr>
          <p:cNvPr id="16" name="矩形 1"/>
          <p:cNvSpPr/>
          <p:nvPr/>
        </p:nvSpPr>
        <p:spPr>
          <a:xfrm>
            <a:off x="3368276" y="367704"/>
            <a:ext cx="5455446" cy="646331"/>
          </a:xfrm>
          <a:prstGeom prst="rect">
            <a:avLst/>
          </a:prstGeom>
        </p:spPr>
        <p:txBody>
          <a:bodyPr wrap="square">
            <a:spAutoFit/>
          </a:bodyPr>
          <a:lstStyle/>
          <a:p>
            <a:r>
              <a:rPr kumimoji="1" lang="vi-VN" altLang="zh-CN" sz="3600" spc="600">
                <a:solidFill>
                  <a:srgbClr val="65A1BD"/>
                </a:solidFill>
                <a:ea typeface="Elsie" panose="02000000000000000000" charset="0"/>
              </a:rPr>
              <a:t>Quản lý</a:t>
            </a:r>
            <a:endParaRPr kumimoji="1" lang="en-US" altLang="zh-CN" sz="3600" spc="600">
              <a:solidFill>
                <a:srgbClr val="65A1BD"/>
              </a:solidFill>
              <a:ea typeface="Elsie" panose="02000000000000000000" charset="0"/>
            </a:endParaRPr>
          </a:p>
        </p:txBody>
      </p:sp>
      <p:sp>
        <p:nvSpPr>
          <p:cNvPr id="18" name="Rectangle 1"/>
          <p:cNvSpPr>
            <a:spLocks noChangeArrowheads="1"/>
          </p:cNvSpPr>
          <p:nvPr/>
        </p:nvSpPr>
        <p:spPr bwMode="auto">
          <a:xfrm>
            <a:off x="685060" y="1426603"/>
            <a:ext cx="74654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vi-VN"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Sơ đồ Use-Case</a:t>
            </a:r>
            <a:r>
              <a:rPr kumimoji="0" lang="en-US"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a:t>
            </a:r>
            <a:endParaRPr kumimoji="0" lang="en-US" altLang="en-US" sz="2000" b="0" i="0" u="none" strike="noStrike" cap="none" normalizeH="0" baseline="0">
              <a:ln>
                <a:noFill/>
              </a:ln>
              <a:solidFill>
                <a:schemeClr val="tx1"/>
              </a:solidFill>
              <a:effectLst/>
            </a:endParaRP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6705" y="1730715"/>
            <a:ext cx="7358590" cy="43257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42509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750"/>
                                        <p:tgtEl>
                                          <p:spTgt spid="16">
                                            <p:txEl>
                                              <p:pRg st="0" end="0"/>
                                            </p:txEl>
                                          </p:spTgt>
                                        </p:tgtEl>
                                      </p:cBhvr>
                                    </p:animEffect>
                                    <p:anim calcmode="lin" valueType="num">
                                      <p:cBhvr>
                                        <p:cTn id="14" dur="75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20" name="图片 19"/>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21" name="矩形 20"/>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8"/>
              <p:cNvSpPr txBox="1">
                <a:spLocks noChangeArrowheads="1"/>
              </p:cNvSpPr>
              <p:nvPr/>
            </p:nvSpPr>
            <p:spPr bwMode="auto">
              <a:xfrm>
                <a:off x="4543784" y="410704"/>
                <a:ext cx="33673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en-US" altLang="zh-CN" sz="2800" spc="300" err="1">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Quản</a:t>
                </a:r>
                <a:r>
                  <a:rPr lang="en-US" altLang="zh-CN"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 </a:t>
                </a:r>
                <a:r>
                  <a:rPr lang="en-US" altLang="zh-CN" sz="2800" spc="300" err="1">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lý</a:t>
                </a:r>
                <a:r>
                  <a:rPr lang="en-US" altLang="zh-CN"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 </a:t>
                </a:r>
                <a:r>
                  <a:rPr lang="en-US" altLang="zh-CN" sz="2800" spc="300" err="1">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kho</a:t>
                </a:r>
                <a:endParaRPr lang="zh-CN" altLang="en-US"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endParaRPr>
              </a:p>
            </p:txBody>
          </p:sp>
        </p:grpSp>
        <p:cxnSp>
          <p:nvCxnSpPr>
            <p:cNvPr id="19" name="直接连接符 18"/>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sp>
        <p:nvSpPr>
          <p:cNvPr id="3" name="Rectangle 1"/>
          <p:cNvSpPr>
            <a:spLocks noChangeArrowheads="1"/>
          </p:cNvSpPr>
          <p:nvPr/>
        </p:nvSpPr>
        <p:spPr bwMode="auto">
          <a:xfrm>
            <a:off x="1300521" y="1419195"/>
            <a:ext cx="44451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Kịch bản Use case Quản lý kho:</a:t>
            </a:r>
            <a:endParaRPr kumimoji="0" lang="en-US" altLang="en-US" sz="2000" b="0" i="0" u="none" strike="noStrike" cap="none" normalizeH="0" baseline="0">
              <a:ln>
                <a:noFill/>
              </a:ln>
              <a:solidFill>
                <a:schemeClr val="tx1"/>
              </a:solidFill>
              <a:effectLst/>
            </a:endParaRPr>
          </a:p>
        </p:txBody>
      </p:sp>
      <p:graphicFrame>
        <p:nvGraphicFramePr>
          <p:cNvPr id="4" name="Table 3"/>
          <p:cNvGraphicFramePr>
            <a:graphicFrameLocks noGrp="1"/>
          </p:cNvGraphicFramePr>
          <p:nvPr/>
        </p:nvGraphicFramePr>
        <p:xfrm>
          <a:off x="1989558" y="2088108"/>
          <a:ext cx="8846765" cy="4102445"/>
        </p:xfrm>
        <a:graphic>
          <a:graphicData uri="http://schemas.openxmlformats.org/drawingml/2006/table">
            <a:tbl>
              <a:tblPr firstRow="1" firstCol="1" bandRow="1"/>
              <a:tblGrid>
                <a:gridCol w="3264829">
                  <a:extLst>
                    <a:ext uri="{9D8B030D-6E8A-4147-A177-3AD203B41FA5}">
                      <a16:colId xmlns:a16="http://schemas.microsoft.com/office/drawing/2014/main" xmlns="" val="20000"/>
                    </a:ext>
                  </a:extLst>
                </a:gridCol>
                <a:gridCol w="5581936">
                  <a:extLst>
                    <a:ext uri="{9D8B030D-6E8A-4147-A177-3AD203B41FA5}">
                      <a16:colId xmlns:a16="http://schemas.microsoft.com/office/drawing/2014/main" xmlns="" val="20001"/>
                    </a:ext>
                  </a:extLst>
                </a:gridCol>
              </a:tblGrid>
              <a:tr h="236941">
                <a:tc>
                  <a:txBody>
                    <a:bodyPr/>
                    <a:lstStyle/>
                    <a:p>
                      <a:pPr algn="just">
                        <a:lnSpc>
                          <a:spcPct val="115000"/>
                        </a:lnSpc>
                        <a:spcAft>
                          <a:spcPts val="0"/>
                        </a:spcAft>
                      </a:pPr>
                      <a:r>
                        <a:rPr lang="en-US" sz="1800">
                          <a:effectLst/>
                          <a:latin typeface="Times New Roman"/>
                          <a:ea typeface="Calibri"/>
                          <a:cs typeface="Times New Roman"/>
                        </a:rPr>
                        <a:t>Tên use case</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800">
                          <a:effectLst/>
                          <a:latin typeface="Times New Roman"/>
                          <a:ea typeface="Calibri"/>
                          <a:cs typeface="Times New Roman"/>
                        </a:rPr>
                        <a:t>Quản lý kho</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236941">
                <a:tc>
                  <a:txBody>
                    <a:bodyPr/>
                    <a:lstStyle/>
                    <a:p>
                      <a:pPr algn="just">
                        <a:lnSpc>
                          <a:spcPct val="115000"/>
                        </a:lnSpc>
                        <a:spcAft>
                          <a:spcPts val="0"/>
                        </a:spcAft>
                      </a:pPr>
                      <a:r>
                        <a:rPr lang="en-US" sz="1800">
                          <a:effectLst/>
                          <a:latin typeface="Times New Roman"/>
                          <a:ea typeface="Calibri"/>
                          <a:cs typeface="Times New Roman"/>
                        </a:rPr>
                        <a:t>Tên Actor</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800">
                          <a:effectLst/>
                          <a:latin typeface="Times New Roman"/>
                          <a:ea typeface="Calibri"/>
                          <a:cs typeface="Times New Roman"/>
                        </a:rPr>
                        <a:t>Quản lý</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236941">
                <a:tc>
                  <a:txBody>
                    <a:bodyPr/>
                    <a:lstStyle/>
                    <a:p>
                      <a:pPr algn="just">
                        <a:lnSpc>
                          <a:spcPct val="115000"/>
                        </a:lnSpc>
                        <a:spcAft>
                          <a:spcPts val="0"/>
                        </a:spcAft>
                      </a:pPr>
                      <a:r>
                        <a:rPr lang="en-US" sz="1800">
                          <a:effectLst/>
                          <a:latin typeface="Times New Roman"/>
                          <a:ea typeface="Calibri"/>
                          <a:cs typeface="Times New Roman"/>
                        </a:rPr>
                        <a:t>Mức</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800">
                          <a:effectLst/>
                          <a:latin typeface="Times New Roman"/>
                          <a:ea typeface="Calibri"/>
                          <a:cs typeface="Times New Roman"/>
                        </a:rPr>
                        <a:t> </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236941">
                <a:tc>
                  <a:txBody>
                    <a:bodyPr/>
                    <a:lstStyle/>
                    <a:p>
                      <a:pPr algn="just">
                        <a:lnSpc>
                          <a:spcPct val="115000"/>
                        </a:lnSpc>
                        <a:spcAft>
                          <a:spcPts val="0"/>
                        </a:spcAft>
                      </a:pPr>
                      <a:r>
                        <a:rPr lang="en-US" sz="1800">
                          <a:effectLst/>
                          <a:latin typeface="Times New Roman"/>
                          <a:ea typeface="Calibri"/>
                          <a:cs typeface="Times New Roman"/>
                        </a:rPr>
                        <a:t>Tiền điều kiện</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800">
                          <a:effectLst/>
                          <a:latin typeface="Times New Roman"/>
                          <a:ea typeface="Calibri"/>
                          <a:cs typeface="Times New Roman"/>
                        </a:rPr>
                        <a:t>Quản lý phải đăng nhập hệ thống</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236941">
                <a:tc>
                  <a:txBody>
                    <a:bodyPr/>
                    <a:lstStyle/>
                    <a:p>
                      <a:pPr algn="just">
                        <a:lnSpc>
                          <a:spcPct val="115000"/>
                        </a:lnSpc>
                        <a:spcAft>
                          <a:spcPts val="0"/>
                        </a:spcAft>
                      </a:pPr>
                      <a:r>
                        <a:rPr lang="en-US" sz="1800">
                          <a:effectLst/>
                          <a:latin typeface="Times New Roman"/>
                          <a:ea typeface="Calibri"/>
                          <a:cs typeface="Times New Roman"/>
                        </a:rPr>
                        <a:t>Đảm bảo tối thiểu</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800">
                          <a:effectLst/>
                          <a:latin typeface="Times New Roman"/>
                          <a:ea typeface="Calibri"/>
                          <a:cs typeface="Times New Roman"/>
                        </a:rPr>
                        <a:t> </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236941">
                <a:tc>
                  <a:txBody>
                    <a:bodyPr/>
                    <a:lstStyle/>
                    <a:p>
                      <a:pPr algn="just">
                        <a:lnSpc>
                          <a:spcPct val="115000"/>
                        </a:lnSpc>
                        <a:spcAft>
                          <a:spcPts val="0"/>
                        </a:spcAft>
                      </a:pPr>
                      <a:r>
                        <a:rPr lang="en-US" sz="1800">
                          <a:effectLst/>
                          <a:latin typeface="Times New Roman"/>
                          <a:ea typeface="Calibri"/>
                          <a:cs typeface="Times New Roman"/>
                        </a:rPr>
                        <a:t>Đảm bảo thành công</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800">
                          <a:effectLst/>
                          <a:latin typeface="Times New Roman"/>
                          <a:ea typeface="Calibri"/>
                          <a:cs typeface="Times New Roman"/>
                        </a:rPr>
                        <a:t> </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236941">
                <a:tc>
                  <a:txBody>
                    <a:bodyPr/>
                    <a:lstStyle/>
                    <a:p>
                      <a:pPr algn="just">
                        <a:lnSpc>
                          <a:spcPct val="115000"/>
                        </a:lnSpc>
                        <a:spcAft>
                          <a:spcPts val="0"/>
                        </a:spcAft>
                      </a:pPr>
                      <a:r>
                        <a:rPr lang="en-US" sz="1800">
                          <a:effectLst/>
                          <a:latin typeface="Times New Roman"/>
                          <a:ea typeface="Calibri"/>
                          <a:cs typeface="Times New Roman"/>
                        </a:rPr>
                        <a:t>Kích hoạt</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800">
                          <a:effectLst/>
                          <a:latin typeface="Times New Roman"/>
                          <a:ea typeface="Calibri"/>
                          <a:cs typeface="Times New Roman"/>
                        </a:rPr>
                        <a:t>Quản lý yêu cầu chức năng quản lý kho</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236941">
                <a:tc>
                  <a:txBody>
                    <a:bodyPr/>
                    <a:lstStyle/>
                    <a:p>
                      <a:pPr algn="just">
                        <a:lnSpc>
                          <a:spcPct val="115000"/>
                        </a:lnSpc>
                        <a:spcAft>
                          <a:spcPts val="0"/>
                        </a:spcAft>
                      </a:pPr>
                      <a:r>
                        <a:rPr lang="en-US" sz="1800" b="1">
                          <a:effectLst/>
                          <a:latin typeface="Times New Roman"/>
                          <a:ea typeface="Calibri"/>
                          <a:cs typeface="Times New Roman"/>
                        </a:rPr>
                        <a:t>Hành động tác nhân</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800" b="1">
                          <a:effectLst/>
                          <a:latin typeface="Times New Roman"/>
                          <a:ea typeface="Calibri"/>
                          <a:cs typeface="Times New Roman"/>
                        </a:rPr>
                        <a:t>Phản ứng hệ thống</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947765">
                <a:tc>
                  <a:txBody>
                    <a:bodyPr/>
                    <a:lstStyle/>
                    <a:p>
                      <a:pPr marL="0" lvl="0" indent="0" algn="just">
                        <a:lnSpc>
                          <a:spcPct val="115000"/>
                        </a:lnSpc>
                        <a:spcAft>
                          <a:spcPts val="0"/>
                        </a:spcAft>
                        <a:buFont typeface="+mj-lt"/>
                        <a:buNone/>
                      </a:pPr>
                      <a:r>
                        <a:rPr lang="en-US" sz="1800">
                          <a:effectLst/>
                          <a:latin typeface="Times New Roman"/>
                          <a:ea typeface="Calibri"/>
                          <a:cs typeface="Times New Roman"/>
                        </a:rPr>
                        <a:t>Quản lý yêu cầu chức năng</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800">
                          <a:effectLst/>
                          <a:latin typeface="Times New Roman"/>
                          <a:ea typeface="Calibri"/>
                          <a:cs typeface="Times New Roman"/>
                        </a:rPr>
                        <a:t>Hệ thống hiển thị lên giao diện các sản phẩm trong kho</a:t>
                      </a:r>
                      <a:endParaRPr lang="en-US" sz="1800">
                        <a:effectLst/>
                        <a:latin typeface="Calibri"/>
                        <a:ea typeface="Calibri"/>
                        <a:cs typeface="Times New Roman"/>
                      </a:endParaRPr>
                    </a:p>
                    <a:p>
                      <a:pPr algn="just">
                        <a:lnSpc>
                          <a:spcPct val="115000"/>
                        </a:lnSpc>
                        <a:spcAft>
                          <a:spcPts val="0"/>
                        </a:spcAft>
                      </a:pPr>
                      <a:r>
                        <a:rPr lang="en-US" sz="1800">
                          <a:effectLst/>
                          <a:latin typeface="Times New Roman"/>
                          <a:ea typeface="Calibri"/>
                          <a:cs typeface="Times New Roman"/>
                        </a:rPr>
                        <a:t>Hệ thống cho phép thực hiện các chức năng khác như: sửa, thêm, xóa, tìm kiếm,..</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236941">
                <a:tc>
                  <a:txBody>
                    <a:bodyPr/>
                    <a:lstStyle/>
                    <a:p>
                      <a:pPr marL="0" lvl="0" indent="0" algn="just">
                        <a:lnSpc>
                          <a:spcPct val="115000"/>
                        </a:lnSpc>
                        <a:spcAft>
                          <a:spcPts val="0"/>
                        </a:spcAft>
                        <a:buFont typeface="+mj-lt"/>
                        <a:buNone/>
                      </a:pPr>
                      <a:r>
                        <a:rPr lang="en-US" sz="1800">
                          <a:effectLst/>
                          <a:latin typeface="Times New Roman"/>
                          <a:ea typeface="Calibri"/>
                          <a:cs typeface="Times New Roman"/>
                        </a:rPr>
                        <a:t>Thực hiện các chức năng theo yêu cầu</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800">
                          <a:effectLst/>
                          <a:latin typeface="Times New Roman"/>
                          <a:ea typeface="Calibri"/>
                          <a:cs typeface="Times New Roman"/>
                        </a:rPr>
                        <a:t> </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spTree>
    <p:extLst>
      <p:ext uri="{BB962C8B-B14F-4D97-AF65-F5344CB8AC3E}">
        <p14:creationId xmlns:p14="http://schemas.microsoft.com/office/powerpoint/2010/main" val="1245801856"/>
      </p:ext>
    </p:extLst>
  </p:cSld>
  <p:clrMapOvr>
    <a:masterClrMapping/>
  </p:clrMapOvr>
  <p:transition spd="slow">
    <p:push dir="u"/>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20" name="图片 19"/>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21" name="矩形 20"/>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8"/>
              <p:cNvSpPr txBox="1">
                <a:spLocks noChangeArrowheads="1"/>
              </p:cNvSpPr>
              <p:nvPr/>
            </p:nvSpPr>
            <p:spPr bwMode="auto">
              <a:xfrm>
                <a:off x="4543784" y="410704"/>
                <a:ext cx="33673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en-US" altLang="zh-CN" sz="2800" spc="300" err="1">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Quản</a:t>
                </a:r>
                <a:r>
                  <a:rPr lang="en-US" altLang="zh-CN"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 </a:t>
                </a:r>
                <a:r>
                  <a:rPr lang="en-US" altLang="zh-CN" sz="2800" spc="300" err="1">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lý</a:t>
                </a:r>
                <a:r>
                  <a:rPr lang="en-US" altLang="zh-CN"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 </a:t>
                </a:r>
                <a:r>
                  <a:rPr lang="en-US" altLang="zh-CN" sz="2800" spc="300" err="1">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kho</a:t>
                </a:r>
                <a:endParaRPr lang="zh-CN" altLang="en-US"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endParaRPr>
              </a:p>
            </p:txBody>
          </p:sp>
        </p:grpSp>
        <p:cxnSp>
          <p:nvCxnSpPr>
            <p:cNvPr id="19" name="直接连接符 18"/>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sp>
        <p:nvSpPr>
          <p:cNvPr id="3" name="Rectangle 1"/>
          <p:cNvSpPr>
            <a:spLocks noChangeArrowheads="1"/>
          </p:cNvSpPr>
          <p:nvPr/>
        </p:nvSpPr>
        <p:spPr bwMode="auto">
          <a:xfrm>
            <a:off x="1300521" y="1246263"/>
            <a:ext cx="51139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Kịch bản Use case Thêm sản phẩm vào</a:t>
            </a:r>
            <a:r>
              <a:rPr kumimoji="0" lang="en-US" altLang="en-US" sz="2000" b="1" i="0" u="none" strike="noStrike" cap="none" normalizeH="0">
                <a:ln>
                  <a:noFill/>
                </a:ln>
                <a:solidFill>
                  <a:schemeClr val="tx1"/>
                </a:solidFill>
                <a:effectLst/>
                <a:latin typeface="Times New Roman" pitchFamily="18" charset="0"/>
                <a:ea typeface="Calibri" pitchFamily="34" charset="0"/>
                <a:cs typeface="Times New Roman" pitchFamily="18" charset="0"/>
              </a:rPr>
              <a:t> kho</a:t>
            </a:r>
            <a:r>
              <a:rPr kumimoji="0" lang="en-US"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a:t>
            </a:r>
            <a:endParaRPr kumimoji="0" lang="en-US" altLang="en-US" sz="2000" b="0" i="0" u="none" strike="noStrike" cap="none" normalizeH="0" baseline="0">
              <a:ln>
                <a:noFill/>
              </a:ln>
              <a:solidFill>
                <a:schemeClr val="tx1"/>
              </a:solidFill>
              <a:effectLst/>
            </a:endParaRPr>
          </a:p>
        </p:txBody>
      </p:sp>
      <p:sp>
        <p:nvSpPr>
          <p:cNvPr id="5" name="Rectangle 4"/>
          <p:cNvSpPr/>
          <p:nvPr/>
        </p:nvSpPr>
        <p:spPr>
          <a:xfrm>
            <a:off x="9112100" y="2874672"/>
            <a:ext cx="2911578" cy="2031325"/>
          </a:xfrm>
          <a:prstGeom prst="rect">
            <a:avLst/>
          </a:prstGeom>
        </p:spPr>
        <p:txBody>
          <a:bodyPr wrap="square">
            <a:spAutoFit/>
          </a:bodyPr>
          <a:lstStyle/>
          <a:p>
            <a:r>
              <a:rPr lang="en-US"/>
              <a:t>Quy tắc đặt mã sản phẩm: Mã sản phẩm = Mã danh mục.Số thứ tự.</a:t>
            </a:r>
          </a:p>
          <a:p>
            <a:r>
              <a:rPr lang="en-US"/>
              <a:t>Ví dụ: Sản phẩm sách văn học KVH.001 sản phẩm văn học sau đó là KVH.002</a:t>
            </a:r>
          </a:p>
        </p:txBody>
      </p:sp>
      <p:graphicFrame>
        <p:nvGraphicFramePr>
          <p:cNvPr id="2" name="Table 1"/>
          <p:cNvGraphicFramePr>
            <a:graphicFrameLocks noGrp="1"/>
          </p:cNvGraphicFramePr>
          <p:nvPr/>
        </p:nvGraphicFramePr>
        <p:xfrm>
          <a:off x="281929" y="1939563"/>
          <a:ext cx="8523709" cy="4203340"/>
        </p:xfrm>
        <a:graphic>
          <a:graphicData uri="http://schemas.openxmlformats.org/drawingml/2006/table">
            <a:tbl>
              <a:tblPr firstRow="1" firstCol="1" bandRow="1"/>
              <a:tblGrid>
                <a:gridCol w="3419446">
                  <a:extLst>
                    <a:ext uri="{9D8B030D-6E8A-4147-A177-3AD203B41FA5}">
                      <a16:colId xmlns:a16="http://schemas.microsoft.com/office/drawing/2014/main" xmlns="" val="20000"/>
                    </a:ext>
                  </a:extLst>
                </a:gridCol>
                <a:gridCol w="5104263">
                  <a:extLst>
                    <a:ext uri="{9D8B030D-6E8A-4147-A177-3AD203B41FA5}">
                      <a16:colId xmlns:a16="http://schemas.microsoft.com/office/drawing/2014/main" xmlns="" val="20001"/>
                    </a:ext>
                  </a:extLst>
                </a:gridCol>
              </a:tblGrid>
              <a:tr h="0">
                <a:tc>
                  <a:txBody>
                    <a:bodyPr/>
                    <a:lstStyle/>
                    <a:p>
                      <a:pPr algn="just">
                        <a:lnSpc>
                          <a:spcPct val="115000"/>
                        </a:lnSpc>
                        <a:spcAft>
                          <a:spcPts val="0"/>
                        </a:spcAft>
                      </a:pPr>
                      <a:r>
                        <a:rPr lang="en-US" sz="1600">
                          <a:effectLst/>
                          <a:latin typeface="Times New Roman"/>
                          <a:ea typeface="Calibri"/>
                          <a:cs typeface="Times New Roman"/>
                        </a:rPr>
                        <a:t>Tên use case</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600">
                          <a:effectLst/>
                          <a:latin typeface="Times New Roman"/>
                          <a:ea typeface="Calibri"/>
                          <a:cs typeface="Times New Roman"/>
                        </a:rPr>
                        <a:t>Thêm sản phẩm vào kho</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pPr algn="just">
                        <a:lnSpc>
                          <a:spcPct val="115000"/>
                        </a:lnSpc>
                        <a:spcAft>
                          <a:spcPts val="0"/>
                        </a:spcAft>
                      </a:pPr>
                      <a:r>
                        <a:rPr lang="en-US" sz="1600">
                          <a:effectLst/>
                          <a:latin typeface="Times New Roman"/>
                          <a:ea typeface="Calibri"/>
                          <a:cs typeface="Times New Roman"/>
                        </a:rPr>
                        <a:t>Tên Actor</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600">
                          <a:effectLst/>
                          <a:latin typeface="Times New Roman"/>
                          <a:ea typeface="Calibri"/>
                          <a:cs typeface="Times New Roman"/>
                        </a:rPr>
                        <a:t>Quản lý</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algn="just">
                        <a:lnSpc>
                          <a:spcPct val="115000"/>
                        </a:lnSpc>
                        <a:spcAft>
                          <a:spcPts val="0"/>
                        </a:spcAft>
                      </a:pPr>
                      <a:r>
                        <a:rPr lang="en-US" sz="1600">
                          <a:effectLst/>
                          <a:latin typeface="Times New Roman"/>
                          <a:ea typeface="Calibri"/>
                          <a:cs typeface="Times New Roman"/>
                        </a:rPr>
                        <a:t>Mức</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600">
                          <a:effectLst/>
                          <a:latin typeface="Times New Roman"/>
                          <a:ea typeface="Calibri"/>
                          <a:cs typeface="Times New Roman"/>
                        </a:rPr>
                        <a:t> </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algn="just">
                        <a:lnSpc>
                          <a:spcPct val="115000"/>
                        </a:lnSpc>
                        <a:spcAft>
                          <a:spcPts val="0"/>
                        </a:spcAft>
                      </a:pPr>
                      <a:r>
                        <a:rPr lang="en-US" sz="1600">
                          <a:effectLst/>
                          <a:latin typeface="Times New Roman"/>
                          <a:ea typeface="Calibri"/>
                          <a:cs typeface="Times New Roman"/>
                        </a:rPr>
                        <a:t>Tiền điều kiện</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600">
                          <a:effectLst/>
                          <a:latin typeface="Times New Roman"/>
                          <a:ea typeface="Calibri"/>
                          <a:cs typeface="Times New Roman"/>
                        </a:rPr>
                        <a:t>Quản lý phải đăng nhập hệ thống</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algn="just">
                        <a:lnSpc>
                          <a:spcPct val="115000"/>
                        </a:lnSpc>
                        <a:spcAft>
                          <a:spcPts val="0"/>
                        </a:spcAft>
                      </a:pPr>
                      <a:r>
                        <a:rPr lang="en-US" sz="1600">
                          <a:effectLst/>
                          <a:latin typeface="Times New Roman"/>
                          <a:ea typeface="Calibri"/>
                          <a:cs typeface="Times New Roman"/>
                        </a:rPr>
                        <a:t>Đảm bảo tối thiểu</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600">
                          <a:effectLst/>
                          <a:latin typeface="Times New Roman"/>
                          <a:ea typeface="Calibri"/>
                          <a:cs typeface="Times New Roman"/>
                        </a:rPr>
                        <a:t> </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algn="just">
                        <a:lnSpc>
                          <a:spcPct val="115000"/>
                        </a:lnSpc>
                        <a:spcAft>
                          <a:spcPts val="0"/>
                        </a:spcAft>
                      </a:pPr>
                      <a:r>
                        <a:rPr lang="en-US" sz="1600">
                          <a:effectLst/>
                          <a:latin typeface="Times New Roman"/>
                          <a:ea typeface="Calibri"/>
                          <a:cs typeface="Times New Roman"/>
                        </a:rPr>
                        <a:t>Đảm bảo thành công</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600">
                          <a:effectLst/>
                          <a:latin typeface="Times New Roman"/>
                          <a:ea typeface="Calibri"/>
                          <a:cs typeface="Times New Roman"/>
                        </a:rPr>
                        <a:t> </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algn="just">
                        <a:lnSpc>
                          <a:spcPct val="115000"/>
                        </a:lnSpc>
                        <a:spcAft>
                          <a:spcPts val="0"/>
                        </a:spcAft>
                      </a:pPr>
                      <a:r>
                        <a:rPr lang="en-US" sz="1600">
                          <a:effectLst/>
                          <a:latin typeface="Times New Roman"/>
                          <a:ea typeface="Calibri"/>
                          <a:cs typeface="Times New Roman"/>
                        </a:rPr>
                        <a:t>Kích hoạt</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600">
                          <a:effectLst/>
                          <a:latin typeface="Times New Roman"/>
                          <a:ea typeface="Calibri"/>
                          <a:cs typeface="Times New Roman"/>
                        </a:rPr>
                        <a:t>Quản lý yêu cầu chức năng thêm sản phẩm trong kho</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algn="just">
                        <a:lnSpc>
                          <a:spcPct val="115000"/>
                        </a:lnSpc>
                        <a:spcAft>
                          <a:spcPts val="0"/>
                        </a:spcAft>
                      </a:pPr>
                      <a:r>
                        <a:rPr lang="en-US" sz="1600" b="1">
                          <a:effectLst/>
                          <a:latin typeface="Times New Roman"/>
                          <a:ea typeface="Calibri"/>
                          <a:cs typeface="Times New Roman"/>
                        </a:rPr>
                        <a:t>Hành động tác nhân</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600" b="1">
                          <a:effectLst/>
                          <a:latin typeface="Times New Roman"/>
                          <a:ea typeface="Calibri"/>
                          <a:cs typeface="Times New Roman"/>
                        </a:rPr>
                        <a:t>Phản ứng hệ thống</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marL="0" lvl="0" indent="0" algn="just">
                        <a:lnSpc>
                          <a:spcPct val="115000"/>
                        </a:lnSpc>
                        <a:spcAft>
                          <a:spcPts val="0"/>
                        </a:spcAft>
                        <a:buFont typeface="+mj-lt"/>
                        <a:buNone/>
                      </a:pPr>
                      <a:r>
                        <a:rPr lang="en-US" sz="1600">
                          <a:effectLst/>
                          <a:latin typeface="Times New Roman"/>
                          <a:ea typeface="Calibri"/>
                          <a:cs typeface="Times New Roman"/>
                        </a:rPr>
                        <a:t>Quản lý yêu cầu chức năng thêm sản phẩm vào kho</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600">
                          <a:effectLst/>
                          <a:latin typeface="Times New Roman"/>
                          <a:ea typeface="Calibri"/>
                          <a:cs typeface="Times New Roman"/>
                        </a:rPr>
                        <a:t> </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378320">
                <a:tc>
                  <a:txBody>
                    <a:bodyPr/>
                    <a:lstStyle/>
                    <a:p>
                      <a:pPr marL="0" lvl="0" indent="0" algn="just">
                        <a:lnSpc>
                          <a:spcPct val="115000"/>
                        </a:lnSpc>
                        <a:spcAft>
                          <a:spcPts val="0"/>
                        </a:spcAft>
                        <a:buFont typeface="+mj-lt"/>
                        <a:buNone/>
                      </a:pPr>
                      <a:r>
                        <a:rPr lang="en-US" sz="1600">
                          <a:effectLst/>
                          <a:latin typeface="Times New Roman"/>
                          <a:ea typeface="Calibri"/>
                          <a:cs typeface="Times New Roman"/>
                        </a:rPr>
                        <a:t>Quản lý chọn danh mục sản phẩm</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600">
                          <a:effectLst/>
                          <a:latin typeface="Times New Roman"/>
                          <a:ea typeface="Calibri"/>
                          <a:cs typeface="Times New Roman"/>
                        </a:rPr>
                        <a:t>Hệ thống lấy các danh mục sản phẩm</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329916">
                <a:tc>
                  <a:txBody>
                    <a:bodyPr/>
                    <a:lstStyle/>
                    <a:p>
                      <a:pPr marL="0" lvl="0" indent="0" algn="just">
                        <a:lnSpc>
                          <a:spcPct val="115000"/>
                        </a:lnSpc>
                        <a:spcAft>
                          <a:spcPts val="0"/>
                        </a:spcAft>
                        <a:buFont typeface="+mj-lt"/>
                        <a:buNone/>
                      </a:pPr>
                      <a:r>
                        <a:rPr lang="en-US" sz="1600">
                          <a:effectLst/>
                          <a:latin typeface="Times New Roman"/>
                          <a:ea typeface="Calibri"/>
                          <a:cs typeface="Times New Roman"/>
                        </a:rPr>
                        <a:t>Quản lý nhập thông tin sản phẩm</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600">
                          <a:effectLst/>
                          <a:latin typeface="Times New Roman"/>
                          <a:ea typeface="Calibri"/>
                          <a:cs typeface="Times New Roman"/>
                        </a:rPr>
                        <a:t>Hệ thống  hợp lệ hóa thông tin</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690944">
                <a:tc>
                  <a:txBody>
                    <a:bodyPr/>
                    <a:lstStyle/>
                    <a:p>
                      <a:pPr marL="0" lvl="0" indent="0" algn="just">
                        <a:lnSpc>
                          <a:spcPct val="115000"/>
                        </a:lnSpc>
                        <a:spcAft>
                          <a:spcPts val="0"/>
                        </a:spcAft>
                        <a:buFont typeface="+mj-lt"/>
                        <a:buNone/>
                      </a:pPr>
                      <a:r>
                        <a:rPr lang="en-US" sz="1600">
                          <a:effectLst/>
                          <a:latin typeface="Times New Roman"/>
                          <a:ea typeface="Calibri"/>
                          <a:cs typeface="Times New Roman"/>
                        </a:rPr>
                        <a:t>Quản lý yêu cầu chức năng thêm sản phẩm vào kho</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600">
                          <a:effectLst/>
                          <a:latin typeface="Times New Roman"/>
                          <a:ea typeface="Calibri"/>
                          <a:cs typeface="Times New Roman"/>
                        </a:rPr>
                        <a:t>Hệ thống sinh mã sản phẩm tự động theo quy tắc </a:t>
                      </a:r>
                      <a:endParaRPr lang="en-US" sz="1600">
                        <a:effectLst/>
                        <a:latin typeface="Calibri"/>
                        <a:ea typeface="Calibri"/>
                        <a:cs typeface="Times New Roman"/>
                      </a:endParaRPr>
                    </a:p>
                    <a:p>
                      <a:pPr algn="just">
                        <a:lnSpc>
                          <a:spcPct val="115000"/>
                        </a:lnSpc>
                        <a:spcAft>
                          <a:spcPts val="0"/>
                        </a:spcAft>
                      </a:pPr>
                      <a:r>
                        <a:rPr lang="en-US" sz="1600">
                          <a:effectLst/>
                          <a:latin typeface="Times New Roman"/>
                          <a:ea typeface="Calibri"/>
                          <a:cs typeface="Times New Roman"/>
                        </a:rPr>
                        <a:t>Hệ thống cập nhật sản phẩm vào kho</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1"/>
                  </a:ext>
                </a:extLst>
              </a:tr>
            </a:tbl>
          </a:graphicData>
        </a:graphic>
      </p:graphicFrame>
    </p:spTree>
    <p:extLst>
      <p:ext uri="{BB962C8B-B14F-4D97-AF65-F5344CB8AC3E}">
        <p14:creationId xmlns:p14="http://schemas.microsoft.com/office/powerpoint/2010/main" val="2556500980"/>
      </p:ext>
    </p:extLst>
  </p:cSld>
  <p:clrMapOvr>
    <a:masterClrMapping/>
  </p:clrMapOvr>
  <p:transition spd="slow">
    <p:push dir="u"/>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20" name="图片 19"/>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21" name="矩形 20"/>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8"/>
              <p:cNvSpPr txBox="1">
                <a:spLocks noChangeArrowheads="1"/>
              </p:cNvSpPr>
              <p:nvPr/>
            </p:nvSpPr>
            <p:spPr bwMode="auto">
              <a:xfrm>
                <a:off x="4543784" y="410704"/>
                <a:ext cx="33673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en-US" altLang="zh-CN" sz="2800" spc="300" err="1">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Quản</a:t>
                </a:r>
                <a:r>
                  <a:rPr lang="en-US" altLang="zh-CN"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 </a:t>
                </a:r>
                <a:r>
                  <a:rPr lang="en-US" altLang="zh-CN" sz="2800" spc="300" err="1">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lý</a:t>
                </a:r>
                <a:r>
                  <a:rPr lang="en-US" altLang="zh-CN"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 </a:t>
                </a:r>
                <a:r>
                  <a:rPr lang="en-US" altLang="zh-CN" sz="2800" spc="300" err="1">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kho</a:t>
                </a:r>
                <a:endParaRPr lang="zh-CN" altLang="en-US"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endParaRPr>
              </a:p>
            </p:txBody>
          </p:sp>
        </p:grpSp>
        <p:cxnSp>
          <p:nvCxnSpPr>
            <p:cNvPr id="19" name="直接连接符 18"/>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sp>
        <p:nvSpPr>
          <p:cNvPr id="3" name="Rectangle 1"/>
          <p:cNvSpPr>
            <a:spLocks noChangeArrowheads="1"/>
          </p:cNvSpPr>
          <p:nvPr/>
        </p:nvSpPr>
        <p:spPr bwMode="auto">
          <a:xfrm>
            <a:off x="1300521" y="1246263"/>
            <a:ext cx="555065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Kịch bản Use case Sửa sản phẩm trong</a:t>
            </a:r>
            <a:r>
              <a:rPr kumimoji="0" lang="en-US" altLang="en-US" sz="2000" b="1" i="0" u="none" strike="noStrike" cap="none" normalizeH="0">
                <a:ln>
                  <a:noFill/>
                </a:ln>
                <a:solidFill>
                  <a:schemeClr val="tx1"/>
                </a:solidFill>
                <a:effectLst/>
                <a:latin typeface="Times New Roman" pitchFamily="18" charset="0"/>
                <a:ea typeface="Calibri" pitchFamily="34" charset="0"/>
                <a:cs typeface="Times New Roman" pitchFamily="18" charset="0"/>
              </a:rPr>
              <a:t> kho</a:t>
            </a:r>
            <a:r>
              <a:rPr kumimoji="0" lang="en-US"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a:t>
            </a:r>
            <a:endParaRPr kumimoji="0" lang="en-US" altLang="en-US" sz="2000" b="0" i="0" u="none" strike="noStrike" cap="none" normalizeH="0" baseline="0">
              <a:ln>
                <a:noFill/>
              </a:ln>
              <a:solidFill>
                <a:schemeClr val="tx1"/>
              </a:solidFill>
              <a:effectLst/>
            </a:endParaRPr>
          </a:p>
        </p:txBody>
      </p:sp>
      <p:graphicFrame>
        <p:nvGraphicFramePr>
          <p:cNvPr id="4" name="Table 3"/>
          <p:cNvGraphicFramePr>
            <a:graphicFrameLocks noGrp="1"/>
          </p:cNvGraphicFramePr>
          <p:nvPr/>
        </p:nvGraphicFramePr>
        <p:xfrm>
          <a:off x="1476109" y="2000777"/>
          <a:ext cx="9210088" cy="3785616"/>
        </p:xfrm>
        <a:graphic>
          <a:graphicData uri="http://schemas.openxmlformats.org/drawingml/2006/table">
            <a:tbl>
              <a:tblPr firstRow="1" firstCol="1" bandRow="1"/>
              <a:tblGrid>
                <a:gridCol w="4010292">
                  <a:extLst>
                    <a:ext uri="{9D8B030D-6E8A-4147-A177-3AD203B41FA5}">
                      <a16:colId xmlns:a16="http://schemas.microsoft.com/office/drawing/2014/main" xmlns="" val="20000"/>
                    </a:ext>
                  </a:extLst>
                </a:gridCol>
                <a:gridCol w="5199796">
                  <a:extLst>
                    <a:ext uri="{9D8B030D-6E8A-4147-A177-3AD203B41FA5}">
                      <a16:colId xmlns:a16="http://schemas.microsoft.com/office/drawing/2014/main" xmlns="" val="20001"/>
                    </a:ext>
                  </a:extLst>
                </a:gridCol>
              </a:tblGrid>
              <a:tr h="0">
                <a:tc>
                  <a:txBody>
                    <a:bodyPr/>
                    <a:lstStyle/>
                    <a:p>
                      <a:pPr algn="just">
                        <a:lnSpc>
                          <a:spcPct val="115000"/>
                        </a:lnSpc>
                        <a:spcAft>
                          <a:spcPts val="0"/>
                        </a:spcAft>
                      </a:pPr>
                      <a:r>
                        <a:rPr lang="en-US" sz="1800">
                          <a:effectLst/>
                          <a:latin typeface="Times New Roman"/>
                          <a:ea typeface="Calibri"/>
                          <a:cs typeface="Times New Roman"/>
                        </a:rPr>
                        <a:t>Tên use case</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800">
                          <a:effectLst/>
                          <a:latin typeface="Times New Roman"/>
                          <a:ea typeface="Calibri"/>
                          <a:cs typeface="Times New Roman"/>
                        </a:rPr>
                        <a:t>Sửa sản phẩm trong kho</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pPr algn="just">
                        <a:lnSpc>
                          <a:spcPct val="115000"/>
                        </a:lnSpc>
                        <a:spcAft>
                          <a:spcPts val="0"/>
                        </a:spcAft>
                      </a:pPr>
                      <a:r>
                        <a:rPr lang="en-US" sz="1800">
                          <a:effectLst/>
                          <a:latin typeface="Times New Roman"/>
                          <a:ea typeface="Calibri"/>
                          <a:cs typeface="Times New Roman"/>
                        </a:rPr>
                        <a:t>Tên Actor</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800">
                          <a:effectLst/>
                          <a:latin typeface="Times New Roman"/>
                          <a:ea typeface="Calibri"/>
                          <a:cs typeface="Times New Roman"/>
                        </a:rPr>
                        <a:t>Quản lý</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algn="just">
                        <a:lnSpc>
                          <a:spcPct val="115000"/>
                        </a:lnSpc>
                        <a:spcAft>
                          <a:spcPts val="0"/>
                        </a:spcAft>
                      </a:pPr>
                      <a:r>
                        <a:rPr lang="en-US" sz="1800">
                          <a:effectLst/>
                          <a:latin typeface="Times New Roman"/>
                          <a:ea typeface="Calibri"/>
                          <a:cs typeface="Times New Roman"/>
                        </a:rPr>
                        <a:t>Mức</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800">
                          <a:effectLst/>
                          <a:latin typeface="Times New Roman"/>
                          <a:ea typeface="Calibri"/>
                          <a:cs typeface="Times New Roman"/>
                        </a:rPr>
                        <a:t> </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algn="just">
                        <a:lnSpc>
                          <a:spcPct val="115000"/>
                        </a:lnSpc>
                        <a:spcAft>
                          <a:spcPts val="0"/>
                        </a:spcAft>
                      </a:pPr>
                      <a:r>
                        <a:rPr lang="en-US" sz="1800">
                          <a:effectLst/>
                          <a:latin typeface="Times New Roman"/>
                          <a:ea typeface="Calibri"/>
                          <a:cs typeface="Times New Roman"/>
                        </a:rPr>
                        <a:t>Tiền điều kiện</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800">
                          <a:effectLst/>
                          <a:latin typeface="Times New Roman"/>
                          <a:ea typeface="Calibri"/>
                          <a:cs typeface="Times New Roman"/>
                        </a:rPr>
                        <a:t>Quản lý phải đăng nhập hệ thống</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algn="just">
                        <a:lnSpc>
                          <a:spcPct val="115000"/>
                        </a:lnSpc>
                        <a:spcAft>
                          <a:spcPts val="0"/>
                        </a:spcAft>
                      </a:pPr>
                      <a:r>
                        <a:rPr lang="en-US" sz="1800">
                          <a:effectLst/>
                          <a:latin typeface="Times New Roman"/>
                          <a:ea typeface="Calibri"/>
                          <a:cs typeface="Times New Roman"/>
                        </a:rPr>
                        <a:t>Đảm bảo tối thiểu</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800">
                          <a:effectLst/>
                          <a:latin typeface="Times New Roman"/>
                          <a:ea typeface="Calibri"/>
                          <a:cs typeface="Times New Roman"/>
                        </a:rPr>
                        <a:t> </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algn="just">
                        <a:lnSpc>
                          <a:spcPct val="115000"/>
                        </a:lnSpc>
                        <a:spcAft>
                          <a:spcPts val="0"/>
                        </a:spcAft>
                      </a:pPr>
                      <a:r>
                        <a:rPr lang="en-US" sz="1800">
                          <a:effectLst/>
                          <a:latin typeface="Times New Roman"/>
                          <a:ea typeface="Calibri"/>
                          <a:cs typeface="Times New Roman"/>
                        </a:rPr>
                        <a:t>Đảm bảo thành công</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800">
                          <a:effectLst/>
                          <a:latin typeface="Times New Roman"/>
                          <a:ea typeface="Calibri"/>
                          <a:cs typeface="Times New Roman"/>
                        </a:rPr>
                        <a:t> </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algn="just">
                        <a:lnSpc>
                          <a:spcPct val="115000"/>
                        </a:lnSpc>
                        <a:spcAft>
                          <a:spcPts val="0"/>
                        </a:spcAft>
                      </a:pPr>
                      <a:r>
                        <a:rPr lang="en-US" sz="1800">
                          <a:effectLst/>
                          <a:latin typeface="Times New Roman"/>
                          <a:ea typeface="Calibri"/>
                          <a:cs typeface="Times New Roman"/>
                        </a:rPr>
                        <a:t>Kích hoạt</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800">
                          <a:effectLst/>
                          <a:latin typeface="Times New Roman"/>
                          <a:ea typeface="Calibri"/>
                          <a:cs typeface="Times New Roman"/>
                        </a:rPr>
                        <a:t>Quản lý yêu cầu chức năng sửa sản phẩm</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algn="just">
                        <a:lnSpc>
                          <a:spcPct val="115000"/>
                        </a:lnSpc>
                        <a:spcAft>
                          <a:spcPts val="0"/>
                        </a:spcAft>
                      </a:pPr>
                      <a:r>
                        <a:rPr lang="en-US" sz="1800" b="1">
                          <a:effectLst/>
                          <a:latin typeface="Times New Roman"/>
                          <a:ea typeface="Calibri"/>
                          <a:cs typeface="Times New Roman"/>
                        </a:rPr>
                        <a:t>Hành động tác nhân</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800" b="1">
                          <a:effectLst/>
                          <a:latin typeface="Times New Roman"/>
                          <a:ea typeface="Calibri"/>
                          <a:cs typeface="Times New Roman"/>
                        </a:rPr>
                        <a:t>Phản ứng hệ thống</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marL="0" lvl="0" indent="0" algn="just">
                        <a:lnSpc>
                          <a:spcPct val="115000"/>
                        </a:lnSpc>
                        <a:spcAft>
                          <a:spcPts val="0"/>
                        </a:spcAft>
                        <a:buFont typeface="+mj-lt"/>
                        <a:buNone/>
                      </a:pPr>
                      <a:r>
                        <a:rPr lang="en-US" sz="1800">
                          <a:effectLst/>
                          <a:latin typeface="Times New Roman"/>
                          <a:ea typeface="Calibri"/>
                          <a:cs typeface="Times New Roman"/>
                        </a:rPr>
                        <a:t>Quản lý yêu cầu chức năng sửa sản phẩm</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800">
                          <a:effectLst/>
                          <a:latin typeface="Times New Roman"/>
                          <a:ea typeface="Calibri"/>
                          <a:cs typeface="Times New Roman"/>
                        </a:rPr>
                        <a:t> </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marL="0" lvl="0" indent="0" algn="just">
                        <a:lnSpc>
                          <a:spcPct val="115000"/>
                        </a:lnSpc>
                        <a:spcAft>
                          <a:spcPts val="0"/>
                        </a:spcAft>
                        <a:buFont typeface="+mj-lt"/>
                        <a:buNone/>
                      </a:pPr>
                      <a:r>
                        <a:rPr lang="en-US" sz="1800">
                          <a:effectLst/>
                          <a:latin typeface="Times New Roman"/>
                          <a:ea typeface="Calibri"/>
                          <a:cs typeface="Times New Roman"/>
                        </a:rPr>
                        <a:t>Quản lý chọn sản phẩm cần sửa</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800">
                          <a:effectLst/>
                          <a:latin typeface="Times New Roman"/>
                          <a:ea typeface="Calibri"/>
                          <a:cs typeface="Times New Roman"/>
                        </a:rPr>
                        <a:t>Hệ thống đưa ra thông tin sản phẩm hiện tại</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0">
                <a:tc>
                  <a:txBody>
                    <a:bodyPr/>
                    <a:lstStyle/>
                    <a:p>
                      <a:pPr marL="0" lvl="0" indent="0" algn="just">
                        <a:lnSpc>
                          <a:spcPct val="115000"/>
                        </a:lnSpc>
                        <a:spcAft>
                          <a:spcPts val="0"/>
                        </a:spcAft>
                        <a:buFont typeface="+mj-lt"/>
                        <a:buNone/>
                      </a:pPr>
                      <a:r>
                        <a:rPr lang="en-US" sz="1800">
                          <a:effectLst/>
                          <a:latin typeface="Times New Roman"/>
                          <a:ea typeface="Calibri"/>
                          <a:cs typeface="Times New Roman"/>
                        </a:rPr>
                        <a:t>Quản lý sửa thông tin sản phẩm</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800">
                          <a:effectLst/>
                          <a:latin typeface="Times New Roman"/>
                          <a:ea typeface="Calibri"/>
                          <a:cs typeface="Times New Roman"/>
                        </a:rPr>
                        <a:t>Hệ thống  hợp lệ hóa thông tin</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0">
                <a:tc>
                  <a:txBody>
                    <a:bodyPr/>
                    <a:lstStyle/>
                    <a:p>
                      <a:pPr marL="0" lvl="0" indent="0" algn="just">
                        <a:lnSpc>
                          <a:spcPct val="115000"/>
                        </a:lnSpc>
                        <a:spcAft>
                          <a:spcPts val="0"/>
                        </a:spcAft>
                        <a:buFont typeface="+mj-lt"/>
                        <a:buNone/>
                      </a:pPr>
                      <a:r>
                        <a:rPr lang="en-US" sz="1800">
                          <a:effectLst/>
                          <a:latin typeface="Times New Roman"/>
                          <a:ea typeface="Calibri"/>
                          <a:cs typeface="Times New Roman"/>
                        </a:rPr>
                        <a:t>Quản lý yêu cầu chức năng sửa sản phẩm</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800">
                          <a:effectLst/>
                          <a:latin typeface="Times New Roman"/>
                          <a:ea typeface="Calibri"/>
                          <a:cs typeface="Times New Roman"/>
                        </a:rPr>
                        <a:t>Hệ thống cập nhật sản phẩm trong kho</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1"/>
                  </a:ext>
                </a:extLst>
              </a:tr>
            </a:tbl>
          </a:graphicData>
        </a:graphic>
      </p:graphicFrame>
    </p:spTree>
    <p:extLst>
      <p:ext uri="{BB962C8B-B14F-4D97-AF65-F5344CB8AC3E}">
        <p14:creationId xmlns:p14="http://schemas.microsoft.com/office/powerpoint/2010/main" val="3878479446"/>
      </p:ext>
    </p:extLst>
  </p:cSld>
  <p:clrMapOvr>
    <a:masterClrMapping/>
  </p:clrMapOvr>
  <p:transition spd="slow">
    <p:push di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27296"/>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20" name="图片 19"/>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21" name="矩形 20"/>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8"/>
              <p:cNvSpPr txBox="1">
                <a:spLocks noChangeArrowheads="1"/>
              </p:cNvSpPr>
              <p:nvPr/>
            </p:nvSpPr>
            <p:spPr bwMode="auto">
              <a:xfrm>
                <a:off x="4543784" y="410704"/>
                <a:ext cx="33673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en-US" altLang="zh-CN" sz="2800" spc="300" err="1">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Quản</a:t>
                </a:r>
                <a:r>
                  <a:rPr lang="en-US" altLang="zh-CN"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 </a:t>
                </a:r>
                <a:r>
                  <a:rPr lang="en-US" altLang="zh-CN" sz="2800" spc="300" err="1">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lý</a:t>
                </a:r>
                <a:r>
                  <a:rPr lang="en-US" altLang="zh-CN"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 </a:t>
                </a:r>
                <a:r>
                  <a:rPr lang="en-US" altLang="zh-CN" sz="2800" spc="300" err="1">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kho</a:t>
                </a:r>
                <a:endParaRPr lang="zh-CN" altLang="en-US"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endParaRPr>
              </a:p>
            </p:txBody>
          </p:sp>
        </p:grpSp>
        <p:cxnSp>
          <p:nvCxnSpPr>
            <p:cNvPr id="19" name="直接连接符 18"/>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sp>
        <p:nvSpPr>
          <p:cNvPr id="3" name="Rectangle 1"/>
          <p:cNvSpPr>
            <a:spLocks noChangeArrowheads="1"/>
          </p:cNvSpPr>
          <p:nvPr/>
        </p:nvSpPr>
        <p:spPr bwMode="auto">
          <a:xfrm>
            <a:off x="1300521" y="1246263"/>
            <a:ext cx="58099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Kịch bản Use case Xóa sản phẩm trong</a:t>
            </a:r>
            <a:r>
              <a:rPr kumimoji="0" lang="en-US" altLang="en-US" sz="2000" b="1" i="0" u="none" strike="noStrike" cap="none" normalizeH="0">
                <a:ln>
                  <a:noFill/>
                </a:ln>
                <a:solidFill>
                  <a:schemeClr val="tx1"/>
                </a:solidFill>
                <a:effectLst/>
                <a:latin typeface="Times New Roman" pitchFamily="18" charset="0"/>
                <a:ea typeface="Calibri" pitchFamily="34" charset="0"/>
                <a:cs typeface="Times New Roman" pitchFamily="18" charset="0"/>
              </a:rPr>
              <a:t> kho</a:t>
            </a:r>
            <a:r>
              <a:rPr kumimoji="0" lang="en-US"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a:t>
            </a:r>
            <a:endParaRPr kumimoji="0" lang="en-US" altLang="en-US" sz="2000" b="0" i="0" u="none" strike="noStrike" cap="none" normalizeH="0" baseline="0">
              <a:ln>
                <a:noFill/>
              </a:ln>
              <a:solidFill>
                <a:schemeClr val="tx1"/>
              </a:solidFill>
              <a:effectLst/>
            </a:endParaRPr>
          </a:p>
        </p:txBody>
      </p:sp>
      <p:graphicFrame>
        <p:nvGraphicFramePr>
          <p:cNvPr id="4" name="Table 3"/>
          <p:cNvGraphicFramePr>
            <a:graphicFrameLocks noGrp="1"/>
          </p:cNvGraphicFramePr>
          <p:nvPr/>
        </p:nvGraphicFramePr>
        <p:xfrm>
          <a:off x="1076695" y="1921898"/>
          <a:ext cx="10502634" cy="3943373"/>
        </p:xfrm>
        <a:graphic>
          <a:graphicData uri="http://schemas.openxmlformats.org/drawingml/2006/table">
            <a:tbl>
              <a:tblPr firstRow="1" firstCol="1" bandRow="1"/>
              <a:tblGrid>
                <a:gridCol w="3665106">
                  <a:extLst>
                    <a:ext uri="{9D8B030D-6E8A-4147-A177-3AD203B41FA5}">
                      <a16:colId xmlns:a16="http://schemas.microsoft.com/office/drawing/2014/main" xmlns="" val="20000"/>
                    </a:ext>
                  </a:extLst>
                </a:gridCol>
                <a:gridCol w="6837528">
                  <a:extLst>
                    <a:ext uri="{9D8B030D-6E8A-4147-A177-3AD203B41FA5}">
                      <a16:colId xmlns:a16="http://schemas.microsoft.com/office/drawing/2014/main" xmlns="" val="20001"/>
                    </a:ext>
                  </a:extLst>
                </a:gridCol>
              </a:tblGrid>
              <a:tr h="297965">
                <a:tc>
                  <a:txBody>
                    <a:bodyPr/>
                    <a:lstStyle/>
                    <a:p>
                      <a:pPr algn="just">
                        <a:lnSpc>
                          <a:spcPct val="115000"/>
                        </a:lnSpc>
                        <a:spcAft>
                          <a:spcPts val="0"/>
                        </a:spcAft>
                      </a:pPr>
                      <a:r>
                        <a:rPr lang="en-US" sz="1600" err="1">
                          <a:effectLst/>
                          <a:latin typeface="Times New Roman"/>
                          <a:ea typeface="Calibri"/>
                          <a:cs typeface="Times New Roman"/>
                        </a:rPr>
                        <a:t>Tên</a:t>
                      </a:r>
                      <a:r>
                        <a:rPr lang="en-US" sz="1600">
                          <a:effectLst/>
                          <a:latin typeface="Times New Roman"/>
                          <a:ea typeface="Calibri"/>
                          <a:cs typeface="Times New Roman"/>
                        </a:rPr>
                        <a:t> use case</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600">
                          <a:effectLst/>
                          <a:latin typeface="Times New Roman"/>
                          <a:ea typeface="Calibri"/>
                          <a:cs typeface="Times New Roman"/>
                        </a:rPr>
                        <a:t>Xóa sản phẩm</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pPr algn="just">
                        <a:lnSpc>
                          <a:spcPct val="115000"/>
                        </a:lnSpc>
                        <a:spcAft>
                          <a:spcPts val="0"/>
                        </a:spcAft>
                      </a:pPr>
                      <a:r>
                        <a:rPr lang="en-US" sz="1600">
                          <a:effectLst/>
                          <a:latin typeface="Times New Roman"/>
                          <a:ea typeface="Calibri"/>
                          <a:cs typeface="Times New Roman"/>
                        </a:rPr>
                        <a:t>Tên Actor</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600">
                          <a:effectLst/>
                          <a:latin typeface="Times New Roman"/>
                          <a:ea typeface="Calibri"/>
                          <a:cs typeface="Times New Roman"/>
                        </a:rPr>
                        <a:t>Quản lý</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algn="just">
                        <a:lnSpc>
                          <a:spcPct val="115000"/>
                        </a:lnSpc>
                        <a:spcAft>
                          <a:spcPts val="0"/>
                        </a:spcAft>
                      </a:pPr>
                      <a:r>
                        <a:rPr lang="en-US" sz="1600">
                          <a:effectLst/>
                          <a:latin typeface="Times New Roman"/>
                          <a:ea typeface="Calibri"/>
                          <a:cs typeface="Times New Roman"/>
                        </a:rPr>
                        <a:t>Mức</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600">
                          <a:effectLst/>
                          <a:latin typeface="Times New Roman"/>
                          <a:ea typeface="Calibri"/>
                          <a:cs typeface="Times New Roman"/>
                        </a:rPr>
                        <a:t> </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algn="just">
                        <a:lnSpc>
                          <a:spcPct val="115000"/>
                        </a:lnSpc>
                        <a:spcAft>
                          <a:spcPts val="0"/>
                        </a:spcAft>
                      </a:pPr>
                      <a:r>
                        <a:rPr lang="en-US" sz="1600">
                          <a:effectLst/>
                          <a:latin typeface="Times New Roman"/>
                          <a:ea typeface="Calibri"/>
                          <a:cs typeface="Times New Roman"/>
                        </a:rPr>
                        <a:t>Tiền điều kiện</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600">
                          <a:effectLst/>
                          <a:latin typeface="Times New Roman"/>
                          <a:ea typeface="Calibri"/>
                          <a:cs typeface="Times New Roman"/>
                        </a:rPr>
                        <a:t>Quản lý phải đăng nhập hệ thống</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algn="just">
                        <a:lnSpc>
                          <a:spcPct val="115000"/>
                        </a:lnSpc>
                        <a:spcAft>
                          <a:spcPts val="0"/>
                        </a:spcAft>
                      </a:pPr>
                      <a:r>
                        <a:rPr lang="en-US" sz="1600">
                          <a:effectLst/>
                          <a:latin typeface="Times New Roman"/>
                          <a:ea typeface="Calibri"/>
                          <a:cs typeface="Times New Roman"/>
                        </a:rPr>
                        <a:t>Đảm bảo tối thiểu</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600">
                          <a:effectLst/>
                          <a:latin typeface="Times New Roman"/>
                          <a:ea typeface="Calibri"/>
                          <a:cs typeface="Times New Roman"/>
                        </a:rPr>
                        <a:t> </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algn="just">
                        <a:lnSpc>
                          <a:spcPct val="115000"/>
                        </a:lnSpc>
                        <a:spcAft>
                          <a:spcPts val="0"/>
                        </a:spcAft>
                      </a:pPr>
                      <a:r>
                        <a:rPr lang="en-US" sz="1600">
                          <a:effectLst/>
                          <a:latin typeface="Times New Roman"/>
                          <a:ea typeface="Calibri"/>
                          <a:cs typeface="Times New Roman"/>
                        </a:rPr>
                        <a:t>Đảm bảo thành công</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600">
                          <a:effectLst/>
                          <a:latin typeface="Times New Roman"/>
                          <a:ea typeface="Calibri"/>
                          <a:cs typeface="Times New Roman"/>
                        </a:rPr>
                        <a:t> </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algn="just">
                        <a:lnSpc>
                          <a:spcPct val="115000"/>
                        </a:lnSpc>
                        <a:spcAft>
                          <a:spcPts val="0"/>
                        </a:spcAft>
                      </a:pPr>
                      <a:r>
                        <a:rPr lang="en-US" sz="1600">
                          <a:effectLst/>
                          <a:latin typeface="Times New Roman"/>
                          <a:ea typeface="Calibri"/>
                          <a:cs typeface="Times New Roman"/>
                        </a:rPr>
                        <a:t>Kích hoạt</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600">
                          <a:effectLst/>
                          <a:latin typeface="Times New Roman"/>
                          <a:ea typeface="Calibri"/>
                          <a:cs typeface="Times New Roman"/>
                        </a:rPr>
                        <a:t>Quản lý yêu cầu chức năng xóa sản phẩm</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algn="just">
                        <a:lnSpc>
                          <a:spcPct val="115000"/>
                        </a:lnSpc>
                        <a:spcAft>
                          <a:spcPts val="0"/>
                        </a:spcAft>
                      </a:pPr>
                      <a:r>
                        <a:rPr lang="en-US" sz="1600" b="1" err="1">
                          <a:effectLst/>
                          <a:latin typeface="Times New Roman"/>
                          <a:ea typeface="Calibri"/>
                          <a:cs typeface="Times New Roman"/>
                        </a:rPr>
                        <a:t>Hành</a:t>
                      </a:r>
                      <a:r>
                        <a:rPr lang="en-US" sz="1600" b="1">
                          <a:effectLst/>
                          <a:latin typeface="Times New Roman"/>
                          <a:ea typeface="Calibri"/>
                          <a:cs typeface="Times New Roman"/>
                        </a:rPr>
                        <a:t> </a:t>
                      </a:r>
                      <a:r>
                        <a:rPr lang="en-US" sz="1600" b="1" err="1">
                          <a:effectLst/>
                          <a:latin typeface="Times New Roman"/>
                          <a:ea typeface="Calibri"/>
                          <a:cs typeface="Times New Roman"/>
                        </a:rPr>
                        <a:t>động</a:t>
                      </a:r>
                      <a:r>
                        <a:rPr lang="en-US" sz="1600" b="1">
                          <a:effectLst/>
                          <a:latin typeface="Times New Roman"/>
                          <a:ea typeface="Calibri"/>
                          <a:cs typeface="Times New Roman"/>
                        </a:rPr>
                        <a:t> </a:t>
                      </a:r>
                      <a:r>
                        <a:rPr lang="en-US" sz="1600" b="1" err="1">
                          <a:effectLst/>
                          <a:latin typeface="Times New Roman"/>
                          <a:ea typeface="Calibri"/>
                          <a:cs typeface="Times New Roman"/>
                        </a:rPr>
                        <a:t>tác</a:t>
                      </a:r>
                      <a:r>
                        <a:rPr lang="en-US" sz="1600" b="1">
                          <a:effectLst/>
                          <a:latin typeface="Times New Roman"/>
                          <a:ea typeface="Calibri"/>
                          <a:cs typeface="Times New Roman"/>
                        </a:rPr>
                        <a:t> </a:t>
                      </a:r>
                      <a:r>
                        <a:rPr lang="en-US" sz="1600" b="1" err="1">
                          <a:effectLst/>
                          <a:latin typeface="Times New Roman"/>
                          <a:ea typeface="Calibri"/>
                          <a:cs typeface="Times New Roman"/>
                        </a:rPr>
                        <a:t>nhân</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600" b="1">
                          <a:effectLst/>
                          <a:latin typeface="Times New Roman"/>
                          <a:ea typeface="Calibri"/>
                          <a:cs typeface="Times New Roman"/>
                        </a:rPr>
                        <a:t>Phản ứng hệ thống</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marL="0" lvl="0" indent="0" algn="just">
                        <a:lnSpc>
                          <a:spcPct val="115000"/>
                        </a:lnSpc>
                        <a:spcAft>
                          <a:spcPts val="0"/>
                        </a:spcAft>
                        <a:buFont typeface="+mj-lt"/>
                        <a:buNone/>
                      </a:pPr>
                      <a:r>
                        <a:rPr lang="en-US" sz="1600">
                          <a:effectLst/>
                          <a:latin typeface="Times New Roman"/>
                          <a:ea typeface="Calibri"/>
                          <a:cs typeface="Times New Roman"/>
                        </a:rPr>
                        <a:t>Quản lý yêu cầu chức năng xóa sản phẩm</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600">
                          <a:effectLst/>
                          <a:latin typeface="Times New Roman"/>
                          <a:ea typeface="Calibri"/>
                          <a:cs typeface="Times New Roman"/>
                        </a:rPr>
                        <a:t> </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marL="0" lvl="0" indent="0" algn="just">
                        <a:lnSpc>
                          <a:spcPct val="115000"/>
                        </a:lnSpc>
                        <a:spcAft>
                          <a:spcPts val="0"/>
                        </a:spcAft>
                        <a:buFont typeface="+mj-lt"/>
                        <a:buNone/>
                      </a:pPr>
                      <a:r>
                        <a:rPr lang="en-US" sz="1600">
                          <a:effectLst/>
                          <a:latin typeface="Times New Roman"/>
                          <a:ea typeface="Calibri"/>
                          <a:cs typeface="Times New Roman"/>
                        </a:rPr>
                        <a:t>Quản lý chọn sản phẩm cần xóa</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600">
                          <a:effectLst/>
                          <a:latin typeface="Times New Roman"/>
                          <a:ea typeface="Calibri"/>
                          <a:cs typeface="Times New Roman"/>
                        </a:rPr>
                        <a:t>Hệ thống đưa ra thông tin sản phẩm hiện tại</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0">
                <a:tc>
                  <a:txBody>
                    <a:bodyPr/>
                    <a:lstStyle/>
                    <a:p>
                      <a:pPr marL="0" lvl="0" indent="0" algn="just">
                        <a:lnSpc>
                          <a:spcPct val="115000"/>
                        </a:lnSpc>
                        <a:spcAft>
                          <a:spcPts val="0"/>
                        </a:spcAft>
                        <a:buFont typeface="+mj-lt"/>
                        <a:buNone/>
                      </a:pPr>
                      <a:r>
                        <a:rPr lang="en-US" sz="1600">
                          <a:effectLst/>
                          <a:latin typeface="Times New Roman"/>
                          <a:ea typeface="Calibri"/>
                          <a:cs typeface="Times New Roman"/>
                        </a:rPr>
                        <a:t>Quản lý chọn xóa sản phẩm</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1" indent="0" algn="just" defTabSz="914400" rtl="0" eaLnBrk="1" fontAlgn="auto" latinLnBrk="0" hangingPunct="1">
                        <a:lnSpc>
                          <a:spcPct val="115000"/>
                        </a:lnSpc>
                        <a:spcBef>
                          <a:spcPts val="0"/>
                        </a:spcBef>
                        <a:spcAft>
                          <a:spcPts val="0"/>
                        </a:spcAft>
                        <a:buClrTx/>
                        <a:buSzTx/>
                        <a:buFontTx/>
                        <a:buNone/>
                        <a:tabLst/>
                        <a:defRPr/>
                      </a:pPr>
                      <a:r>
                        <a:rPr lang="en-US" sz="1600">
                          <a:effectLst/>
                          <a:latin typeface="Times New Roman"/>
                          <a:ea typeface="Calibri"/>
                          <a:cs typeface="Times New Roman"/>
                        </a:rPr>
                        <a:t>Hệ thống hiện</a:t>
                      </a:r>
                      <a:r>
                        <a:rPr lang="en-US" sz="1600" baseline="0">
                          <a:effectLst/>
                          <a:latin typeface="Times New Roman"/>
                          <a:ea typeface="Calibri"/>
                          <a:cs typeface="Times New Roman"/>
                        </a:rPr>
                        <a:t> hộp thoại</a:t>
                      </a:r>
                      <a:r>
                        <a:rPr lang="en-US" sz="1600">
                          <a:effectLst/>
                          <a:latin typeface="Times New Roman"/>
                          <a:ea typeface="Calibri"/>
                          <a:cs typeface="Times New Roman"/>
                        </a:rPr>
                        <a:t> xác nhận xóa</a:t>
                      </a:r>
                    </a:p>
                    <a:p>
                      <a:pPr algn="just">
                        <a:lnSpc>
                          <a:spcPct val="115000"/>
                        </a:lnSpc>
                        <a:spcAft>
                          <a:spcPts val="0"/>
                        </a:spcAft>
                      </a:pPr>
                      <a:r>
                        <a:rPr lang="en-US" sz="1600">
                          <a:effectLst/>
                          <a:latin typeface="Times New Roman"/>
                          <a:ea typeface="Calibri"/>
                          <a:cs typeface="Times New Roman"/>
                        </a:rPr>
                        <a:t>Nếu xác nhận xóa chuyển sang 1.3.1 Nếu hủy chuyển sang 1.3.2</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0">
                <a:tc>
                  <a:txBody>
                    <a:bodyPr/>
                    <a:lstStyle/>
                    <a:p>
                      <a:pPr marL="0" lvl="0" indent="0" algn="just">
                        <a:lnSpc>
                          <a:spcPct val="115000"/>
                        </a:lnSpc>
                        <a:spcAft>
                          <a:spcPts val="0"/>
                        </a:spcAft>
                        <a:buFont typeface="+mj-lt"/>
                        <a:buNone/>
                      </a:pPr>
                      <a:r>
                        <a:rPr lang="en-US" sz="1600">
                          <a:effectLst/>
                          <a:latin typeface="Times New Roman"/>
                          <a:ea typeface="Calibri"/>
                          <a:cs typeface="Times New Roman"/>
                        </a:rPr>
                        <a:t>Quản lý yêu cầu chức năng sửa sản phẩm</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600">
                          <a:effectLst/>
                          <a:latin typeface="Times New Roman"/>
                          <a:ea typeface="Calibri"/>
                          <a:cs typeface="Times New Roman"/>
                        </a:rPr>
                        <a:t>1.3.1 Hệ thống xóa sản phẩm và cập nhật lại các sản phẩm trong kho</a:t>
                      </a:r>
                      <a:endParaRPr lang="en-US" sz="1600">
                        <a:effectLst/>
                        <a:latin typeface="Calibri"/>
                        <a:ea typeface="Calibri"/>
                        <a:cs typeface="Times New Roman"/>
                      </a:endParaRPr>
                    </a:p>
                    <a:p>
                      <a:pPr algn="just">
                        <a:lnSpc>
                          <a:spcPct val="115000"/>
                        </a:lnSpc>
                        <a:spcAft>
                          <a:spcPts val="0"/>
                        </a:spcAft>
                      </a:pPr>
                      <a:r>
                        <a:rPr lang="en-US" sz="1600">
                          <a:effectLst/>
                          <a:latin typeface="Times New Roman"/>
                          <a:ea typeface="Calibri"/>
                          <a:cs typeface="Times New Roman"/>
                        </a:rPr>
                        <a:t>1.3.2 Hệ thống không xóa sản phẩm và trở lại giao diện các sản phẩm trong kho</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1"/>
                  </a:ext>
                </a:extLst>
              </a:tr>
            </a:tbl>
          </a:graphicData>
        </a:graphic>
      </p:graphicFrame>
    </p:spTree>
    <p:extLst>
      <p:ext uri="{BB962C8B-B14F-4D97-AF65-F5344CB8AC3E}">
        <p14:creationId xmlns:p14="http://schemas.microsoft.com/office/powerpoint/2010/main" val="3631237687"/>
      </p:ext>
    </p:extLst>
  </p:cSld>
  <p:clrMapOvr>
    <a:masterClrMapping/>
  </p:clrMapOvr>
  <p:transition spd="slow">
    <p:push dir="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14" name="矩形 13"/>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254977" y="1252294"/>
            <a:ext cx="11605846" cy="5086960"/>
            <a:chOff x="6459260" y="1628712"/>
            <a:chExt cx="5022149" cy="4695583"/>
          </a:xfrm>
        </p:grpSpPr>
        <p:sp>
          <p:nvSpPr>
            <p:cNvPr id="6" name="Freeform 12"/>
            <p:cNvSpPr/>
            <p:nvPr/>
          </p:nvSpPr>
          <p:spPr bwMode="auto">
            <a:xfrm>
              <a:off x="6459260" y="162871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sp>
          <p:nvSpPr>
            <p:cNvPr id="7" name="Freeform 12"/>
            <p:cNvSpPr/>
            <p:nvPr/>
          </p:nvSpPr>
          <p:spPr bwMode="auto">
            <a:xfrm flipH="1" flipV="1">
              <a:off x="10952771" y="579407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grpSp>
      <p:sp>
        <p:nvSpPr>
          <p:cNvPr id="16" name="矩形 1"/>
          <p:cNvSpPr/>
          <p:nvPr/>
        </p:nvSpPr>
        <p:spPr>
          <a:xfrm>
            <a:off x="3368276" y="367704"/>
            <a:ext cx="5455446" cy="646331"/>
          </a:xfrm>
          <a:prstGeom prst="rect">
            <a:avLst/>
          </a:prstGeom>
        </p:spPr>
        <p:txBody>
          <a:bodyPr wrap="square">
            <a:spAutoFit/>
          </a:bodyPr>
          <a:lstStyle/>
          <a:p>
            <a:r>
              <a:rPr kumimoji="1" lang="vi-VN" altLang="zh-CN" sz="3600" spc="600">
                <a:solidFill>
                  <a:srgbClr val="65A1BD"/>
                </a:solidFill>
                <a:ea typeface="Elsie" panose="02000000000000000000" charset="0"/>
              </a:rPr>
              <a:t>Quản lý</a:t>
            </a:r>
            <a:endParaRPr kumimoji="1" lang="en-US" altLang="zh-CN" sz="3600" spc="600">
              <a:solidFill>
                <a:srgbClr val="65A1BD"/>
              </a:solidFill>
              <a:ea typeface="Elsie" panose="02000000000000000000" charset="0"/>
            </a:endParaRP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7046" y="1634325"/>
            <a:ext cx="7617905" cy="45185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Rectangle 1"/>
          <p:cNvSpPr>
            <a:spLocks noChangeArrowheads="1"/>
          </p:cNvSpPr>
          <p:nvPr/>
        </p:nvSpPr>
        <p:spPr bwMode="auto">
          <a:xfrm>
            <a:off x="685060" y="1426603"/>
            <a:ext cx="74654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vi-VN"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Sơ đồ Use-Case</a:t>
            </a:r>
            <a:r>
              <a:rPr kumimoji="0" lang="en-US"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a:t>
            </a:r>
            <a:endParaRPr kumimoji="0" lang="en-US" altLang="en-US" sz="20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40472298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750"/>
                                        <p:tgtEl>
                                          <p:spTgt spid="16">
                                            <p:txEl>
                                              <p:pRg st="0" end="0"/>
                                            </p:txEl>
                                          </p:spTgt>
                                        </p:tgtEl>
                                      </p:cBhvr>
                                    </p:animEffect>
                                    <p:anim calcmode="lin" valueType="num">
                                      <p:cBhvr>
                                        <p:cTn id="14" dur="75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20" name="图片 19"/>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21" name="矩形 20"/>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8"/>
              <p:cNvSpPr txBox="1">
                <a:spLocks noChangeArrowheads="1"/>
              </p:cNvSpPr>
              <p:nvPr/>
            </p:nvSpPr>
            <p:spPr bwMode="auto">
              <a:xfrm>
                <a:off x="4286342" y="345785"/>
                <a:ext cx="361931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en-US" altLang="zh-CN" sz="2800" spc="300" err="1">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Quản</a:t>
                </a:r>
                <a:r>
                  <a:rPr lang="en-US" altLang="zh-CN"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 </a:t>
                </a:r>
                <a:r>
                  <a:rPr lang="en-US" altLang="zh-CN" sz="2800" spc="300" err="1">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lý</a:t>
                </a:r>
                <a:r>
                  <a:rPr lang="en-US" altLang="zh-CN"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 </a:t>
                </a:r>
                <a:r>
                  <a:rPr lang="en-US" altLang="zh-CN" sz="2800" spc="300" err="1">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đơn</a:t>
                </a:r>
                <a:r>
                  <a:rPr lang="en-US" altLang="zh-CN"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 </a:t>
                </a:r>
                <a:r>
                  <a:rPr lang="en-US" altLang="zh-CN" sz="2800" spc="300" err="1">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hàng</a:t>
                </a:r>
                <a:endParaRPr lang="zh-CN" altLang="en-US"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endParaRPr>
              </a:p>
            </p:txBody>
          </p:sp>
        </p:grpSp>
        <p:cxnSp>
          <p:nvCxnSpPr>
            <p:cNvPr id="19" name="直接连接符 18"/>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sp>
        <p:nvSpPr>
          <p:cNvPr id="3" name="Rectangle 1"/>
          <p:cNvSpPr>
            <a:spLocks noChangeArrowheads="1"/>
          </p:cNvSpPr>
          <p:nvPr/>
        </p:nvSpPr>
        <p:spPr bwMode="auto">
          <a:xfrm>
            <a:off x="1300521" y="1419195"/>
            <a:ext cx="44451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Kịch bản Use case Quản lý </a:t>
            </a:r>
            <a:r>
              <a:rPr lang="en-US" altLang="en-US" sz="2000" b="1">
                <a:latin typeface="Times New Roman" pitchFamily="18" charset="0"/>
                <a:ea typeface="Calibri" pitchFamily="34" charset="0"/>
                <a:cs typeface="Times New Roman" pitchFamily="18" charset="0"/>
              </a:rPr>
              <a:t>đơn hàng</a:t>
            </a:r>
            <a:r>
              <a:rPr kumimoji="0" lang="en-US"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a:t>
            </a:r>
            <a:endParaRPr kumimoji="0" lang="en-US" altLang="en-US" sz="2000" b="0" i="0" u="none" strike="noStrike" cap="none" normalizeH="0" baseline="0">
              <a:ln>
                <a:noFill/>
              </a:ln>
              <a:solidFill>
                <a:schemeClr val="tx1"/>
              </a:solidFill>
              <a:effectLst/>
            </a:endParaRPr>
          </a:p>
        </p:txBody>
      </p:sp>
      <p:graphicFrame>
        <p:nvGraphicFramePr>
          <p:cNvPr id="5" name="Table 4"/>
          <p:cNvGraphicFramePr>
            <a:graphicFrameLocks noGrp="1"/>
          </p:cNvGraphicFramePr>
          <p:nvPr/>
        </p:nvGraphicFramePr>
        <p:xfrm>
          <a:off x="1300521" y="2036929"/>
          <a:ext cx="9071778" cy="4101084"/>
        </p:xfrm>
        <a:graphic>
          <a:graphicData uri="http://schemas.openxmlformats.org/drawingml/2006/table">
            <a:tbl>
              <a:tblPr firstRow="1" firstCol="1" bandRow="1"/>
              <a:tblGrid>
                <a:gridCol w="3040380">
                  <a:extLst>
                    <a:ext uri="{9D8B030D-6E8A-4147-A177-3AD203B41FA5}">
                      <a16:colId xmlns:a16="http://schemas.microsoft.com/office/drawing/2014/main" xmlns="" val="20000"/>
                    </a:ext>
                  </a:extLst>
                </a:gridCol>
                <a:gridCol w="6031398">
                  <a:extLst>
                    <a:ext uri="{9D8B030D-6E8A-4147-A177-3AD203B41FA5}">
                      <a16:colId xmlns:a16="http://schemas.microsoft.com/office/drawing/2014/main" xmlns="" val="20001"/>
                    </a:ext>
                  </a:extLst>
                </a:gridCol>
              </a:tblGrid>
              <a:tr h="0">
                <a:tc>
                  <a:txBody>
                    <a:bodyPr/>
                    <a:lstStyle/>
                    <a:p>
                      <a:pPr algn="just">
                        <a:lnSpc>
                          <a:spcPct val="115000"/>
                        </a:lnSpc>
                        <a:spcAft>
                          <a:spcPts val="0"/>
                        </a:spcAft>
                      </a:pPr>
                      <a:r>
                        <a:rPr lang="en-US" sz="1800">
                          <a:effectLst/>
                          <a:latin typeface="Times New Roman"/>
                          <a:ea typeface="Calibri"/>
                          <a:cs typeface="Times New Roman"/>
                        </a:rPr>
                        <a:t>Tên use case</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800">
                          <a:effectLst/>
                          <a:latin typeface="Times New Roman"/>
                          <a:ea typeface="Calibri"/>
                          <a:cs typeface="Times New Roman"/>
                        </a:rPr>
                        <a:t>Quản lý đơn hàng</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pPr algn="just">
                        <a:lnSpc>
                          <a:spcPct val="115000"/>
                        </a:lnSpc>
                        <a:spcAft>
                          <a:spcPts val="0"/>
                        </a:spcAft>
                      </a:pPr>
                      <a:r>
                        <a:rPr lang="en-US" sz="1800">
                          <a:effectLst/>
                          <a:latin typeface="Times New Roman"/>
                          <a:ea typeface="Calibri"/>
                          <a:cs typeface="Times New Roman"/>
                        </a:rPr>
                        <a:t>Tên Actor</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800">
                          <a:effectLst/>
                          <a:latin typeface="Times New Roman"/>
                          <a:ea typeface="Calibri"/>
                          <a:cs typeface="Times New Roman"/>
                        </a:rPr>
                        <a:t>Quản lý</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algn="just">
                        <a:lnSpc>
                          <a:spcPct val="115000"/>
                        </a:lnSpc>
                        <a:spcAft>
                          <a:spcPts val="0"/>
                        </a:spcAft>
                      </a:pPr>
                      <a:r>
                        <a:rPr lang="en-US" sz="1800">
                          <a:effectLst/>
                          <a:latin typeface="Times New Roman"/>
                          <a:ea typeface="Calibri"/>
                          <a:cs typeface="Times New Roman"/>
                        </a:rPr>
                        <a:t>Mức</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800">
                          <a:effectLst/>
                          <a:latin typeface="Times New Roman"/>
                          <a:ea typeface="Calibri"/>
                          <a:cs typeface="Times New Roman"/>
                        </a:rPr>
                        <a:t> </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algn="just">
                        <a:lnSpc>
                          <a:spcPct val="115000"/>
                        </a:lnSpc>
                        <a:spcAft>
                          <a:spcPts val="0"/>
                        </a:spcAft>
                      </a:pPr>
                      <a:r>
                        <a:rPr lang="en-US" sz="1800">
                          <a:effectLst/>
                          <a:latin typeface="Times New Roman"/>
                          <a:ea typeface="Calibri"/>
                          <a:cs typeface="Times New Roman"/>
                        </a:rPr>
                        <a:t>Tiền điều kiện</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800">
                          <a:effectLst/>
                          <a:latin typeface="Times New Roman"/>
                          <a:ea typeface="Calibri"/>
                          <a:cs typeface="Times New Roman"/>
                        </a:rPr>
                        <a:t>Quản lý phải đăng nhập hệ thống</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algn="just">
                        <a:lnSpc>
                          <a:spcPct val="115000"/>
                        </a:lnSpc>
                        <a:spcAft>
                          <a:spcPts val="0"/>
                        </a:spcAft>
                      </a:pPr>
                      <a:r>
                        <a:rPr lang="en-US" sz="1800">
                          <a:effectLst/>
                          <a:latin typeface="Times New Roman"/>
                          <a:ea typeface="Calibri"/>
                          <a:cs typeface="Times New Roman"/>
                        </a:rPr>
                        <a:t>Đảm bảo tối thiểu</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800">
                          <a:effectLst/>
                          <a:latin typeface="Times New Roman"/>
                          <a:ea typeface="Calibri"/>
                          <a:cs typeface="Times New Roman"/>
                        </a:rPr>
                        <a:t> </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algn="just">
                        <a:lnSpc>
                          <a:spcPct val="115000"/>
                        </a:lnSpc>
                        <a:spcAft>
                          <a:spcPts val="0"/>
                        </a:spcAft>
                      </a:pPr>
                      <a:r>
                        <a:rPr lang="en-US" sz="1800">
                          <a:effectLst/>
                          <a:latin typeface="Times New Roman"/>
                          <a:ea typeface="Calibri"/>
                          <a:cs typeface="Times New Roman"/>
                        </a:rPr>
                        <a:t>Đảm bảo thành công</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800">
                          <a:effectLst/>
                          <a:latin typeface="Times New Roman"/>
                          <a:ea typeface="Calibri"/>
                          <a:cs typeface="Times New Roman"/>
                        </a:rPr>
                        <a:t> </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algn="just">
                        <a:lnSpc>
                          <a:spcPct val="115000"/>
                        </a:lnSpc>
                        <a:spcAft>
                          <a:spcPts val="0"/>
                        </a:spcAft>
                      </a:pPr>
                      <a:r>
                        <a:rPr lang="en-US" sz="1800">
                          <a:effectLst/>
                          <a:latin typeface="Times New Roman"/>
                          <a:ea typeface="Calibri"/>
                          <a:cs typeface="Times New Roman"/>
                        </a:rPr>
                        <a:t>Kích hoạt</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800">
                          <a:effectLst/>
                          <a:latin typeface="Times New Roman"/>
                          <a:ea typeface="Calibri"/>
                          <a:cs typeface="Times New Roman"/>
                        </a:rPr>
                        <a:t>Quản lý yêu cầu chức năng quản lý đơn hàng</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algn="just">
                        <a:lnSpc>
                          <a:spcPct val="115000"/>
                        </a:lnSpc>
                        <a:spcAft>
                          <a:spcPts val="0"/>
                        </a:spcAft>
                      </a:pPr>
                      <a:r>
                        <a:rPr lang="en-US" sz="1800" b="1">
                          <a:effectLst/>
                          <a:latin typeface="Times New Roman"/>
                          <a:ea typeface="Calibri"/>
                          <a:cs typeface="Times New Roman"/>
                        </a:rPr>
                        <a:t>Hành động tác nhân</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800" b="1">
                          <a:effectLst/>
                          <a:latin typeface="Times New Roman"/>
                          <a:ea typeface="Calibri"/>
                          <a:cs typeface="Times New Roman"/>
                        </a:rPr>
                        <a:t>Phản ứng hệ thống</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marL="0" lvl="0" indent="0" algn="just">
                        <a:lnSpc>
                          <a:spcPct val="115000"/>
                        </a:lnSpc>
                        <a:spcAft>
                          <a:spcPts val="0"/>
                        </a:spcAft>
                        <a:buFont typeface="+mj-lt"/>
                        <a:buNone/>
                      </a:pPr>
                      <a:r>
                        <a:rPr lang="en-US" sz="1800">
                          <a:effectLst/>
                          <a:latin typeface="Times New Roman"/>
                          <a:ea typeface="Calibri"/>
                          <a:cs typeface="Times New Roman"/>
                        </a:rPr>
                        <a:t>Quản lý yêu cầu chức năng</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1" indent="0" algn="just" defTabSz="914400" rtl="0" eaLnBrk="1" fontAlgn="auto" latinLnBrk="0" hangingPunct="1">
                        <a:lnSpc>
                          <a:spcPct val="115000"/>
                        </a:lnSpc>
                        <a:spcBef>
                          <a:spcPts val="0"/>
                        </a:spcBef>
                        <a:spcAft>
                          <a:spcPts val="0"/>
                        </a:spcAft>
                        <a:buClrTx/>
                        <a:buSzTx/>
                        <a:buFont typeface="+mj-lt"/>
                        <a:buNone/>
                        <a:tabLst/>
                        <a:defRPr/>
                      </a:pPr>
                      <a:r>
                        <a:rPr lang="vi-VN" sz="1800">
                          <a:effectLst/>
                          <a:latin typeface="Times New Roman"/>
                          <a:ea typeface="Calibri"/>
                          <a:cs typeface="Times New Roman"/>
                        </a:rPr>
                        <a:t>Hệ thống hiển thị lên giao diện các đơn hàng sẵn có</a:t>
                      </a:r>
                    </a:p>
                    <a:p>
                      <a:pPr marL="0" marR="0" lvl="1" indent="0" algn="just" defTabSz="914400" rtl="0" eaLnBrk="1" fontAlgn="auto" latinLnBrk="0" hangingPunct="1">
                        <a:lnSpc>
                          <a:spcPct val="115000"/>
                        </a:lnSpc>
                        <a:spcBef>
                          <a:spcPts val="0"/>
                        </a:spcBef>
                        <a:spcAft>
                          <a:spcPts val="0"/>
                        </a:spcAft>
                        <a:buClrTx/>
                        <a:buSzTx/>
                        <a:buFont typeface="+mj-lt"/>
                        <a:buNone/>
                        <a:tabLst/>
                        <a:defRPr/>
                      </a:pPr>
                      <a:r>
                        <a:rPr lang="vi-VN" sz="1800">
                          <a:effectLst/>
                          <a:latin typeface="Times New Roman"/>
                          <a:ea typeface="Calibri"/>
                          <a:cs typeface="Times New Roman"/>
                        </a:rPr>
                        <a:t>Hệ thống cho phép thực hiện các chức năng khác như: sửa, thêm, xóa, tìm kiếm,…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marL="0" lvl="0" indent="0" algn="just">
                        <a:lnSpc>
                          <a:spcPct val="115000"/>
                        </a:lnSpc>
                        <a:spcAft>
                          <a:spcPts val="0"/>
                        </a:spcAft>
                        <a:buFont typeface="+mj-lt"/>
                        <a:buNone/>
                      </a:pPr>
                      <a:r>
                        <a:rPr lang="en-US" sz="1800">
                          <a:effectLst/>
                          <a:latin typeface="Times New Roman"/>
                          <a:ea typeface="Calibri"/>
                          <a:cs typeface="Times New Roman"/>
                        </a:rPr>
                        <a:t>Thực hiện các chức năng theo yêu cầu</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spTree>
    <p:extLst>
      <p:ext uri="{BB962C8B-B14F-4D97-AF65-F5344CB8AC3E}">
        <p14:creationId xmlns:p14="http://schemas.microsoft.com/office/powerpoint/2010/main" val="316358361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14" name="矩形 13"/>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8"/>
              <p:cNvSpPr txBox="1">
                <a:spLocks noChangeArrowheads="1"/>
              </p:cNvSpPr>
              <p:nvPr/>
            </p:nvSpPr>
            <p:spPr bwMode="auto">
              <a:xfrm>
                <a:off x="3316777" y="410704"/>
                <a:ext cx="472162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vi-VN" altLang="zh-CN" sz="2800" spc="300">
                    <a:solidFill>
                      <a:srgbClr val="65A1BD"/>
                    </a:solidFill>
                    <a:ea typeface="Elsie" panose="02000000000000000000" charset="0"/>
                    <a:sym typeface="Arial" panose="020B0604020202020204" pitchFamily="34" charset="0"/>
                  </a:rPr>
                  <a:t>Một số biểu mẫu cơ bản</a:t>
                </a:r>
                <a:endParaRPr lang="zh-CN" altLang="en-US" sz="2800" spc="300">
                  <a:solidFill>
                    <a:srgbClr val="65A1BD"/>
                  </a:solidFill>
                  <a:ea typeface="Elsie" panose="02000000000000000000" charset="0"/>
                  <a:sym typeface="Arial" panose="020B0604020202020204" pitchFamily="34" charset="0"/>
                </a:endParaRPr>
              </a:p>
            </p:txBody>
          </p:sp>
        </p:grpSp>
        <p:cxnSp>
          <p:nvCxnSpPr>
            <p:cNvPr id="12" name="直接连接符 11"/>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pic>
        <p:nvPicPr>
          <p:cNvPr id="16" name="Picture 15"/>
          <p:cNvPicPr/>
          <p:nvPr/>
        </p:nvPicPr>
        <p:blipFill>
          <a:blip r:embed="rId4"/>
          <a:stretch>
            <a:fillRect/>
          </a:stretch>
        </p:blipFill>
        <p:spPr>
          <a:xfrm>
            <a:off x="1454728" y="1544517"/>
            <a:ext cx="3442509" cy="4141038"/>
          </a:xfrm>
          <a:prstGeom prst="rect">
            <a:avLst/>
          </a:prstGeom>
        </p:spPr>
      </p:pic>
      <p:pic>
        <p:nvPicPr>
          <p:cNvPr id="17" name="Picture 16"/>
          <p:cNvPicPr/>
          <p:nvPr/>
        </p:nvPicPr>
        <p:blipFill>
          <a:blip r:embed="rId5"/>
          <a:stretch>
            <a:fillRect/>
          </a:stretch>
        </p:blipFill>
        <p:spPr>
          <a:xfrm>
            <a:off x="4831426" y="1706260"/>
            <a:ext cx="3098916" cy="4179152"/>
          </a:xfrm>
          <a:prstGeom prst="rect">
            <a:avLst/>
          </a:prstGeom>
        </p:spPr>
      </p:pic>
      <p:pic>
        <p:nvPicPr>
          <p:cNvPr id="18" name="Picture 17"/>
          <p:cNvPicPr/>
          <p:nvPr/>
        </p:nvPicPr>
        <p:blipFill>
          <a:blip r:embed="rId6"/>
          <a:stretch>
            <a:fillRect/>
          </a:stretch>
        </p:blipFill>
        <p:spPr>
          <a:xfrm>
            <a:off x="7755775" y="1832649"/>
            <a:ext cx="2967645" cy="3564775"/>
          </a:xfrm>
          <a:prstGeom prst="rect">
            <a:avLst/>
          </a:prstGeom>
        </p:spPr>
      </p:pic>
    </p:spTree>
    <p:extLst>
      <p:ext uri="{BB962C8B-B14F-4D97-AF65-F5344CB8AC3E}">
        <p14:creationId xmlns:p14="http://schemas.microsoft.com/office/powerpoint/2010/main" val="2457638016"/>
      </p:ext>
    </p:extLst>
  </p:cSld>
  <p:clrMapOvr>
    <a:masterClrMapping/>
  </p:clrMapOvr>
  <p:transition spd="slow">
    <p:push dir="u"/>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20" name="图片 19"/>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21" name="矩形 20"/>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8"/>
              <p:cNvSpPr txBox="1">
                <a:spLocks noChangeArrowheads="1"/>
              </p:cNvSpPr>
              <p:nvPr/>
            </p:nvSpPr>
            <p:spPr bwMode="auto">
              <a:xfrm>
                <a:off x="4244778" y="366020"/>
                <a:ext cx="370244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en-US" altLang="zh-CN" sz="2800" spc="300" err="1">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Quản</a:t>
                </a:r>
                <a:r>
                  <a:rPr lang="en-US" altLang="zh-CN"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 </a:t>
                </a:r>
                <a:r>
                  <a:rPr lang="en-US" altLang="zh-CN" sz="2800" spc="300" err="1">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lý</a:t>
                </a:r>
                <a:r>
                  <a:rPr lang="en-US" altLang="zh-CN"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 </a:t>
                </a:r>
                <a:r>
                  <a:rPr lang="en-US" altLang="zh-CN" sz="2800" spc="300" err="1">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đơn</a:t>
                </a:r>
                <a:r>
                  <a:rPr lang="en-US" altLang="zh-CN"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 </a:t>
                </a:r>
                <a:r>
                  <a:rPr lang="en-US" altLang="zh-CN" sz="2800" spc="300" err="1">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hàng</a:t>
                </a:r>
                <a:endParaRPr lang="zh-CN" altLang="en-US"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endParaRPr>
              </a:p>
            </p:txBody>
          </p:sp>
        </p:grpSp>
        <p:cxnSp>
          <p:nvCxnSpPr>
            <p:cNvPr id="19" name="直接连接符 18"/>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sp>
        <p:nvSpPr>
          <p:cNvPr id="3" name="Rectangle 1"/>
          <p:cNvSpPr>
            <a:spLocks noChangeArrowheads="1"/>
          </p:cNvSpPr>
          <p:nvPr/>
        </p:nvSpPr>
        <p:spPr bwMode="auto">
          <a:xfrm>
            <a:off x="1300521" y="1246263"/>
            <a:ext cx="44451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Kịch bản Use case Thêm đơn</a:t>
            </a:r>
            <a:r>
              <a:rPr kumimoji="0" lang="en-US" altLang="en-US" sz="2000" b="1" i="0" u="none" strike="noStrike" cap="none" normalizeH="0">
                <a:ln>
                  <a:noFill/>
                </a:ln>
                <a:solidFill>
                  <a:schemeClr val="tx1"/>
                </a:solidFill>
                <a:effectLst/>
                <a:latin typeface="Times New Roman" pitchFamily="18" charset="0"/>
                <a:ea typeface="Calibri" pitchFamily="34" charset="0"/>
                <a:cs typeface="Times New Roman" pitchFamily="18" charset="0"/>
              </a:rPr>
              <a:t> hàng</a:t>
            </a:r>
            <a:r>
              <a:rPr kumimoji="0" lang="en-US"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a:t>
            </a:r>
            <a:endParaRPr kumimoji="0" lang="en-US" altLang="en-US" sz="2000" b="0" i="0" u="none" strike="noStrike" cap="none" normalizeH="0" baseline="0">
              <a:ln>
                <a:noFill/>
              </a:ln>
              <a:solidFill>
                <a:schemeClr val="tx1"/>
              </a:solidFill>
              <a:effectLst/>
            </a:endParaRPr>
          </a:p>
        </p:txBody>
      </p:sp>
      <p:sp>
        <p:nvSpPr>
          <p:cNvPr id="5" name="Rectangle 4"/>
          <p:cNvSpPr/>
          <p:nvPr/>
        </p:nvSpPr>
        <p:spPr>
          <a:xfrm>
            <a:off x="9280478" y="2869666"/>
            <a:ext cx="2743200" cy="1754326"/>
          </a:xfrm>
          <a:prstGeom prst="rect">
            <a:avLst/>
          </a:prstGeom>
        </p:spPr>
        <p:txBody>
          <a:bodyPr wrap="square">
            <a:spAutoFit/>
          </a:bodyPr>
          <a:lstStyle/>
          <a:p>
            <a:r>
              <a:rPr lang="en-US"/>
              <a:t>Quy tắc đặt mã đơn hàng: Mã đơn hàng = DH.Số thứ tự.</a:t>
            </a:r>
          </a:p>
          <a:p>
            <a:r>
              <a:rPr lang="en-US"/>
              <a:t>Ví dụ: Đơn hàng DH.0001 đơn hàng sau đó là DH.0002</a:t>
            </a:r>
          </a:p>
        </p:txBody>
      </p:sp>
      <p:graphicFrame>
        <p:nvGraphicFramePr>
          <p:cNvPr id="2" name="Table 1"/>
          <p:cNvGraphicFramePr>
            <a:graphicFrameLocks noGrp="1"/>
          </p:cNvGraphicFramePr>
          <p:nvPr/>
        </p:nvGraphicFramePr>
        <p:xfrm>
          <a:off x="307662" y="1823181"/>
          <a:ext cx="8904577" cy="4227243"/>
        </p:xfrm>
        <a:graphic>
          <a:graphicData uri="http://schemas.openxmlformats.org/drawingml/2006/table">
            <a:tbl>
              <a:tblPr firstRow="1" firstCol="1" bandRow="1"/>
              <a:tblGrid>
                <a:gridCol w="4244822">
                  <a:extLst>
                    <a:ext uri="{9D8B030D-6E8A-4147-A177-3AD203B41FA5}">
                      <a16:colId xmlns:a16="http://schemas.microsoft.com/office/drawing/2014/main" xmlns="" val="20000"/>
                    </a:ext>
                  </a:extLst>
                </a:gridCol>
                <a:gridCol w="4659755">
                  <a:extLst>
                    <a:ext uri="{9D8B030D-6E8A-4147-A177-3AD203B41FA5}">
                      <a16:colId xmlns:a16="http://schemas.microsoft.com/office/drawing/2014/main" xmlns="" val="20001"/>
                    </a:ext>
                  </a:extLst>
                </a:gridCol>
              </a:tblGrid>
              <a:tr h="277607">
                <a:tc>
                  <a:txBody>
                    <a:bodyPr/>
                    <a:lstStyle/>
                    <a:p>
                      <a:pPr algn="just">
                        <a:lnSpc>
                          <a:spcPct val="115000"/>
                        </a:lnSpc>
                        <a:spcAft>
                          <a:spcPts val="0"/>
                        </a:spcAft>
                      </a:pPr>
                      <a:r>
                        <a:rPr lang="en-US" sz="1800">
                          <a:effectLst/>
                          <a:latin typeface="Times New Roman"/>
                          <a:ea typeface="Calibri"/>
                          <a:cs typeface="Times New Roman"/>
                        </a:rPr>
                        <a:t>Tên use case</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800">
                          <a:effectLst/>
                          <a:latin typeface="Times New Roman"/>
                          <a:ea typeface="Calibri"/>
                          <a:cs typeface="Times New Roman"/>
                        </a:rPr>
                        <a:t>Thêm đơn hàng</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277607">
                <a:tc>
                  <a:txBody>
                    <a:bodyPr/>
                    <a:lstStyle/>
                    <a:p>
                      <a:pPr algn="just">
                        <a:lnSpc>
                          <a:spcPct val="115000"/>
                        </a:lnSpc>
                        <a:spcAft>
                          <a:spcPts val="0"/>
                        </a:spcAft>
                      </a:pPr>
                      <a:r>
                        <a:rPr lang="en-US" sz="1800">
                          <a:effectLst/>
                          <a:latin typeface="Times New Roman"/>
                          <a:ea typeface="Calibri"/>
                          <a:cs typeface="Times New Roman"/>
                        </a:rPr>
                        <a:t>Tên Actor</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800">
                          <a:effectLst/>
                          <a:latin typeface="Times New Roman"/>
                          <a:ea typeface="Calibri"/>
                          <a:cs typeface="Times New Roman"/>
                        </a:rPr>
                        <a:t>Quản lý</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277607">
                <a:tc>
                  <a:txBody>
                    <a:bodyPr/>
                    <a:lstStyle/>
                    <a:p>
                      <a:pPr algn="just">
                        <a:lnSpc>
                          <a:spcPct val="115000"/>
                        </a:lnSpc>
                        <a:spcAft>
                          <a:spcPts val="0"/>
                        </a:spcAft>
                      </a:pPr>
                      <a:r>
                        <a:rPr lang="en-US" sz="1800">
                          <a:effectLst/>
                          <a:latin typeface="Times New Roman"/>
                          <a:ea typeface="Calibri"/>
                          <a:cs typeface="Times New Roman"/>
                        </a:rPr>
                        <a:t>Mức</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800">
                          <a:effectLst/>
                          <a:latin typeface="Times New Roman"/>
                          <a:ea typeface="Calibri"/>
                          <a:cs typeface="Times New Roman"/>
                        </a:rPr>
                        <a:t> </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277607">
                <a:tc>
                  <a:txBody>
                    <a:bodyPr/>
                    <a:lstStyle/>
                    <a:p>
                      <a:pPr algn="just">
                        <a:lnSpc>
                          <a:spcPct val="115000"/>
                        </a:lnSpc>
                        <a:spcAft>
                          <a:spcPts val="0"/>
                        </a:spcAft>
                      </a:pPr>
                      <a:r>
                        <a:rPr lang="en-US" sz="1800">
                          <a:effectLst/>
                          <a:latin typeface="Times New Roman"/>
                          <a:ea typeface="Calibri"/>
                          <a:cs typeface="Times New Roman"/>
                        </a:rPr>
                        <a:t>Tiền điều kiện</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800">
                          <a:effectLst/>
                          <a:latin typeface="Times New Roman"/>
                          <a:ea typeface="Calibri"/>
                          <a:cs typeface="Times New Roman"/>
                        </a:rPr>
                        <a:t>Quản lý phải đăng nhập hệ thống</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277607">
                <a:tc>
                  <a:txBody>
                    <a:bodyPr/>
                    <a:lstStyle/>
                    <a:p>
                      <a:pPr algn="just">
                        <a:lnSpc>
                          <a:spcPct val="115000"/>
                        </a:lnSpc>
                        <a:spcAft>
                          <a:spcPts val="0"/>
                        </a:spcAft>
                      </a:pPr>
                      <a:r>
                        <a:rPr lang="en-US" sz="1800">
                          <a:effectLst/>
                          <a:latin typeface="Times New Roman"/>
                          <a:ea typeface="Calibri"/>
                          <a:cs typeface="Times New Roman"/>
                        </a:rPr>
                        <a:t>Đảm bảo tối thiểu</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800">
                          <a:effectLst/>
                          <a:latin typeface="Times New Roman"/>
                          <a:ea typeface="Calibri"/>
                          <a:cs typeface="Times New Roman"/>
                        </a:rPr>
                        <a:t> </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277607">
                <a:tc>
                  <a:txBody>
                    <a:bodyPr/>
                    <a:lstStyle/>
                    <a:p>
                      <a:pPr algn="just">
                        <a:lnSpc>
                          <a:spcPct val="115000"/>
                        </a:lnSpc>
                        <a:spcAft>
                          <a:spcPts val="0"/>
                        </a:spcAft>
                      </a:pPr>
                      <a:r>
                        <a:rPr lang="en-US" sz="1800">
                          <a:effectLst/>
                          <a:latin typeface="Times New Roman"/>
                          <a:ea typeface="Calibri"/>
                          <a:cs typeface="Times New Roman"/>
                        </a:rPr>
                        <a:t>Đảm bảo thành công</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800">
                          <a:effectLst/>
                          <a:latin typeface="Times New Roman"/>
                          <a:ea typeface="Calibri"/>
                          <a:cs typeface="Times New Roman"/>
                        </a:rPr>
                        <a:t> </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277607">
                <a:tc>
                  <a:txBody>
                    <a:bodyPr/>
                    <a:lstStyle/>
                    <a:p>
                      <a:pPr algn="just">
                        <a:lnSpc>
                          <a:spcPct val="115000"/>
                        </a:lnSpc>
                        <a:spcAft>
                          <a:spcPts val="0"/>
                        </a:spcAft>
                      </a:pPr>
                      <a:r>
                        <a:rPr lang="en-US" sz="1800">
                          <a:effectLst/>
                          <a:latin typeface="Times New Roman"/>
                          <a:ea typeface="Calibri"/>
                          <a:cs typeface="Times New Roman"/>
                        </a:rPr>
                        <a:t>Kích hoạt</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800">
                          <a:effectLst/>
                          <a:latin typeface="Times New Roman"/>
                          <a:ea typeface="Calibri"/>
                          <a:cs typeface="Times New Roman"/>
                        </a:rPr>
                        <a:t>Quản lý yêu cầu chức năng thêm đơn hàng</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277607">
                <a:tc>
                  <a:txBody>
                    <a:bodyPr/>
                    <a:lstStyle/>
                    <a:p>
                      <a:pPr algn="just">
                        <a:lnSpc>
                          <a:spcPct val="115000"/>
                        </a:lnSpc>
                        <a:spcAft>
                          <a:spcPts val="0"/>
                        </a:spcAft>
                      </a:pPr>
                      <a:r>
                        <a:rPr lang="en-US" sz="1800" b="1">
                          <a:effectLst/>
                          <a:latin typeface="Times New Roman"/>
                          <a:ea typeface="Calibri"/>
                          <a:cs typeface="Times New Roman"/>
                        </a:rPr>
                        <a:t>Hành động tác nhân</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800" b="1">
                          <a:effectLst/>
                          <a:latin typeface="Times New Roman"/>
                          <a:ea typeface="Calibri"/>
                          <a:cs typeface="Times New Roman"/>
                        </a:rPr>
                        <a:t>Phản ứng hệ thống</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555212">
                <a:tc>
                  <a:txBody>
                    <a:bodyPr/>
                    <a:lstStyle/>
                    <a:p>
                      <a:pPr marL="0" lvl="0" indent="0" algn="just">
                        <a:lnSpc>
                          <a:spcPct val="115000"/>
                        </a:lnSpc>
                        <a:spcAft>
                          <a:spcPts val="0"/>
                        </a:spcAft>
                        <a:buFont typeface="+mj-lt"/>
                        <a:buNone/>
                      </a:pPr>
                      <a:r>
                        <a:rPr lang="en-US" sz="1800">
                          <a:effectLst/>
                          <a:latin typeface="Times New Roman"/>
                          <a:ea typeface="Calibri"/>
                          <a:cs typeface="Times New Roman"/>
                        </a:rPr>
                        <a:t>Quản lý yêu cầu chức năng thêm đơn hàng</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800">
                          <a:effectLst/>
                          <a:latin typeface="Times New Roman"/>
                          <a:ea typeface="Calibri"/>
                          <a:cs typeface="Times New Roman"/>
                        </a:rPr>
                        <a:t> </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277607">
                <a:tc>
                  <a:txBody>
                    <a:bodyPr/>
                    <a:lstStyle/>
                    <a:p>
                      <a:pPr marL="0" lvl="0" indent="0" algn="just">
                        <a:lnSpc>
                          <a:spcPct val="115000"/>
                        </a:lnSpc>
                        <a:spcAft>
                          <a:spcPts val="0"/>
                        </a:spcAft>
                        <a:buFont typeface="+mj-lt"/>
                        <a:buNone/>
                      </a:pPr>
                      <a:r>
                        <a:rPr lang="en-US" sz="1800">
                          <a:effectLst/>
                          <a:latin typeface="Times New Roman"/>
                          <a:ea typeface="Calibri"/>
                          <a:cs typeface="Times New Roman"/>
                        </a:rPr>
                        <a:t>Quản lý nhập thông tin đơn hàng</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800">
                          <a:effectLst/>
                          <a:latin typeface="Times New Roman"/>
                          <a:ea typeface="Calibri"/>
                          <a:cs typeface="Times New Roman"/>
                        </a:rPr>
                        <a:t>Hệ thống  hợp lệ hóa thông tin</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832819">
                <a:tc>
                  <a:txBody>
                    <a:bodyPr/>
                    <a:lstStyle/>
                    <a:p>
                      <a:pPr marL="0" lvl="0" indent="0" algn="just">
                        <a:lnSpc>
                          <a:spcPct val="115000"/>
                        </a:lnSpc>
                        <a:spcAft>
                          <a:spcPts val="0"/>
                        </a:spcAft>
                        <a:buFont typeface="+mj-lt"/>
                        <a:buNone/>
                      </a:pPr>
                      <a:r>
                        <a:rPr lang="en-US" sz="1800">
                          <a:effectLst/>
                          <a:latin typeface="Times New Roman"/>
                          <a:ea typeface="Calibri"/>
                          <a:cs typeface="Times New Roman"/>
                        </a:rPr>
                        <a:t>Quản lý yêu cầu chức năng thêm đơn hàng</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800">
                          <a:effectLst/>
                          <a:latin typeface="Times New Roman"/>
                          <a:ea typeface="Calibri"/>
                          <a:cs typeface="Times New Roman"/>
                        </a:rPr>
                        <a:t>Hệ thống sinh mã đơn hàng tự động theo quy tắc </a:t>
                      </a:r>
                      <a:endParaRPr lang="en-US" sz="1800">
                        <a:effectLst/>
                        <a:latin typeface="Calibri"/>
                        <a:ea typeface="Calibri"/>
                        <a:cs typeface="Times New Roman"/>
                      </a:endParaRPr>
                    </a:p>
                    <a:p>
                      <a:pPr algn="just">
                        <a:lnSpc>
                          <a:spcPct val="115000"/>
                        </a:lnSpc>
                        <a:spcAft>
                          <a:spcPts val="0"/>
                        </a:spcAft>
                      </a:pPr>
                      <a:r>
                        <a:rPr lang="en-US" sz="1800">
                          <a:effectLst/>
                          <a:latin typeface="Times New Roman"/>
                          <a:ea typeface="Calibri"/>
                          <a:cs typeface="Times New Roman"/>
                        </a:rPr>
                        <a:t>Hệ thống cập nhật đơn hàng</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bl>
          </a:graphicData>
        </a:graphic>
      </p:graphicFrame>
    </p:spTree>
    <p:extLst>
      <p:ext uri="{BB962C8B-B14F-4D97-AF65-F5344CB8AC3E}">
        <p14:creationId xmlns:p14="http://schemas.microsoft.com/office/powerpoint/2010/main" val="1983646690"/>
      </p:ext>
    </p:extLst>
  </p:cSld>
  <p:clrMapOvr>
    <a:masterClrMapping/>
  </p:clrMapOvr>
  <p:transition spd="slow">
    <p:push dir="u"/>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20" name="图片 19"/>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21" name="矩形 20"/>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8"/>
              <p:cNvSpPr txBox="1">
                <a:spLocks noChangeArrowheads="1"/>
              </p:cNvSpPr>
              <p:nvPr/>
            </p:nvSpPr>
            <p:spPr bwMode="auto">
              <a:xfrm>
                <a:off x="4318688" y="398149"/>
                <a:ext cx="363594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en-US" altLang="zh-CN" sz="2800" spc="300" err="1">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Quản</a:t>
                </a:r>
                <a:r>
                  <a:rPr lang="en-US" altLang="zh-CN"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 </a:t>
                </a:r>
                <a:r>
                  <a:rPr lang="en-US" altLang="zh-CN" sz="2800" spc="300" err="1">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lý</a:t>
                </a:r>
                <a:r>
                  <a:rPr lang="en-US" altLang="zh-CN"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 </a:t>
                </a:r>
                <a:r>
                  <a:rPr lang="en-US" altLang="zh-CN" sz="2800" spc="300" err="1">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đơn</a:t>
                </a:r>
                <a:r>
                  <a:rPr lang="en-US" altLang="zh-CN"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 </a:t>
                </a:r>
                <a:r>
                  <a:rPr lang="en-US" altLang="zh-CN" sz="2800" spc="300" err="1">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hàng</a:t>
                </a:r>
                <a:endParaRPr lang="zh-CN" altLang="en-US"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endParaRPr>
              </a:p>
            </p:txBody>
          </p:sp>
        </p:grpSp>
        <p:cxnSp>
          <p:nvCxnSpPr>
            <p:cNvPr id="19" name="直接连接符 18"/>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sp>
        <p:nvSpPr>
          <p:cNvPr id="3" name="Rectangle 1"/>
          <p:cNvSpPr>
            <a:spLocks noChangeArrowheads="1"/>
          </p:cNvSpPr>
          <p:nvPr/>
        </p:nvSpPr>
        <p:spPr bwMode="auto">
          <a:xfrm>
            <a:off x="1300521" y="1246263"/>
            <a:ext cx="44451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Kịch bản Use case Sửa đơn</a:t>
            </a:r>
            <a:r>
              <a:rPr kumimoji="0" lang="en-US" altLang="en-US" sz="2000" b="1" i="0" u="none" strike="noStrike" cap="none" normalizeH="0">
                <a:ln>
                  <a:noFill/>
                </a:ln>
                <a:solidFill>
                  <a:schemeClr val="tx1"/>
                </a:solidFill>
                <a:effectLst/>
                <a:latin typeface="Times New Roman" pitchFamily="18" charset="0"/>
                <a:ea typeface="Calibri" pitchFamily="34" charset="0"/>
                <a:cs typeface="Times New Roman" pitchFamily="18" charset="0"/>
              </a:rPr>
              <a:t> hàng</a:t>
            </a:r>
            <a:r>
              <a:rPr kumimoji="0" lang="en-US"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a:t>
            </a:r>
            <a:endParaRPr kumimoji="0" lang="en-US" altLang="en-US" sz="2000" b="0" i="0" u="none" strike="noStrike" cap="none" normalizeH="0" baseline="0">
              <a:ln>
                <a:noFill/>
              </a:ln>
              <a:solidFill>
                <a:schemeClr val="tx1"/>
              </a:solidFill>
              <a:effectLst/>
            </a:endParaRPr>
          </a:p>
        </p:txBody>
      </p:sp>
      <p:graphicFrame>
        <p:nvGraphicFramePr>
          <p:cNvPr id="4" name="Table 3"/>
          <p:cNvGraphicFramePr>
            <a:graphicFrameLocks noGrp="1"/>
          </p:cNvGraphicFramePr>
          <p:nvPr/>
        </p:nvGraphicFramePr>
        <p:xfrm>
          <a:off x="1300517" y="1842130"/>
          <a:ext cx="9672282" cy="4272069"/>
        </p:xfrm>
        <a:graphic>
          <a:graphicData uri="http://schemas.openxmlformats.org/drawingml/2006/table">
            <a:tbl>
              <a:tblPr firstRow="1" firstCol="1" bandRow="1"/>
              <a:tblGrid>
                <a:gridCol w="4836141">
                  <a:extLst>
                    <a:ext uri="{9D8B030D-6E8A-4147-A177-3AD203B41FA5}">
                      <a16:colId xmlns:a16="http://schemas.microsoft.com/office/drawing/2014/main" xmlns="" val="20000"/>
                    </a:ext>
                  </a:extLst>
                </a:gridCol>
                <a:gridCol w="4836141">
                  <a:extLst>
                    <a:ext uri="{9D8B030D-6E8A-4147-A177-3AD203B41FA5}">
                      <a16:colId xmlns:a16="http://schemas.microsoft.com/office/drawing/2014/main" xmlns="" val="20001"/>
                    </a:ext>
                  </a:extLst>
                </a:gridCol>
              </a:tblGrid>
              <a:tr h="361740">
                <a:tc>
                  <a:txBody>
                    <a:bodyPr/>
                    <a:lstStyle/>
                    <a:p>
                      <a:pPr algn="just">
                        <a:lnSpc>
                          <a:spcPct val="115000"/>
                        </a:lnSpc>
                        <a:spcAft>
                          <a:spcPts val="0"/>
                        </a:spcAft>
                      </a:pPr>
                      <a:r>
                        <a:rPr lang="en-US" sz="1800">
                          <a:effectLst/>
                          <a:latin typeface="Times New Roman"/>
                          <a:ea typeface="Calibri"/>
                          <a:cs typeface="Times New Roman"/>
                        </a:rPr>
                        <a:t>Tên use case</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800">
                          <a:effectLst/>
                          <a:latin typeface="Times New Roman"/>
                          <a:ea typeface="Calibri"/>
                          <a:cs typeface="Times New Roman"/>
                        </a:rPr>
                        <a:t>Sửa đơn hàng</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361740">
                <a:tc>
                  <a:txBody>
                    <a:bodyPr/>
                    <a:lstStyle/>
                    <a:p>
                      <a:pPr algn="just">
                        <a:lnSpc>
                          <a:spcPct val="115000"/>
                        </a:lnSpc>
                        <a:spcAft>
                          <a:spcPts val="0"/>
                        </a:spcAft>
                      </a:pPr>
                      <a:r>
                        <a:rPr lang="en-US" sz="1800">
                          <a:effectLst/>
                          <a:latin typeface="Times New Roman"/>
                          <a:ea typeface="Calibri"/>
                          <a:cs typeface="Times New Roman"/>
                        </a:rPr>
                        <a:t>Tên Actor</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800">
                          <a:effectLst/>
                          <a:latin typeface="Times New Roman"/>
                          <a:ea typeface="Calibri"/>
                          <a:cs typeface="Times New Roman"/>
                        </a:rPr>
                        <a:t>Quản lý</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361740">
                <a:tc>
                  <a:txBody>
                    <a:bodyPr/>
                    <a:lstStyle/>
                    <a:p>
                      <a:pPr algn="just">
                        <a:lnSpc>
                          <a:spcPct val="115000"/>
                        </a:lnSpc>
                        <a:spcAft>
                          <a:spcPts val="0"/>
                        </a:spcAft>
                      </a:pPr>
                      <a:r>
                        <a:rPr lang="en-US" sz="1800">
                          <a:effectLst/>
                          <a:latin typeface="Times New Roman"/>
                          <a:ea typeface="Calibri"/>
                          <a:cs typeface="Times New Roman"/>
                        </a:rPr>
                        <a:t>Mức</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800">
                          <a:effectLst/>
                          <a:latin typeface="Times New Roman"/>
                          <a:ea typeface="Calibri"/>
                          <a:cs typeface="Times New Roman"/>
                        </a:rPr>
                        <a:t> </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361740">
                <a:tc>
                  <a:txBody>
                    <a:bodyPr/>
                    <a:lstStyle/>
                    <a:p>
                      <a:pPr algn="just">
                        <a:lnSpc>
                          <a:spcPct val="115000"/>
                        </a:lnSpc>
                        <a:spcAft>
                          <a:spcPts val="0"/>
                        </a:spcAft>
                      </a:pPr>
                      <a:r>
                        <a:rPr lang="en-US" sz="1800">
                          <a:effectLst/>
                          <a:latin typeface="Times New Roman"/>
                          <a:ea typeface="Calibri"/>
                          <a:cs typeface="Times New Roman"/>
                        </a:rPr>
                        <a:t>Tiền điều kiện</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800">
                          <a:effectLst/>
                          <a:latin typeface="Times New Roman"/>
                          <a:ea typeface="Calibri"/>
                          <a:cs typeface="Times New Roman"/>
                        </a:rPr>
                        <a:t>Quản lý phải đăng nhập hệ thống</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361740">
                <a:tc>
                  <a:txBody>
                    <a:bodyPr/>
                    <a:lstStyle/>
                    <a:p>
                      <a:pPr algn="just">
                        <a:lnSpc>
                          <a:spcPct val="115000"/>
                        </a:lnSpc>
                        <a:spcAft>
                          <a:spcPts val="0"/>
                        </a:spcAft>
                      </a:pPr>
                      <a:r>
                        <a:rPr lang="en-US" sz="1800">
                          <a:effectLst/>
                          <a:latin typeface="Times New Roman"/>
                          <a:ea typeface="Calibri"/>
                          <a:cs typeface="Times New Roman"/>
                        </a:rPr>
                        <a:t>Đảm bảo tối thiểu</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800">
                          <a:effectLst/>
                          <a:latin typeface="Times New Roman"/>
                          <a:ea typeface="Calibri"/>
                          <a:cs typeface="Times New Roman"/>
                        </a:rPr>
                        <a:t> </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361740">
                <a:tc>
                  <a:txBody>
                    <a:bodyPr/>
                    <a:lstStyle/>
                    <a:p>
                      <a:pPr algn="just">
                        <a:lnSpc>
                          <a:spcPct val="115000"/>
                        </a:lnSpc>
                        <a:spcAft>
                          <a:spcPts val="0"/>
                        </a:spcAft>
                      </a:pPr>
                      <a:r>
                        <a:rPr lang="en-US" sz="1800">
                          <a:effectLst/>
                          <a:latin typeface="Times New Roman"/>
                          <a:ea typeface="Calibri"/>
                          <a:cs typeface="Times New Roman"/>
                        </a:rPr>
                        <a:t>Đảm bảo thành công</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800">
                          <a:effectLst/>
                          <a:latin typeface="Times New Roman"/>
                          <a:ea typeface="Calibri"/>
                          <a:cs typeface="Times New Roman"/>
                        </a:rPr>
                        <a:t> </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361740">
                <a:tc>
                  <a:txBody>
                    <a:bodyPr/>
                    <a:lstStyle/>
                    <a:p>
                      <a:pPr algn="just">
                        <a:lnSpc>
                          <a:spcPct val="115000"/>
                        </a:lnSpc>
                        <a:spcAft>
                          <a:spcPts val="0"/>
                        </a:spcAft>
                      </a:pPr>
                      <a:r>
                        <a:rPr lang="en-US" sz="1800">
                          <a:effectLst/>
                          <a:latin typeface="Times New Roman"/>
                          <a:ea typeface="Calibri"/>
                          <a:cs typeface="Times New Roman"/>
                        </a:rPr>
                        <a:t>Kích hoạt</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800">
                          <a:effectLst/>
                          <a:latin typeface="Times New Roman"/>
                          <a:ea typeface="Calibri"/>
                          <a:cs typeface="Times New Roman"/>
                        </a:rPr>
                        <a:t>Quản lý yêu cầu chức năng sửa đơn hàng</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361740">
                <a:tc>
                  <a:txBody>
                    <a:bodyPr/>
                    <a:lstStyle/>
                    <a:p>
                      <a:pPr algn="just">
                        <a:lnSpc>
                          <a:spcPct val="115000"/>
                        </a:lnSpc>
                        <a:spcAft>
                          <a:spcPts val="0"/>
                        </a:spcAft>
                      </a:pPr>
                      <a:r>
                        <a:rPr lang="en-US" sz="1800" b="1">
                          <a:effectLst/>
                          <a:latin typeface="Times New Roman"/>
                          <a:ea typeface="Calibri"/>
                          <a:cs typeface="Times New Roman"/>
                        </a:rPr>
                        <a:t>Hành động tác nhân</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800" b="1">
                          <a:effectLst/>
                          <a:latin typeface="Times New Roman"/>
                          <a:ea typeface="Calibri"/>
                          <a:cs typeface="Times New Roman"/>
                        </a:rPr>
                        <a:t>Phản ứng hệ thống</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361740">
                <a:tc>
                  <a:txBody>
                    <a:bodyPr/>
                    <a:lstStyle/>
                    <a:p>
                      <a:pPr marL="0" lvl="0" indent="0" algn="just">
                        <a:lnSpc>
                          <a:spcPct val="115000"/>
                        </a:lnSpc>
                        <a:spcAft>
                          <a:spcPts val="0"/>
                        </a:spcAft>
                        <a:buFont typeface="+mj-lt"/>
                        <a:buNone/>
                      </a:pPr>
                      <a:r>
                        <a:rPr lang="en-US" sz="1800">
                          <a:effectLst/>
                          <a:latin typeface="Times New Roman"/>
                          <a:ea typeface="Calibri"/>
                          <a:cs typeface="Times New Roman"/>
                        </a:rPr>
                        <a:t>Quản lý yêu cầu chức năng sửa đơn hàng</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800">
                          <a:effectLst/>
                          <a:latin typeface="Times New Roman"/>
                          <a:ea typeface="Calibri"/>
                          <a:cs typeface="Times New Roman"/>
                        </a:rPr>
                        <a:t> </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338803">
                <a:tc>
                  <a:txBody>
                    <a:bodyPr/>
                    <a:lstStyle/>
                    <a:p>
                      <a:pPr marL="0" lvl="0" indent="0" algn="just">
                        <a:lnSpc>
                          <a:spcPct val="115000"/>
                        </a:lnSpc>
                        <a:spcAft>
                          <a:spcPts val="0"/>
                        </a:spcAft>
                        <a:buFont typeface="+mj-lt"/>
                        <a:buNone/>
                      </a:pPr>
                      <a:r>
                        <a:rPr lang="en-US" sz="1800">
                          <a:effectLst/>
                          <a:latin typeface="Times New Roman"/>
                          <a:ea typeface="Calibri"/>
                          <a:cs typeface="Times New Roman"/>
                        </a:rPr>
                        <a:t>Quản lý chọn đơn hàng cần sửa</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800">
                          <a:effectLst/>
                          <a:latin typeface="Times New Roman"/>
                          <a:ea typeface="Calibri"/>
                          <a:cs typeface="Times New Roman"/>
                        </a:rPr>
                        <a:t>Hệ thống đưa ra thông tin đơn hàng hiện tại</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338803">
                <a:tc>
                  <a:txBody>
                    <a:bodyPr/>
                    <a:lstStyle/>
                    <a:p>
                      <a:pPr marL="0" lvl="0" indent="0" algn="just">
                        <a:lnSpc>
                          <a:spcPct val="115000"/>
                        </a:lnSpc>
                        <a:spcAft>
                          <a:spcPts val="0"/>
                        </a:spcAft>
                        <a:buFont typeface="+mj-lt"/>
                        <a:buNone/>
                      </a:pPr>
                      <a:r>
                        <a:rPr lang="en-US" sz="1800">
                          <a:effectLst/>
                          <a:latin typeface="Times New Roman"/>
                          <a:ea typeface="Calibri"/>
                          <a:cs typeface="Times New Roman"/>
                        </a:rPr>
                        <a:t>Quản lý sửa thông tin đơn hàng</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800">
                          <a:effectLst/>
                          <a:latin typeface="Times New Roman"/>
                          <a:ea typeface="Calibri"/>
                          <a:cs typeface="Times New Roman"/>
                        </a:rPr>
                        <a:t>Hệ thống  hợp lệ hóa thông tin</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338803">
                <a:tc>
                  <a:txBody>
                    <a:bodyPr/>
                    <a:lstStyle/>
                    <a:p>
                      <a:pPr marL="0" lvl="0" indent="0" algn="just">
                        <a:lnSpc>
                          <a:spcPct val="115000"/>
                        </a:lnSpc>
                        <a:spcAft>
                          <a:spcPts val="0"/>
                        </a:spcAft>
                        <a:buFont typeface="+mj-lt"/>
                        <a:buNone/>
                      </a:pPr>
                      <a:r>
                        <a:rPr lang="en-US" sz="1800">
                          <a:effectLst/>
                          <a:latin typeface="Times New Roman"/>
                          <a:ea typeface="Calibri"/>
                          <a:cs typeface="Times New Roman"/>
                        </a:rPr>
                        <a:t>Quản lý yêu cầu chức năng sửa đơn hàng</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800">
                          <a:effectLst/>
                          <a:latin typeface="Times New Roman"/>
                          <a:ea typeface="Calibri"/>
                          <a:cs typeface="Times New Roman"/>
                        </a:rPr>
                        <a:t>Hệ thống cập nhật đơn hàng</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1"/>
                  </a:ext>
                </a:extLst>
              </a:tr>
            </a:tbl>
          </a:graphicData>
        </a:graphic>
      </p:graphicFrame>
    </p:spTree>
    <p:extLst>
      <p:ext uri="{BB962C8B-B14F-4D97-AF65-F5344CB8AC3E}">
        <p14:creationId xmlns:p14="http://schemas.microsoft.com/office/powerpoint/2010/main" val="4119727678"/>
      </p:ext>
    </p:extLst>
  </p:cSld>
  <p:clrMapOvr>
    <a:masterClrMapping/>
  </p:clrMapOvr>
  <p:transition spd="slow">
    <p:push dir="u"/>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20" name="图片 19"/>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21" name="矩形 20"/>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8"/>
              <p:cNvSpPr txBox="1">
                <a:spLocks noChangeArrowheads="1"/>
              </p:cNvSpPr>
              <p:nvPr/>
            </p:nvSpPr>
            <p:spPr bwMode="auto">
              <a:xfrm>
                <a:off x="4451034" y="377916"/>
                <a:ext cx="35528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en-US" altLang="zh-CN" sz="2800" spc="300" err="1">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Quản</a:t>
                </a:r>
                <a:r>
                  <a:rPr lang="en-US" altLang="zh-CN"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 </a:t>
                </a:r>
                <a:r>
                  <a:rPr lang="en-US" altLang="zh-CN" sz="2800" spc="300" err="1">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lý</a:t>
                </a:r>
                <a:r>
                  <a:rPr lang="en-US" altLang="zh-CN"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 </a:t>
                </a:r>
                <a:r>
                  <a:rPr lang="en-US" altLang="zh-CN" sz="2800" spc="300" err="1">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đơn</a:t>
                </a:r>
                <a:r>
                  <a:rPr lang="en-US" altLang="zh-CN"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 </a:t>
                </a:r>
                <a:r>
                  <a:rPr lang="en-US" altLang="zh-CN" sz="2800" spc="300" err="1">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hàng</a:t>
                </a:r>
                <a:endParaRPr lang="zh-CN" altLang="en-US"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endParaRPr>
              </a:p>
            </p:txBody>
          </p:sp>
        </p:grpSp>
        <p:cxnSp>
          <p:nvCxnSpPr>
            <p:cNvPr id="19" name="直接连接符 18"/>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sp>
        <p:nvSpPr>
          <p:cNvPr id="3" name="Rectangle 1"/>
          <p:cNvSpPr>
            <a:spLocks noChangeArrowheads="1"/>
          </p:cNvSpPr>
          <p:nvPr/>
        </p:nvSpPr>
        <p:spPr bwMode="auto">
          <a:xfrm>
            <a:off x="1300521" y="1246263"/>
            <a:ext cx="44451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Kịch bản Use case Xóa đơn</a:t>
            </a:r>
            <a:r>
              <a:rPr kumimoji="0" lang="en-US" altLang="en-US" sz="2000" b="1" i="0" u="none" strike="noStrike" cap="none" normalizeH="0">
                <a:ln>
                  <a:noFill/>
                </a:ln>
                <a:solidFill>
                  <a:schemeClr val="tx1"/>
                </a:solidFill>
                <a:effectLst/>
                <a:latin typeface="Times New Roman" pitchFamily="18" charset="0"/>
                <a:ea typeface="Calibri" pitchFamily="34" charset="0"/>
                <a:cs typeface="Times New Roman" pitchFamily="18" charset="0"/>
              </a:rPr>
              <a:t> hàng</a:t>
            </a:r>
            <a:r>
              <a:rPr kumimoji="0" lang="en-US"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a:t>
            </a:r>
            <a:endParaRPr kumimoji="0" lang="en-US" altLang="en-US" sz="2000" b="0" i="0" u="none" strike="noStrike" cap="none" normalizeH="0" baseline="0">
              <a:ln>
                <a:noFill/>
              </a:ln>
              <a:solidFill>
                <a:schemeClr val="tx1"/>
              </a:solidFill>
              <a:effectLst/>
            </a:endParaRPr>
          </a:p>
        </p:txBody>
      </p:sp>
      <p:graphicFrame>
        <p:nvGraphicFramePr>
          <p:cNvPr id="4" name="Table 3"/>
          <p:cNvGraphicFramePr>
            <a:graphicFrameLocks noGrp="1"/>
          </p:cNvGraphicFramePr>
          <p:nvPr/>
        </p:nvGraphicFramePr>
        <p:xfrm>
          <a:off x="1061023" y="1795890"/>
          <a:ext cx="10332834" cy="4415123"/>
        </p:xfrm>
        <a:graphic>
          <a:graphicData uri="http://schemas.openxmlformats.org/drawingml/2006/table">
            <a:tbl>
              <a:tblPr firstRow="1" firstCol="1" bandRow="1"/>
              <a:tblGrid>
                <a:gridCol w="3044401">
                  <a:extLst>
                    <a:ext uri="{9D8B030D-6E8A-4147-A177-3AD203B41FA5}">
                      <a16:colId xmlns:a16="http://schemas.microsoft.com/office/drawing/2014/main" xmlns="" val="20000"/>
                    </a:ext>
                  </a:extLst>
                </a:gridCol>
                <a:gridCol w="7288433">
                  <a:extLst>
                    <a:ext uri="{9D8B030D-6E8A-4147-A177-3AD203B41FA5}">
                      <a16:colId xmlns:a16="http://schemas.microsoft.com/office/drawing/2014/main" xmlns="" val="20001"/>
                    </a:ext>
                  </a:extLst>
                </a:gridCol>
              </a:tblGrid>
              <a:tr h="298036">
                <a:tc>
                  <a:txBody>
                    <a:bodyPr/>
                    <a:lstStyle/>
                    <a:p>
                      <a:pPr algn="just">
                        <a:lnSpc>
                          <a:spcPct val="115000"/>
                        </a:lnSpc>
                        <a:spcAft>
                          <a:spcPts val="0"/>
                        </a:spcAft>
                      </a:pPr>
                      <a:r>
                        <a:rPr lang="en-US" sz="1600">
                          <a:effectLst/>
                          <a:latin typeface="Times New Roman"/>
                          <a:ea typeface="Calibri"/>
                          <a:cs typeface="Times New Roman"/>
                        </a:rPr>
                        <a:t>Tên use case</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600">
                          <a:effectLst/>
                          <a:latin typeface="Times New Roman"/>
                          <a:ea typeface="Calibri"/>
                          <a:cs typeface="Times New Roman"/>
                        </a:rPr>
                        <a:t>Xóa đơn hàng</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298036">
                <a:tc>
                  <a:txBody>
                    <a:bodyPr/>
                    <a:lstStyle/>
                    <a:p>
                      <a:pPr algn="just">
                        <a:lnSpc>
                          <a:spcPct val="115000"/>
                        </a:lnSpc>
                        <a:spcAft>
                          <a:spcPts val="0"/>
                        </a:spcAft>
                      </a:pPr>
                      <a:r>
                        <a:rPr lang="en-US" sz="1600">
                          <a:effectLst/>
                          <a:latin typeface="Times New Roman"/>
                          <a:ea typeface="Calibri"/>
                          <a:cs typeface="Times New Roman"/>
                        </a:rPr>
                        <a:t>Tên Actor</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600">
                          <a:effectLst/>
                          <a:latin typeface="Times New Roman"/>
                          <a:ea typeface="Calibri"/>
                          <a:cs typeface="Times New Roman"/>
                        </a:rPr>
                        <a:t>Quản lý</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298036">
                <a:tc>
                  <a:txBody>
                    <a:bodyPr/>
                    <a:lstStyle/>
                    <a:p>
                      <a:pPr algn="just">
                        <a:lnSpc>
                          <a:spcPct val="115000"/>
                        </a:lnSpc>
                        <a:spcAft>
                          <a:spcPts val="0"/>
                        </a:spcAft>
                      </a:pPr>
                      <a:r>
                        <a:rPr lang="en-US" sz="1600">
                          <a:effectLst/>
                          <a:latin typeface="Times New Roman"/>
                          <a:ea typeface="Calibri"/>
                          <a:cs typeface="Times New Roman"/>
                        </a:rPr>
                        <a:t>Mức</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600">
                          <a:effectLst/>
                          <a:latin typeface="Times New Roman"/>
                          <a:ea typeface="Calibri"/>
                          <a:cs typeface="Times New Roman"/>
                        </a:rPr>
                        <a:t> </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298036">
                <a:tc>
                  <a:txBody>
                    <a:bodyPr/>
                    <a:lstStyle/>
                    <a:p>
                      <a:pPr algn="just">
                        <a:lnSpc>
                          <a:spcPct val="115000"/>
                        </a:lnSpc>
                        <a:spcAft>
                          <a:spcPts val="0"/>
                        </a:spcAft>
                      </a:pPr>
                      <a:r>
                        <a:rPr lang="en-US" sz="1600">
                          <a:effectLst/>
                          <a:latin typeface="Times New Roman"/>
                          <a:ea typeface="Calibri"/>
                          <a:cs typeface="Times New Roman"/>
                        </a:rPr>
                        <a:t>Tiền điều kiện</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600">
                          <a:effectLst/>
                          <a:latin typeface="Times New Roman"/>
                          <a:ea typeface="Calibri"/>
                          <a:cs typeface="Times New Roman"/>
                        </a:rPr>
                        <a:t>Quản lý phải đăng nhập hệ thống</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298036">
                <a:tc>
                  <a:txBody>
                    <a:bodyPr/>
                    <a:lstStyle/>
                    <a:p>
                      <a:pPr algn="just">
                        <a:lnSpc>
                          <a:spcPct val="115000"/>
                        </a:lnSpc>
                        <a:spcAft>
                          <a:spcPts val="0"/>
                        </a:spcAft>
                      </a:pPr>
                      <a:r>
                        <a:rPr lang="en-US" sz="1600">
                          <a:effectLst/>
                          <a:latin typeface="Times New Roman"/>
                          <a:ea typeface="Calibri"/>
                          <a:cs typeface="Times New Roman"/>
                        </a:rPr>
                        <a:t>Đảm bảo tối thiểu</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600">
                          <a:effectLst/>
                          <a:latin typeface="Times New Roman"/>
                          <a:ea typeface="Calibri"/>
                          <a:cs typeface="Times New Roman"/>
                        </a:rPr>
                        <a:t> </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298036">
                <a:tc>
                  <a:txBody>
                    <a:bodyPr/>
                    <a:lstStyle/>
                    <a:p>
                      <a:pPr algn="just">
                        <a:lnSpc>
                          <a:spcPct val="115000"/>
                        </a:lnSpc>
                        <a:spcAft>
                          <a:spcPts val="0"/>
                        </a:spcAft>
                      </a:pPr>
                      <a:r>
                        <a:rPr lang="en-US" sz="1600">
                          <a:effectLst/>
                          <a:latin typeface="Times New Roman"/>
                          <a:ea typeface="Calibri"/>
                          <a:cs typeface="Times New Roman"/>
                        </a:rPr>
                        <a:t>Đảm bảo thành công</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600">
                          <a:effectLst/>
                          <a:latin typeface="Times New Roman"/>
                          <a:ea typeface="Calibri"/>
                          <a:cs typeface="Times New Roman"/>
                        </a:rPr>
                        <a:t> </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298036">
                <a:tc>
                  <a:txBody>
                    <a:bodyPr/>
                    <a:lstStyle/>
                    <a:p>
                      <a:pPr algn="just">
                        <a:lnSpc>
                          <a:spcPct val="115000"/>
                        </a:lnSpc>
                        <a:spcAft>
                          <a:spcPts val="0"/>
                        </a:spcAft>
                      </a:pPr>
                      <a:r>
                        <a:rPr lang="en-US" sz="1600">
                          <a:effectLst/>
                          <a:latin typeface="Times New Roman"/>
                          <a:ea typeface="Calibri"/>
                          <a:cs typeface="Times New Roman"/>
                        </a:rPr>
                        <a:t>Kích hoạt</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600">
                          <a:effectLst/>
                          <a:latin typeface="Times New Roman"/>
                          <a:ea typeface="Calibri"/>
                          <a:cs typeface="Times New Roman"/>
                        </a:rPr>
                        <a:t>Quản lý yêu cầu chức năng xóa đơn hàng</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298036">
                <a:tc>
                  <a:txBody>
                    <a:bodyPr/>
                    <a:lstStyle/>
                    <a:p>
                      <a:pPr algn="just">
                        <a:lnSpc>
                          <a:spcPct val="115000"/>
                        </a:lnSpc>
                        <a:spcAft>
                          <a:spcPts val="0"/>
                        </a:spcAft>
                      </a:pPr>
                      <a:r>
                        <a:rPr lang="en-US" sz="1600" b="1">
                          <a:effectLst/>
                          <a:latin typeface="Times New Roman"/>
                          <a:ea typeface="Calibri"/>
                          <a:cs typeface="Times New Roman"/>
                        </a:rPr>
                        <a:t>Hành động tác nhân</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600" b="1">
                          <a:effectLst/>
                          <a:latin typeface="Times New Roman"/>
                          <a:ea typeface="Calibri"/>
                          <a:cs typeface="Times New Roman"/>
                        </a:rPr>
                        <a:t>Phản ứng hệ thống</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577174">
                <a:tc>
                  <a:txBody>
                    <a:bodyPr/>
                    <a:lstStyle/>
                    <a:p>
                      <a:pPr marL="0" lvl="0" indent="0" algn="just">
                        <a:lnSpc>
                          <a:spcPct val="115000"/>
                        </a:lnSpc>
                        <a:spcAft>
                          <a:spcPts val="0"/>
                        </a:spcAft>
                        <a:buFont typeface="+mj-lt"/>
                        <a:buNone/>
                      </a:pPr>
                      <a:r>
                        <a:rPr lang="en-US" sz="1600">
                          <a:effectLst/>
                          <a:latin typeface="Times New Roman"/>
                          <a:ea typeface="Calibri"/>
                          <a:cs typeface="Times New Roman"/>
                        </a:rPr>
                        <a:t>Quản lý yêu cầu chức năng xóa đơn hàng</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600">
                          <a:effectLst/>
                          <a:latin typeface="Times New Roman"/>
                          <a:ea typeface="Calibri"/>
                          <a:cs typeface="Times New Roman"/>
                        </a:rPr>
                        <a:t> </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279138">
                <a:tc>
                  <a:txBody>
                    <a:bodyPr/>
                    <a:lstStyle/>
                    <a:p>
                      <a:pPr marL="0" lvl="0" indent="0" algn="just">
                        <a:lnSpc>
                          <a:spcPct val="115000"/>
                        </a:lnSpc>
                        <a:spcAft>
                          <a:spcPts val="0"/>
                        </a:spcAft>
                        <a:buFont typeface="+mj-lt"/>
                        <a:buNone/>
                      </a:pPr>
                      <a:r>
                        <a:rPr lang="en-US" sz="1600">
                          <a:effectLst/>
                          <a:latin typeface="Times New Roman"/>
                          <a:ea typeface="Calibri"/>
                          <a:cs typeface="Times New Roman"/>
                        </a:rPr>
                        <a:t>Quản lý chọn đơn hàng cần xóa</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600">
                          <a:effectLst/>
                          <a:latin typeface="Times New Roman"/>
                          <a:ea typeface="Calibri"/>
                          <a:cs typeface="Times New Roman"/>
                        </a:rPr>
                        <a:t>Hệ thống đưa ra thông tin đơn hàng hiện tại</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577174">
                <a:tc>
                  <a:txBody>
                    <a:bodyPr/>
                    <a:lstStyle/>
                    <a:p>
                      <a:pPr marL="0" lvl="0" indent="0" algn="just">
                        <a:lnSpc>
                          <a:spcPct val="115000"/>
                        </a:lnSpc>
                        <a:spcAft>
                          <a:spcPts val="0"/>
                        </a:spcAft>
                        <a:buFont typeface="+mj-lt"/>
                        <a:buNone/>
                      </a:pPr>
                      <a:r>
                        <a:rPr lang="en-US" sz="1600">
                          <a:effectLst/>
                          <a:latin typeface="Times New Roman"/>
                          <a:ea typeface="Calibri"/>
                          <a:cs typeface="Times New Roman"/>
                        </a:rPr>
                        <a:t>Quản lý chọn xóa đơn hàng</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600">
                          <a:effectLst/>
                          <a:latin typeface="Times New Roman"/>
                          <a:ea typeface="Calibri"/>
                          <a:cs typeface="Times New Roman"/>
                        </a:rPr>
                        <a:t>Hệ thống xác nhận xóa</a:t>
                      </a:r>
                      <a:endParaRPr lang="en-US" sz="1600">
                        <a:effectLst/>
                        <a:latin typeface="Calibri"/>
                        <a:ea typeface="Calibri"/>
                        <a:cs typeface="Times New Roman"/>
                      </a:endParaRPr>
                    </a:p>
                    <a:p>
                      <a:pPr algn="just">
                        <a:lnSpc>
                          <a:spcPct val="115000"/>
                        </a:lnSpc>
                        <a:spcAft>
                          <a:spcPts val="0"/>
                        </a:spcAft>
                      </a:pPr>
                      <a:r>
                        <a:rPr lang="en-US" sz="1600">
                          <a:effectLst/>
                          <a:latin typeface="Times New Roman"/>
                          <a:ea typeface="Calibri"/>
                          <a:cs typeface="Times New Roman"/>
                        </a:rPr>
                        <a:t>Nếu xác nhận xóa chuyển sang 1.3.1 Nếu hủy chuyển sang 1.3.2</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596071">
                <a:tc>
                  <a:txBody>
                    <a:bodyPr/>
                    <a:lstStyle/>
                    <a:p>
                      <a:pPr marL="0" lvl="0" indent="0" algn="just">
                        <a:lnSpc>
                          <a:spcPct val="115000"/>
                        </a:lnSpc>
                        <a:spcAft>
                          <a:spcPts val="0"/>
                        </a:spcAft>
                        <a:buFont typeface="+mj-lt"/>
                        <a:buNone/>
                      </a:pPr>
                      <a:r>
                        <a:rPr lang="en-US" sz="1600">
                          <a:effectLst/>
                          <a:latin typeface="Times New Roman"/>
                          <a:ea typeface="Calibri"/>
                          <a:cs typeface="Times New Roman"/>
                        </a:rPr>
                        <a:t>Quản lý yêu cầu chức năng sửa đơn hàng</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600">
                          <a:effectLst/>
                          <a:latin typeface="Times New Roman"/>
                          <a:ea typeface="Calibri"/>
                          <a:cs typeface="Times New Roman"/>
                        </a:rPr>
                        <a:t>1.3.1 Hệ thống xóa đơn hàng và cập nhật lại các đơn hàng sẵn có</a:t>
                      </a:r>
                      <a:endParaRPr lang="en-US" sz="1600">
                        <a:effectLst/>
                        <a:latin typeface="Calibri"/>
                        <a:ea typeface="Calibri"/>
                        <a:cs typeface="Times New Roman"/>
                      </a:endParaRPr>
                    </a:p>
                    <a:p>
                      <a:pPr algn="just">
                        <a:lnSpc>
                          <a:spcPct val="115000"/>
                        </a:lnSpc>
                        <a:spcAft>
                          <a:spcPts val="0"/>
                        </a:spcAft>
                      </a:pPr>
                      <a:r>
                        <a:rPr lang="en-US" sz="1600">
                          <a:effectLst/>
                          <a:latin typeface="Times New Roman"/>
                          <a:ea typeface="Calibri"/>
                          <a:cs typeface="Times New Roman"/>
                        </a:rPr>
                        <a:t>1.3.2 Hệ thống không xóa đơn hàng và trở lại giao diện các đơn hàng sẵn có</a:t>
                      </a:r>
                      <a:endParaRPr lang="en-US"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1"/>
                  </a:ext>
                </a:extLst>
              </a:tr>
            </a:tbl>
          </a:graphicData>
        </a:graphic>
      </p:graphicFrame>
    </p:spTree>
    <p:extLst>
      <p:ext uri="{BB962C8B-B14F-4D97-AF65-F5344CB8AC3E}">
        <p14:creationId xmlns:p14="http://schemas.microsoft.com/office/powerpoint/2010/main" val="790207300"/>
      </p:ext>
    </p:extLst>
  </p:cSld>
  <p:clrMapOvr>
    <a:masterClrMapping/>
  </p:clrMapOvr>
  <p:transition spd="slow">
    <p:push dir="u"/>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14" name="矩形 13"/>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254977" y="1252294"/>
            <a:ext cx="11605846" cy="5086960"/>
            <a:chOff x="6459260" y="1628712"/>
            <a:chExt cx="5022149" cy="4695583"/>
          </a:xfrm>
        </p:grpSpPr>
        <p:sp>
          <p:nvSpPr>
            <p:cNvPr id="6" name="Freeform 12"/>
            <p:cNvSpPr/>
            <p:nvPr/>
          </p:nvSpPr>
          <p:spPr bwMode="auto">
            <a:xfrm>
              <a:off x="6459260" y="162871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sp>
          <p:nvSpPr>
            <p:cNvPr id="7" name="Freeform 12"/>
            <p:cNvSpPr/>
            <p:nvPr/>
          </p:nvSpPr>
          <p:spPr bwMode="auto">
            <a:xfrm flipH="1" flipV="1">
              <a:off x="10952771" y="579407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grpSp>
      <p:sp>
        <p:nvSpPr>
          <p:cNvPr id="16" name="矩形 1"/>
          <p:cNvSpPr/>
          <p:nvPr/>
        </p:nvSpPr>
        <p:spPr>
          <a:xfrm>
            <a:off x="3368276" y="367704"/>
            <a:ext cx="5455446" cy="646331"/>
          </a:xfrm>
          <a:prstGeom prst="rect">
            <a:avLst/>
          </a:prstGeom>
        </p:spPr>
        <p:txBody>
          <a:bodyPr wrap="square">
            <a:spAutoFit/>
          </a:bodyPr>
          <a:lstStyle/>
          <a:p>
            <a:r>
              <a:rPr kumimoji="1" lang="vi-VN" altLang="zh-CN" sz="3600" spc="600">
                <a:solidFill>
                  <a:srgbClr val="65A1BD"/>
                </a:solidFill>
                <a:ea typeface="Elsie" panose="02000000000000000000" charset="0"/>
              </a:rPr>
              <a:t>Quản lý</a:t>
            </a:r>
            <a:endParaRPr kumimoji="1" lang="en-US" altLang="zh-CN" sz="3600" spc="600">
              <a:solidFill>
                <a:srgbClr val="65A1BD"/>
              </a:solidFill>
              <a:ea typeface="Elsie" panose="02000000000000000000" charset="0"/>
            </a:endParaRPr>
          </a:p>
        </p:txBody>
      </p:sp>
      <p:sp>
        <p:nvSpPr>
          <p:cNvPr id="18" name="Rectangle 1"/>
          <p:cNvSpPr>
            <a:spLocks noChangeArrowheads="1"/>
          </p:cNvSpPr>
          <p:nvPr/>
        </p:nvSpPr>
        <p:spPr bwMode="auto">
          <a:xfrm>
            <a:off x="685060" y="1426603"/>
            <a:ext cx="74654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vi-VN"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Sơ đồ Use-Case</a:t>
            </a:r>
            <a:r>
              <a:rPr kumimoji="0" lang="en-US"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a:t>
            </a:r>
            <a:endParaRPr kumimoji="0" lang="en-US" altLang="en-US" sz="2000" b="0" i="0" u="none" strike="noStrike" cap="none" normalizeH="0" baseline="0">
              <a:ln>
                <a:noFill/>
              </a:ln>
              <a:solidFill>
                <a:schemeClr val="tx1"/>
              </a:solidFill>
              <a:effectLst/>
            </a:endParaRPr>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9130" y="2353231"/>
            <a:ext cx="9593739" cy="2151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04565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750"/>
                                        <p:tgtEl>
                                          <p:spTgt spid="16">
                                            <p:txEl>
                                              <p:pRg st="0" end="0"/>
                                            </p:txEl>
                                          </p:spTgt>
                                        </p:tgtEl>
                                      </p:cBhvr>
                                    </p:animEffect>
                                    <p:anim calcmode="lin" valueType="num">
                                      <p:cBhvr>
                                        <p:cTn id="14" dur="75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20" name="图片 19"/>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21" name="矩形 20"/>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8"/>
              <p:cNvSpPr txBox="1">
                <a:spLocks noChangeArrowheads="1"/>
              </p:cNvSpPr>
              <p:nvPr/>
            </p:nvSpPr>
            <p:spPr bwMode="auto">
              <a:xfrm>
                <a:off x="4384532" y="324281"/>
                <a:ext cx="36858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en-US" altLang="zh-CN" sz="2800" spc="300" err="1">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Hỗ</a:t>
                </a:r>
                <a:r>
                  <a:rPr lang="en-US" altLang="zh-CN"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 </a:t>
                </a:r>
                <a:r>
                  <a:rPr lang="en-US" altLang="zh-CN" sz="2800" spc="300" err="1">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trợ</a:t>
                </a:r>
                <a:r>
                  <a:rPr lang="en-US" altLang="zh-CN"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 </a:t>
                </a:r>
                <a:r>
                  <a:rPr lang="en-US" altLang="zh-CN" sz="2800" spc="300" err="1">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khách</a:t>
                </a:r>
                <a:r>
                  <a:rPr lang="en-US" altLang="zh-CN"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 </a:t>
                </a:r>
                <a:r>
                  <a:rPr lang="en-US" altLang="zh-CN" sz="2800" spc="300" err="1">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hàng</a:t>
                </a:r>
                <a:endParaRPr lang="zh-CN" altLang="en-US"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endParaRPr>
              </a:p>
            </p:txBody>
          </p:sp>
        </p:grpSp>
        <p:cxnSp>
          <p:nvCxnSpPr>
            <p:cNvPr id="19" name="直接连接符 18"/>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sp>
        <p:nvSpPr>
          <p:cNvPr id="3" name="Rectangle 1"/>
          <p:cNvSpPr>
            <a:spLocks noChangeArrowheads="1"/>
          </p:cNvSpPr>
          <p:nvPr/>
        </p:nvSpPr>
        <p:spPr bwMode="auto">
          <a:xfrm>
            <a:off x="1300521" y="1419195"/>
            <a:ext cx="479547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lvl="0" algn="just"/>
            <a:r>
              <a:rPr lang="en-US" altLang="en-US" sz="2000" b="1">
                <a:latin typeface="Times New Roman" pitchFamily="18" charset="0"/>
                <a:ea typeface="Calibri" pitchFamily="34" charset="0"/>
                <a:cs typeface="Times New Roman" pitchFamily="18" charset="0"/>
              </a:rPr>
              <a:t>Kịch bản Use case Hỗ trợ khách hàng</a:t>
            </a:r>
            <a:r>
              <a:rPr kumimoji="0" lang="en-US"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a:t>
            </a:r>
            <a:endParaRPr kumimoji="0" lang="en-US" altLang="en-US" sz="2000" b="0" i="0" u="none" strike="noStrike" cap="none" normalizeH="0" baseline="0">
              <a:ln>
                <a:noFill/>
              </a:ln>
              <a:solidFill>
                <a:schemeClr val="tx1"/>
              </a:solidFill>
              <a:effectLst/>
            </a:endParaRPr>
          </a:p>
        </p:txBody>
      </p:sp>
      <p:graphicFrame>
        <p:nvGraphicFramePr>
          <p:cNvPr id="4" name="Table 3"/>
          <p:cNvGraphicFramePr>
            <a:graphicFrameLocks noGrp="1"/>
          </p:cNvGraphicFramePr>
          <p:nvPr/>
        </p:nvGraphicFramePr>
        <p:xfrm>
          <a:off x="693911" y="2097295"/>
          <a:ext cx="11067058" cy="4229883"/>
        </p:xfrm>
        <a:graphic>
          <a:graphicData uri="http://schemas.openxmlformats.org/drawingml/2006/table">
            <a:tbl>
              <a:tblPr firstRow="1" firstCol="1" bandRow="1"/>
              <a:tblGrid>
                <a:gridCol w="2765064">
                  <a:extLst>
                    <a:ext uri="{9D8B030D-6E8A-4147-A177-3AD203B41FA5}">
                      <a16:colId xmlns:a16="http://schemas.microsoft.com/office/drawing/2014/main" xmlns="" val="20000"/>
                    </a:ext>
                  </a:extLst>
                </a:gridCol>
                <a:gridCol w="8301994">
                  <a:extLst>
                    <a:ext uri="{9D8B030D-6E8A-4147-A177-3AD203B41FA5}">
                      <a16:colId xmlns:a16="http://schemas.microsoft.com/office/drawing/2014/main" xmlns="" val="20001"/>
                    </a:ext>
                  </a:extLst>
                </a:gridCol>
              </a:tblGrid>
              <a:tr h="207207">
                <a:tc>
                  <a:txBody>
                    <a:bodyPr/>
                    <a:lstStyle/>
                    <a:p>
                      <a:pPr algn="just">
                        <a:lnSpc>
                          <a:spcPct val="115000"/>
                        </a:lnSpc>
                        <a:spcAft>
                          <a:spcPts val="0"/>
                        </a:spcAft>
                      </a:pPr>
                      <a:r>
                        <a:rPr lang="en-US" sz="1600">
                          <a:effectLst/>
                          <a:latin typeface="Times New Roman"/>
                          <a:ea typeface="Calibri"/>
                          <a:cs typeface="Times New Roman"/>
                        </a:rPr>
                        <a:t>Tên use case</a:t>
                      </a:r>
                      <a:endParaRPr lang="en-US" sz="1600">
                        <a:effectLst/>
                        <a:latin typeface="Calibri"/>
                        <a:ea typeface="Calibri"/>
                        <a:cs typeface="Times New Roman"/>
                      </a:endParaRPr>
                    </a:p>
                  </a:txBody>
                  <a:tcPr marL="62370" marR="623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600">
                          <a:effectLst/>
                          <a:latin typeface="Times New Roman"/>
                          <a:ea typeface="Calibri"/>
                          <a:cs typeface="Times New Roman"/>
                        </a:rPr>
                        <a:t>Hỗ trợ khách hàng</a:t>
                      </a:r>
                      <a:endParaRPr lang="en-US" sz="1600">
                        <a:effectLst/>
                        <a:latin typeface="Calibri"/>
                        <a:ea typeface="Calibri"/>
                        <a:cs typeface="Times New Roman"/>
                      </a:endParaRPr>
                    </a:p>
                  </a:txBody>
                  <a:tcPr marL="62370" marR="623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207207">
                <a:tc>
                  <a:txBody>
                    <a:bodyPr/>
                    <a:lstStyle/>
                    <a:p>
                      <a:pPr algn="just">
                        <a:lnSpc>
                          <a:spcPct val="115000"/>
                        </a:lnSpc>
                        <a:spcAft>
                          <a:spcPts val="0"/>
                        </a:spcAft>
                      </a:pPr>
                      <a:r>
                        <a:rPr lang="en-US" sz="1600">
                          <a:effectLst/>
                          <a:latin typeface="Times New Roman"/>
                          <a:ea typeface="Calibri"/>
                          <a:cs typeface="Times New Roman"/>
                        </a:rPr>
                        <a:t>Tên Actor</a:t>
                      </a:r>
                      <a:endParaRPr lang="en-US" sz="1600">
                        <a:effectLst/>
                        <a:latin typeface="Calibri"/>
                        <a:ea typeface="Calibri"/>
                        <a:cs typeface="Times New Roman"/>
                      </a:endParaRPr>
                    </a:p>
                  </a:txBody>
                  <a:tcPr marL="62370" marR="623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600">
                          <a:effectLst/>
                          <a:latin typeface="Times New Roman"/>
                          <a:ea typeface="Calibri"/>
                          <a:cs typeface="Times New Roman"/>
                        </a:rPr>
                        <a:t>Quản lý</a:t>
                      </a:r>
                      <a:endParaRPr lang="en-US" sz="1600">
                        <a:effectLst/>
                        <a:latin typeface="Calibri"/>
                        <a:ea typeface="Calibri"/>
                        <a:cs typeface="Times New Roman"/>
                      </a:endParaRPr>
                    </a:p>
                  </a:txBody>
                  <a:tcPr marL="62370" marR="623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207207">
                <a:tc>
                  <a:txBody>
                    <a:bodyPr/>
                    <a:lstStyle/>
                    <a:p>
                      <a:pPr algn="just">
                        <a:lnSpc>
                          <a:spcPct val="115000"/>
                        </a:lnSpc>
                        <a:spcAft>
                          <a:spcPts val="0"/>
                        </a:spcAft>
                      </a:pPr>
                      <a:r>
                        <a:rPr lang="en-US" sz="1600">
                          <a:effectLst/>
                          <a:latin typeface="Times New Roman"/>
                          <a:ea typeface="Calibri"/>
                          <a:cs typeface="Times New Roman"/>
                        </a:rPr>
                        <a:t>Mức</a:t>
                      </a:r>
                      <a:endParaRPr lang="en-US" sz="1600">
                        <a:effectLst/>
                        <a:latin typeface="Calibri"/>
                        <a:ea typeface="Calibri"/>
                        <a:cs typeface="Times New Roman"/>
                      </a:endParaRPr>
                    </a:p>
                  </a:txBody>
                  <a:tcPr marL="62370" marR="623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600">
                          <a:effectLst/>
                          <a:latin typeface="Times New Roman"/>
                          <a:ea typeface="Calibri"/>
                          <a:cs typeface="Times New Roman"/>
                        </a:rPr>
                        <a:t> </a:t>
                      </a:r>
                      <a:endParaRPr lang="en-US" sz="1600">
                        <a:effectLst/>
                        <a:latin typeface="Calibri"/>
                        <a:ea typeface="Calibri"/>
                        <a:cs typeface="Times New Roman"/>
                      </a:endParaRPr>
                    </a:p>
                  </a:txBody>
                  <a:tcPr marL="62370" marR="623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207207">
                <a:tc>
                  <a:txBody>
                    <a:bodyPr/>
                    <a:lstStyle/>
                    <a:p>
                      <a:pPr algn="just">
                        <a:lnSpc>
                          <a:spcPct val="115000"/>
                        </a:lnSpc>
                        <a:spcAft>
                          <a:spcPts val="0"/>
                        </a:spcAft>
                      </a:pPr>
                      <a:r>
                        <a:rPr lang="en-US" sz="1600">
                          <a:effectLst/>
                          <a:latin typeface="Times New Roman"/>
                          <a:ea typeface="Calibri"/>
                          <a:cs typeface="Times New Roman"/>
                        </a:rPr>
                        <a:t>Tiền điều kiện</a:t>
                      </a:r>
                      <a:endParaRPr lang="en-US" sz="1600">
                        <a:effectLst/>
                        <a:latin typeface="Calibri"/>
                        <a:ea typeface="Calibri"/>
                        <a:cs typeface="Times New Roman"/>
                      </a:endParaRPr>
                    </a:p>
                  </a:txBody>
                  <a:tcPr marL="62370" marR="623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600">
                          <a:effectLst/>
                          <a:latin typeface="Times New Roman"/>
                          <a:ea typeface="Calibri"/>
                          <a:cs typeface="Times New Roman"/>
                        </a:rPr>
                        <a:t>Quản lý phải đăng nhập hệ thống</a:t>
                      </a:r>
                      <a:endParaRPr lang="en-US" sz="1600">
                        <a:effectLst/>
                        <a:latin typeface="Calibri"/>
                        <a:ea typeface="Calibri"/>
                        <a:cs typeface="Times New Roman"/>
                      </a:endParaRPr>
                    </a:p>
                  </a:txBody>
                  <a:tcPr marL="62370" marR="623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207207">
                <a:tc>
                  <a:txBody>
                    <a:bodyPr/>
                    <a:lstStyle/>
                    <a:p>
                      <a:pPr algn="just">
                        <a:lnSpc>
                          <a:spcPct val="115000"/>
                        </a:lnSpc>
                        <a:spcAft>
                          <a:spcPts val="0"/>
                        </a:spcAft>
                      </a:pPr>
                      <a:r>
                        <a:rPr lang="en-US" sz="1600">
                          <a:effectLst/>
                          <a:latin typeface="Times New Roman"/>
                          <a:ea typeface="Calibri"/>
                          <a:cs typeface="Times New Roman"/>
                        </a:rPr>
                        <a:t>Đảm bảo tối thiểu</a:t>
                      </a:r>
                      <a:endParaRPr lang="en-US" sz="1600">
                        <a:effectLst/>
                        <a:latin typeface="Calibri"/>
                        <a:ea typeface="Calibri"/>
                        <a:cs typeface="Times New Roman"/>
                      </a:endParaRPr>
                    </a:p>
                  </a:txBody>
                  <a:tcPr marL="62370" marR="623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600">
                          <a:effectLst/>
                          <a:latin typeface="Times New Roman"/>
                          <a:ea typeface="Calibri"/>
                          <a:cs typeface="Times New Roman"/>
                        </a:rPr>
                        <a:t> </a:t>
                      </a:r>
                      <a:endParaRPr lang="en-US" sz="1600">
                        <a:effectLst/>
                        <a:latin typeface="Calibri"/>
                        <a:ea typeface="Calibri"/>
                        <a:cs typeface="Times New Roman"/>
                      </a:endParaRPr>
                    </a:p>
                  </a:txBody>
                  <a:tcPr marL="62370" marR="623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207207">
                <a:tc>
                  <a:txBody>
                    <a:bodyPr/>
                    <a:lstStyle/>
                    <a:p>
                      <a:pPr algn="just">
                        <a:lnSpc>
                          <a:spcPct val="115000"/>
                        </a:lnSpc>
                        <a:spcAft>
                          <a:spcPts val="0"/>
                        </a:spcAft>
                      </a:pPr>
                      <a:r>
                        <a:rPr lang="en-US" sz="1600">
                          <a:effectLst/>
                          <a:latin typeface="Times New Roman"/>
                          <a:ea typeface="Calibri"/>
                          <a:cs typeface="Times New Roman"/>
                        </a:rPr>
                        <a:t>Đảm bảo thành công</a:t>
                      </a:r>
                      <a:endParaRPr lang="en-US" sz="1600">
                        <a:effectLst/>
                        <a:latin typeface="Calibri"/>
                        <a:ea typeface="Calibri"/>
                        <a:cs typeface="Times New Roman"/>
                      </a:endParaRPr>
                    </a:p>
                  </a:txBody>
                  <a:tcPr marL="62370" marR="623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600">
                          <a:effectLst/>
                          <a:latin typeface="Times New Roman"/>
                          <a:ea typeface="Calibri"/>
                          <a:cs typeface="Times New Roman"/>
                        </a:rPr>
                        <a:t> </a:t>
                      </a:r>
                      <a:endParaRPr lang="en-US" sz="1600">
                        <a:effectLst/>
                        <a:latin typeface="Calibri"/>
                        <a:ea typeface="Calibri"/>
                        <a:cs typeface="Times New Roman"/>
                      </a:endParaRPr>
                    </a:p>
                  </a:txBody>
                  <a:tcPr marL="62370" marR="623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414413">
                <a:tc>
                  <a:txBody>
                    <a:bodyPr/>
                    <a:lstStyle/>
                    <a:p>
                      <a:pPr algn="just">
                        <a:lnSpc>
                          <a:spcPct val="115000"/>
                        </a:lnSpc>
                        <a:spcAft>
                          <a:spcPts val="0"/>
                        </a:spcAft>
                      </a:pPr>
                      <a:r>
                        <a:rPr lang="en-US" sz="1600">
                          <a:effectLst/>
                          <a:latin typeface="Times New Roman"/>
                          <a:ea typeface="Calibri"/>
                          <a:cs typeface="Times New Roman"/>
                        </a:rPr>
                        <a:t>Kích hoạt</a:t>
                      </a:r>
                      <a:endParaRPr lang="en-US" sz="1600">
                        <a:effectLst/>
                        <a:latin typeface="Calibri"/>
                        <a:ea typeface="Calibri"/>
                        <a:cs typeface="Times New Roman"/>
                      </a:endParaRPr>
                    </a:p>
                  </a:txBody>
                  <a:tcPr marL="62370" marR="623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600">
                          <a:effectLst/>
                          <a:latin typeface="Times New Roman"/>
                          <a:ea typeface="Calibri"/>
                          <a:cs typeface="Times New Roman"/>
                        </a:rPr>
                        <a:t>Quản lý yêu cầu chức năng hỗ trợ khách hàng</a:t>
                      </a:r>
                      <a:endParaRPr lang="en-US" sz="1600">
                        <a:effectLst/>
                        <a:latin typeface="Calibri"/>
                        <a:ea typeface="Calibri"/>
                        <a:cs typeface="Times New Roman"/>
                      </a:endParaRPr>
                    </a:p>
                  </a:txBody>
                  <a:tcPr marL="62370" marR="623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207207">
                <a:tc>
                  <a:txBody>
                    <a:bodyPr/>
                    <a:lstStyle/>
                    <a:p>
                      <a:pPr algn="just">
                        <a:lnSpc>
                          <a:spcPct val="115000"/>
                        </a:lnSpc>
                        <a:spcAft>
                          <a:spcPts val="0"/>
                        </a:spcAft>
                      </a:pPr>
                      <a:r>
                        <a:rPr lang="en-US" sz="1600" b="1">
                          <a:effectLst/>
                          <a:latin typeface="Times New Roman"/>
                          <a:ea typeface="Calibri"/>
                          <a:cs typeface="Times New Roman"/>
                        </a:rPr>
                        <a:t>Hành động tác nhân</a:t>
                      </a:r>
                      <a:endParaRPr lang="en-US" sz="1600">
                        <a:effectLst/>
                        <a:latin typeface="Calibri"/>
                        <a:ea typeface="Calibri"/>
                        <a:cs typeface="Times New Roman"/>
                      </a:endParaRPr>
                    </a:p>
                  </a:txBody>
                  <a:tcPr marL="62370" marR="623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600" b="1">
                          <a:effectLst/>
                          <a:latin typeface="Times New Roman"/>
                          <a:ea typeface="Calibri"/>
                          <a:cs typeface="Times New Roman"/>
                        </a:rPr>
                        <a:t>Phản ứng hệ thống</a:t>
                      </a:r>
                      <a:endParaRPr lang="en-US" sz="1600">
                        <a:effectLst/>
                        <a:latin typeface="Calibri"/>
                        <a:ea typeface="Calibri"/>
                        <a:cs typeface="Times New Roman"/>
                      </a:endParaRPr>
                    </a:p>
                  </a:txBody>
                  <a:tcPr marL="62370" marR="623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414413">
                <a:tc>
                  <a:txBody>
                    <a:bodyPr/>
                    <a:lstStyle/>
                    <a:p>
                      <a:pPr marL="0" lvl="0" indent="0" algn="just">
                        <a:lnSpc>
                          <a:spcPct val="115000"/>
                        </a:lnSpc>
                        <a:spcAft>
                          <a:spcPts val="0"/>
                        </a:spcAft>
                        <a:buFont typeface="+mj-lt"/>
                        <a:buNone/>
                      </a:pPr>
                      <a:r>
                        <a:rPr lang="en-US" sz="1600">
                          <a:effectLst/>
                          <a:latin typeface="Times New Roman"/>
                          <a:ea typeface="Calibri"/>
                          <a:cs typeface="Times New Roman"/>
                        </a:rPr>
                        <a:t>Quản lý yêu cầu chức năng hỗ trợ khách hàng</a:t>
                      </a:r>
                      <a:endParaRPr lang="en-US" sz="1600">
                        <a:effectLst/>
                        <a:latin typeface="Calibri"/>
                        <a:ea typeface="Calibri"/>
                        <a:cs typeface="Times New Roman"/>
                      </a:endParaRPr>
                    </a:p>
                  </a:txBody>
                  <a:tcPr marL="62370" marR="623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600">
                          <a:effectLst/>
                          <a:latin typeface="Times New Roman"/>
                          <a:ea typeface="Calibri"/>
                          <a:cs typeface="Times New Roman"/>
                        </a:rPr>
                        <a:t> </a:t>
                      </a:r>
                      <a:endParaRPr lang="en-US" sz="1600">
                        <a:effectLst/>
                        <a:latin typeface="Calibri"/>
                        <a:ea typeface="Calibri"/>
                        <a:cs typeface="Times New Roman"/>
                      </a:endParaRPr>
                    </a:p>
                  </a:txBody>
                  <a:tcPr marL="62370" marR="623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414413">
                <a:tc>
                  <a:txBody>
                    <a:bodyPr/>
                    <a:lstStyle/>
                    <a:p>
                      <a:pPr marL="0" lvl="0" indent="0" algn="just">
                        <a:lnSpc>
                          <a:spcPct val="115000"/>
                        </a:lnSpc>
                        <a:spcAft>
                          <a:spcPts val="0"/>
                        </a:spcAft>
                        <a:buFont typeface="+mj-lt"/>
                        <a:buNone/>
                      </a:pPr>
                      <a:r>
                        <a:rPr lang="en-US" sz="1600">
                          <a:effectLst/>
                          <a:latin typeface="Times New Roman"/>
                          <a:ea typeface="Calibri"/>
                          <a:cs typeface="Times New Roman"/>
                        </a:rPr>
                        <a:t>Quản lý chọn vào khách hàng cần hỗ trợ</a:t>
                      </a:r>
                      <a:endParaRPr lang="en-US" sz="1600">
                        <a:effectLst/>
                        <a:latin typeface="Calibri"/>
                        <a:ea typeface="Calibri"/>
                        <a:cs typeface="Times New Roman"/>
                      </a:endParaRPr>
                    </a:p>
                  </a:txBody>
                  <a:tcPr marL="62370" marR="623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600">
                          <a:effectLst/>
                          <a:latin typeface="Times New Roman"/>
                          <a:ea typeface="Calibri"/>
                          <a:cs typeface="Times New Roman"/>
                        </a:rPr>
                        <a:t>Hệ thống đưa ra thông tin khách hàng yêu cầu hỗ trợ</a:t>
                      </a:r>
                      <a:endParaRPr lang="en-US" sz="1600">
                        <a:effectLst/>
                        <a:latin typeface="Calibri"/>
                        <a:ea typeface="Calibri"/>
                        <a:cs typeface="Times New Roman"/>
                      </a:endParaRPr>
                    </a:p>
                  </a:txBody>
                  <a:tcPr marL="62370" marR="623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730894">
                <a:tc>
                  <a:txBody>
                    <a:bodyPr/>
                    <a:lstStyle/>
                    <a:p>
                      <a:pPr marL="0" lvl="0" indent="0" algn="just">
                        <a:lnSpc>
                          <a:spcPct val="115000"/>
                        </a:lnSpc>
                        <a:spcAft>
                          <a:spcPts val="0"/>
                        </a:spcAft>
                        <a:buFont typeface="+mj-lt"/>
                        <a:buNone/>
                      </a:pPr>
                      <a:r>
                        <a:rPr lang="en-US" sz="1600">
                          <a:effectLst/>
                          <a:latin typeface="Times New Roman"/>
                          <a:ea typeface="Calibri"/>
                          <a:cs typeface="Times New Roman"/>
                        </a:rPr>
                        <a:t>Quản lý hỗ trợ khách hàng</a:t>
                      </a:r>
                      <a:endParaRPr lang="en-US" sz="1600">
                        <a:effectLst/>
                        <a:latin typeface="Calibri"/>
                        <a:ea typeface="Calibri"/>
                        <a:cs typeface="Times New Roman"/>
                      </a:endParaRPr>
                    </a:p>
                  </a:txBody>
                  <a:tcPr marL="62370" marR="623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lvl="2" indent="0" algn="just">
                        <a:lnSpc>
                          <a:spcPct val="115000"/>
                        </a:lnSpc>
                        <a:spcAft>
                          <a:spcPts val="0"/>
                        </a:spcAft>
                        <a:buFont typeface="+mj-lt"/>
                        <a:buNone/>
                      </a:pPr>
                      <a:r>
                        <a:rPr lang="en-US" sz="1600">
                          <a:effectLst/>
                          <a:latin typeface="Times New Roman"/>
                          <a:ea typeface="Calibri"/>
                          <a:cs typeface="Times New Roman"/>
                        </a:rPr>
                        <a:t>Nếu quản lý hỗ trợ được hết vấn đề hệ thống xóa khách hàng đã được hỗ trợ ra khỏi bảng cần hỗ trợ</a:t>
                      </a:r>
                      <a:endParaRPr lang="en-US" sz="1600">
                        <a:effectLst/>
                        <a:latin typeface="Calibri"/>
                        <a:ea typeface="Calibri"/>
                        <a:cs typeface="Times New Roman"/>
                      </a:endParaRPr>
                    </a:p>
                    <a:p>
                      <a:pPr marL="0" lvl="2" indent="0" algn="just">
                        <a:lnSpc>
                          <a:spcPct val="115000"/>
                        </a:lnSpc>
                        <a:spcAft>
                          <a:spcPts val="0"/>
                        </a:spcAft>
                        <a:buFont typeface="+mj-lt"/>
                        <a:buNone/>
                      </a:pPr>
                      <a:r>
                        <a:rPr lang="en-US" sz="1600">
                          <a:effectLst/>
                          <a:latin typeface="Times New Roman"/>
                          <a:ea typeface="Calibri"/>
                          <a:cs typeface="Times New Roman"/>
                        </a:rPr>
                        <a:t>Nếu quản lý không thể hỗ trợ được hết vấn đề thì lưu lại thông tin khách hàng</a:t>
                      </a:r>
                      <a:endParaRPr lang="en-US" sz="1600">
                        <a:effectLst/>
                        <a:latin typeface="Calibri"/>
                        <a:ea typeface="Calibri"/>
                        <a:cs typeface="Times New Roman"/>
                      </a:endParaRPr>
                    </a:p>
                  </a:txBody>
                  <a:tcPr marL="62370" marR="623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bl>
          </a:graphicData>
        </a:graphic>
      </p:graphicFrame>
    </p:spTree>
    <p:extLst>
      <p:ext uri="{BB962C8B-B14F-4D97-AF65-F5344CB8AC3E}">
        <p14:creationId xmlns:p14="http://schemas.microsoft.com/office/powerpoint/2010/main" val="710823697"/>
      </p:ext>
    </p:extLst>
  </p:cSld>
  <p:clrMapOvr>
    <a:masterClrMapping/>
  </p:clrMapOvr>
  <p:transition spd="slow">
    <p:push dir="u"/>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14" name="矩形 13"/>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254977" y="1252294"/>
            <a:ext cx="11605846" cy="5086960"/>
            <a:chOff x="6459260" y="1628712"/>
            <a:chExt cx="5022149" cy="4695583"/>
          </a:xfrm>
        </p:grpSpPr>
        <p:sp>
          <p:nvSpPr>
            <p:cNvPr id="6" name="Freeform 12"/>
            <p:cNvSpPr/>
            <p:nvPr/>
          </p:nvSpPr>
          <p:spPr bwMode="auto">
            <a:xfrm>
              <a:off x="6459260" y="162871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sp>
          <p:nvSpPr>
            <p:cNvPr id="7" name="Freeform 12"/>
            <p:cNvSpPr/>
            <p:nvPr/>
          </p:nvSpPr>
          <p:spPr bwMode="auto">
            <a:xfrm flipH="1" flipV="1">
              <a:off x="10952771" y="579407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grpSp>
      <p:sp>
        <p:nvSpPr>
          <p:cNvPr id="16" name="矩形 1"/>
          <p:cNvSpPr/>
          <p:nvPr/>
        </p:nvSpPr>
        <p:spPr>
          <a:xfrm>
            <a:off x="3368276" y="367704"/>
            <a:ext cx="5455446" cy="646331"/>
          </a:xfrm>
          <a:prstGeom prst="rect">
            <a:avLst/>
          </a:prstGeom>
        </p:spPr>
        <p:txBody>
          <a:bodyPr wrap="square">
            <a:spAutoFit/>
          </a:bodyPr>
          <a:lstStyle/>
          <a:p>
            <a:r>
              <a:rPr kumimoji="1" lang="vi-VN" altLang="zh-CN" sz="3600" spc="600">
                <a:solidFill>
                  <a:srgbClr val="65A1BD"/>
                </a:solidFill>
                <a:ea typeface="Elsie" panose="02000000000000000000" charset="0"/>
              </a:rPr>
              <a:t>Quản lý</a:t>
            </a:r>
            <a:endParaRPr kumimoji="1" lang="en-US" altLang="zh-CN" sz="3600" spc="600">
              <a:solidFill>
                <a:srgbClr val="65A1BD"/>
              </a:solidFill>
              <a:ea typeface="Elsie" panose="02000000000000000000" charset="0"/>
            </a:endParaRPr>
          </a:p>
        </p:txBody>
      </p:sp>
      <p:sp>
        <p:nvSpPr>
          <p:cNvPr id="18" name="Rectangle 1"/>
          <p:cNvSpPr>
            <a:spLocks noChangeArrowheads="1"/>
          </p:cNvSpPr>
          <p:nvPr/>
        </p:nvSpPr>
        <p:spPr bwMode="auto">
          <a:xfrm>
            <a:off x="685060" y="1426603"/>
            <a:ext cx="74654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vi-VN"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Sơ đồ Use-Case</a:t>
            </a:r>
            <a:r>
              <a:rPr kumimoji="0" lang="en-US"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a:t>
            </a:r>
            <a:endParaRPr kumimoji="0" lang="en-US" altLang="en-US" sz="2000" b="0" i="0" u="none" strike="noStrike" cap="none" normalizeH="0" baseline="0">
              <a:ln>
                <a:noFill/>
              </a:ln>
              <a:solidFill>
                <a:schemeClr val="tx1"/>
              </a:solidFill>
              <a:effectLst/>
            </a:endParaRPr>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1375" y="2417371"/>
            <a:ext cx="9087801" cy="2023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755235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750"/>
                                        <p:tgtEl>
                                          <p:spTgt spid="16">
                                            <p:txEl>
                                              <p:pRg st="0" end="0"/>
                                            </p:txEl>
                                          </p:spTgt>
                                        </p:tgtEl>
                                      </p:cBhvr>
                                    </p:animEffect>
                                    <p:anim calcmode="lin" valueType="num">
                                      <p:cBhvr>
                                        <p:cTn id="14" dur="75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27296"/>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20" name="图片 19"/>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21" name="矩形 20"/>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8"/>
              <p:cNvSpPr txBox="1">
                <a:spLocks noChangeArrowheads="1"/>
              </p:cNvSpPr>
              <p:nvPr/>
            </p:nvSpPr>
            <p:spPr bwMode="auto">
              <a:xfrm>
                <a:off x="4542700" y="362901"/>
                <a:ext cx="361100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en-US" altLang="zh-CN" sz="2800" spc="300" err="1">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Quản</a:t>
                </a:r>
                <a:r>
                  <a:rPr lang="en-US" altLang="zh-CN"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 </a:t>
                </a:r>
                <a:r>
                  <a:rPr lang="en-US" altLang="zh-CN" sz="2800" spc="300" err="1">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lý</a:t>
                </a:r>
                <a:r>
                  <a:rPr lang="en-US" altLang="zh-CN"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 </a:t>
                </a:r>
                <a:r>
                  <a:rPr lang="en-US" altLang="zh-CN" sz="2800" spc="300" err="1">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doanh</a:t>
                </a:r>
                <a:r>
                  <a:rPr lang="en-US" altLang="zh-CN"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 </a:t>
                </a:r>
                <a:r>
                  <a:rPr lang="en-US" altLang="zh-CN" sz="2800" spc="300" err="1">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rPr>
                  <a:t>thu</a:t>
                </a:r>
                <a:endParaRPr lang="zh-CN" altLang="en-US" sz="2800" spc="300">
                  <a:solidFill>
                    <a:srgbClr val="65A1BD"/>
                  </a:solidFill>
                  <a:latin typeface="Arial" panose="020B0604020202020204" pitchFamily="34" charset="0"/>
                  <a:ea typeface="Elsie" panose="02000000000000000000" charset="0"/>
                  <a:cs typeface="Arial" panose="020B0604020202020204" pitchFamily="34" charset="0"/>
                  <a:sym typeface="Arial" panose="020B0604020202020204" pitchFamily="34" charset="0"/>
                </a:endParaRPr>
              </a:p>
            </p:txBody>
          </p:sp>
        </p:grpSp>
        <p:cxnSp>
          <p:nvCxnSpPr>
            <p:cNvPr id="19" name="直接连接符 18"/>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sp>
        <p:nvSpPr>
          <p:cNvPr id="3" name="Rectangle 1"/>
          <p:cNvSpPr>
            <a:spLocks noChangeArrowheads="1"/>
          </p:cNvSpPr>
          <p:nvPr/>
        </p:nvSpPr>
        <p:spPr bwMode="auto">
          <a:xfrm>
            <a:off x="1300521" y="1419195"/>
            <a:ext cx="44451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Kịch bản Use case Quản lý </a:t>
            </a:r>
            <a:r>
              <a:rPr lang="en-US" altLang="en-US" sz="2000" b="1">
                <a:latin typeface="Times New Roman" pitchFamily="18" charset="0"/>
                <a:ea typeface="Calibri" pitchFamily="34" charset="0"/>
                <a:cs typeface="Times New Roman" pitchFamily="18" charset="0"/>
              </a:rPr>
              <a:t>doanh thu</a:t>
            </a:r>
            <a:r>
              <a:rPr kumimoji="0" lang="en-US"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a:t>
            </a:r>
            <a:endParaRPr kumimoji="0" lang="en-US" altLang="en-US" sz="2000" b="0" i="0" u="none" strike="noStrike" cap="none" normalizeH="0" baseline="0">
              <a:ln>
                <a:noFill/>
              </a:ln>
              <a:solidFill>
                <a:schemeClr val="tx1"/>
              </a:solidFill>
              <a:effectLst/>
            </a:endParaRPr>
          </a:p>
        </p:txBody>
      </p:sp>
      <p:graphicFrame>
        <p:nvGraphicFramePr>
          <p:cNvPr id="4" name="Table 3"/>
          <p:cNvGraphicFramePr>
            <a:graphicFrameLocks noGrp="1"/>
          </p:cNvGraphicFramePr>
          <p:nvPr/>
        </p:nvGraphicFramePr>
        <p:xfrm>
          <a:off x="1191339" y="2037827"/>
          <a:ext cx="10313724" cy="4103668"/>
        </p:xfrm>
        <a:graphic>
          <a:graphicData uri="http://schemas.openxmlformats.org/drawingml/2006/table">
            <a:tbl>
              <a:tblPr firstRow="1" firstCol="1" bandRow="1"/>
              <a:tblGrid>
                <a:gridCol w="3052498">
                  <a:extLst>
                    <a:ext uri="{9D8B030D-6E8A-4147-A177-3AD203B41FA5}">
                      <a16:colId xmlns:a16="http://schemas.microsoft.com/office/drawing/2014/main" xmlns="" val="20000"/>
                    </a:ext>
                  </a:extLst>
                </a:gridCol>
                <a:gridCol w="7261226">
                  <a:extLst>
                    <a:ext uri="{9D8B030D-6E8A-4147-A177-3AD203B41FA5}">
                      <a16:colId xmlns:a16="http://schemas.microsoft.com/office/drawing/2014/main" xmlns="" val="20001"/>
                    </a:ext>
                  </a:extLst>
                </a:gridCol>
              </a:tblGrid>
              <a:tr h="373915">
                <a:tc>
                  <a:txBody>
                    <a:bodyPr/>
                    <a:lstStyle/>
                    <a:p>
                      <a:pPr algn="just">
                        <a:lnSpc>
                          <a:spcPct val="115000"/>
                        </a:lnSpc>
                        <a:spcAft>
                          <a:spcPts val="0"/>
                        </a:spcAft>
                      </a:pPr>
                      <a:r>
                        <a:rPr lang="en-US" sz="1800">
                          <a:effectLst/>
                          <a:latin typeface="Times New Roman"/>
                          <a:ea typeface="Calibri"/>
                          <a:cs typeface="Times New Roman"/>
                        </a:rPr>
                        <a:t>Tên use case</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800">
                          <a:effectLst/>
                          <a:latin typeface="Times New Roman"/>
                          <a:ea typeface="Calibri"/>
                          <a:cs typeface="Times New Roman"/>
                        </a:rPr>
                        <a:t>Quản lý doanh thu</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373915">
                <a:tc>
                  <a:txBody>
                    <a:bodyPr/>
                    <a:lstStyle/>
                    <a:p>
                      <a:pPr algn="just">
                        <a:lnSpc>
                          <a:spcPct val="115000"/>
                        </a:lnSpc>
                        <a:spcAft>
                          <a:spcPts val="0"/>
                        </a:spcAft>
                      </a:pPr>
                      <a:r>
                        <a:rPr lang="en-US" sz="1800">
                          <a:effectLst/>
                          <a:latin typeface="Times New Roman"/>
                          <a:ea typeface="Calibri"/>
                          <a:cs typeface="Times New Roman"/>
                        </a:rPr>
                        <a:t>Tên Actor</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800">
                          <a:effectLst/>
                          <a:latin typeface="Times New Roman"/>
                          <a:ea typeface="Calibri"/>
                          <a:cs typeface="Times New Roman"/>
                        </a:rPr>
                        <a:t>Quản lý</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373915">
                <a:tc>
                  <a:txBody>
                    <a:bodyPr/>
                    <a:lstStyle/>
                    <a:p>
                      <a:pPr algn="just">
                        <a:lnSpc>
                          <a:spcPct val="115000"/>
                        </a:lnSpc>
                        <a:spcAft>
                          <a:spcPts val="0"/>
                        </a:spcAft>
                      </a:pPr>
                      <a:r>
                        <a:rPr lang="en-US" sz="1800">
                          <a:effectLst/>
                          <a:latin typeface="Times New Roman"/>
                          <a:ea typeface="Calibri"/>
                          <a:cs typeface="Times New Roman"/>
                        </a:rPr>
                        <a:t>Mức</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800">
                          <a:effectLst/>
                          <a:latin typeface="Times New Roman"/>
                          <a:ea typeface="Calibri"/>
                          <a:cs typeface="Times New Roman"/>
                        </a:rPr>
                        <a:t> </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373915">
                <a:tc>
                  <a:txBody>
                    <a:bodyPr/>
                    <a:lstStyle/>
                    <a:p>
                      <a:pPr algn="just">
                        <a:lnSpc>
                          <a:spcPct val="115000"/>
                        </a:lnSpc>
                        <a:spcAft>
                          <a:spcPts val="0"/>
                        </a:spcAft>
                      </a:pPr>
                      <a:r>
                        <a:rPr lang="en-US" sz="1800">
                          <a:effectLst/>
                          <a:latin typeface="Times New Roman"/>
                          <a:ea typeface="Calibri"/>
                          <a:cs typeface="Times New Roman"/>
                        </a:rPr>
                        <a:t>Tiền điều kiện</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800">
                          <a:effectLst/>
                          <a:latin typeface="Times New Roman"/>
                          <a:ea typeface="Calibri"/>
                          <a:cs typeface="Times New Roman"/>
                        </a:rPr>
                        <a:t>Quản lý phải đăng nhập hệ thống</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373915">
                <a:tc>
                  <a:txBody>
                    <a:bodyPr/>
                    <a:lstStyle/>
                    <a:p>
                      <a:pPr algn="just">
                        <a:lnSpc>
                          <a:spcPct val="115000"/>
                        </a:lnSpc>
                        <a:spcAft>
                          <a:spcPts val="0"/>
                        </a:spcAft>
                      </a:pPr>
                      <a:r>
                        <a:rPr lang="en-US" sz="1800">
                          <a:effectLst/>
                          <a:latin typeface="Times New Roman"/>
                          <a:ea typeface="Calibri"/>
                          <a:cs typeface="Times New Roman"/>
                        </a:rPr>
                        <a:t>Đảm bảo tối thiểu</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800">
                          <a:effectLst/>
                          <a:latin typeface="Times New Roman"/>
                          <a:ea typeface="Calibri"/>
                          <a:cs typeface="Times New Roman"/>
                        </a:rPr>
                        <a:t> </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373915">
                <a:tc>
                  <a:txBody>
                    <a:bodyPr/>
                    <a:lstStyle/>
                    <a:p>
                      <a:pPr algn="just">
                        <a:lnSpc>
                          <a:spcPct val="115000"/>
                        </a:lnSpc>
                        <a:spcAft>
                          <a:spcPts val="0"/>
                        </a:spcAft>
                      </a:pPr>
                      <a:r>
                        <a:rPr lang="en-US" sz="1800">
                          <a:effectLst/>
                          <a:latin typeface="Times New Roman"/>
                          <a:ea typeface="Calibri"/>
                          <a:cs typeface="Times New Roman"/>
                        </a:rPr>
                        <a:t>Đảm bảo thành công</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800">
                          <a:effectLst/>
                          <a:latin typeface="Times New Roman"/>
                          <a:ea typeface="Calibri"/>
                          <a:cs typeface="Times New Roman"/>
                        </a:rPr>
                        <a:t> </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373915">
                <a:tc>
                  <a:txBody>
                    <a:bodyPr/>
                    <a:lstStyle/>
                    <a:p>
                      <a:pPr algn="just">
                        <a:lnSpc>
                          <a:spcPct val="115000"/>
                        </a:lnSpc>
                        <a:spcAft>
                          <a:spcPts val="0"/>
                        </a:spcAft>
                      </a:pPr>
                      <a:r>
                        <a:rPr lang="en-US" sz="1800">
                          <a:effectLst/>
                          <a:latin typeface="Times New Roman"/>
                          <a:ea typeface="Calibri"/>
                          <a:cs typeface="Times New Roman"/>
                        </a:rPr>
                        <a:t>Kích hoạt</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800">
                          <a:effectLst/>
                          <a:latin typeface="Times New Roman"/>
                          <a:ea typeface="Calibri"/>
                          <a:cs typeface="Times New Roman"/>
                        </a:rPr>
                        <a:t>Quản lý yêu cầu chức năng quản lý doanh thu</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373915">
                <a:tc>
                  <a:txBody>
                    <a:bodyPr/>
                    <a:lstStyle/>
                    <a:p>
                      <a:pPr algn="just">
                        <a:lnSpc>
                          <a:spcPct val="115000"/>
                        </a:lnSpc>
                        <a:spcAft>
                          <a:spcPts val="0"/>
                        </a:spcAft>
                      </a:pPr>
                      <a:r>
                        <a:rPr lang="en-US" sz="1800" b="1">
                          <a:effectLst/>
                          <a:latin typeface="Times New Roman"/>
                          <a:ea typeface="Calibri"/>
                          <a:cs typeface="Times New Roman"/>
                        </a:rPr>
                        <a:t>Hành động tác nhân</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800" b="1">
                          <a:effectLst/>
                          <a:latin typeface="Times New Roman"/>
                          <a:ea typeface="Calibri"/>
                          <a:cs typeface="Times New Roman"/>
                        </a:rPr>
                        <a:t>Phản ứng hệ thống</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373915">
                <a:tc>
                  <a:txBody>
                    <a:bodyPr/>
                    <a:lstStyle/>
                    <a:p>
                      <a:pPr marL="0" lvl="0" indent="0" algn="just">
                        <a:lnSpc>
                          <a:spcPct val="115000"/>
                        </a:lnSpc>
                        <a:spcAft>
                          <a:spcPts val="0"/>
                        </a:spcAft>
                        <a:buFont typeface="+mj-lt"/>
                        <a:buNone/>
                      </a:pPr>
                      <a:r>
                        <a:rPr lang="en-US" sz="1800">
                          <a:effectLst/>
                          <a:latin typeface="Times New Roman"/>
                          <a:ea typeface="Calibri"/>
                          <a:cs typeface="Times New Roman"/>
                        </a:rPr>
                        <a:t>Quản lý yêu cầu chức năng</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lvl="1" indent="0" algn="just">
                        <a:lnSpc>
                          <a:spcPct val="115000"/>
                        </a:lnSpc>
                        <a:spcAft>
                          <a:spcPts val="0"/>
                        </a:spcAft>
                        <a:buFont typeface="+mj-lt"/>
                        <a:buNone/>
                      </a:pPr>
                      <a:r>
                        <a:rPr lang="en-US" sz="1800">
                          <a:effectLst/>
                          <a:latin typeface="Times New Roman"/>
                          <a:ea typeface="Calibri"/>
                          <a:cs typeface="Times New Roman"/>
                        </a:rPr>
                        <a:t>Hệ thống hiển thị lên giao diện tình trạng các đơn hàng, tồn kho, doanh thu</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738433">
                <a:tc>
                  <a:txBody>
                    <a:bodyPr/>
                    <a:lstStyle/>
                    <a:p>
                      <a:pPr marL="0" lvl="0" indent="0" algn="just">
                        <a:lnSpc>
                          <a:spcPct val="115000"/>
                        </a:lnSpc>
                        <a:spcAft>
                          <a:spcPts val="0"/>
                        </a:spcAft>
                        <a:buFont typeface="+mj-lt"/>
                        <a:buNone/>
                      </a:pPr>
                      <a:r>
                        <a:rPr lang="en-US" sz="1800">
                          <a:effectLst/>
                          <a:latin typeface="Times New Roman"/>
                          <a:ea typeface="Calibri"/>
                          <a:cs typeface="Times New Roman"/>
                        </a:rPr>
                        <a:t>Thực hiện các chức năng theo yêu cầu</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800">
                          <a:effectLst/>
                          <a:latin typeface="Times New Roman"/>
                          <a:ea typeface="Calibri"/>
                          <a:cs typeface="Times New Roman"/>
                        </a:rPr>
                        <a:t> </a:t>
                      </a:r>
                      <a:endParaRPr lang="en-US" sz="18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spTree>
    <p:extLst>
      <p:ext uri="{BB962C8B-B14F-4D97-AF65-F5344CB8AC3E}">
        <p14:creationId xmlns:p14="http://schemas.microsoft.com/office/powerpoint/2010/main" val="2773093576"/>
      </p:ext>
    </p:extLst>
  </p:cSld>
  <p:clrMapOvr>
    <a:masterClrMapping/>
  </p:clrMapOvr>
  <p:transition spd="slow">
    <p:push dir="u"/>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p:cNvSpPr/>
          <p:nvPr/>
        </p:nvSpPr>
        <p:spPr>
          <a:xfrm>
            <a:off x="3075272" y="3162355"/>
            <a:ext cx="6162264" cy="707886"/>
          </a:xfrm>
          <a:prstGeom prst="rect">
            <a:avLst/>
          </a:prstGeom>
        </p:spPr>
        <p:txBody>
          <a:bodyPr wrap="none">
            <a:spAutoFit/>
          </a:bodyPr>
          <a:lstStyle/>
          <a:p>
            <a:pPr algn="dist"/>
            <a:r>
              <a:rPr kumimoji="1" lang="vi-VN" altLang="zh-CN" sz="4000" spc="600">
                <a:solidFill>
                  <a:srgbClr val="65A1BD"/>
                </a:solidFill>
                <a:latin typeface="Arial" panose="020B0604020202020204" pitchFamily="34" charset="0"/>
                <a:ea typeface="Elsie" panose="02000000000000000000" charset="0"/>
                <a:cs typeface="Arial" panose="020B0604020202020204" pitchFamily="34" charset="0"/>
              </a:rPr>
              <a:t>Nhân viên bán hàng</a:t>
            </a:r>
            <a:endParaRPr kumimoji="1" lang="en-US" altLang="zh-CN" sz="4000" spc="600">
              <a:solidFill>
                <a:srgbClr val="65A1BD"/>
              </a:solidFill>
              <a:latin typeface="Arial" panose="020B0604020202020204" pitchFamily="34" charset="0"/>
              <a:ea typeface="Elsie" panose="02000000000000000000" charset="0"/>
              <a:cs typeface="Arial" panose="020B0604020202020204" pitchFamily="34" charset="0"/>
            </a:endParaRPr>
          </a:p>
        </p:txBody>
      </p:sp>
    </p:spTree>
    <p:extLst>
      <p:ext uri="{BB962C8B-B14F-4D97-AF65-F5344CB8AC3E}">
        <p14:creationId xmlns:p14="http://schemas.microsoft.com/office/powerpoint/2010/main" val="11841950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14" name="矩形 13"/>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254977" y="1252294"/>
            <a:ext cx="11605846" cy="5086960"/>
            <a:chOff x="6459260" y="1628712"/>
            <a:chExt cx="5022149" cy="4695583"/>
          </a:xfrm>
        </p:grpSpPr>
        <p:sp>
          <p:nvSpPr>
            <p:cNvPr id="6" name="Freeform 12"/>
            <p:cNvSpPr/>
            <p:nvPr/>
          </p:nvSpPr>
          <p:spPr bwMode="auto">
            <a:xfrm>
              <a:off x="6459260" y="162871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sp>
          <p:nvSpPr>
            <p:cNvPr id="7" name="Freeform 12"/>
            <p:cNvSpPr/>
            <p:nvPr/>
          </p:nvSpPr>
          <p:spPr bwMode="auto">
            <a:xfrm flipH="1" flipV="1">
              <a:off x="10952771" y="579407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grpSp>
      <p:sp>
        <p:nvSpPr>
          <p:cNvPr id="16" name="矩形 1"/>
          <p:cNvSpPr/>
          <p:nvPr/>
        </p:nvSpPr>
        <p:spPr>
          <a:xfrm>
            <a:off x="3368276" y="367704"/>
            <a:ext cx="5455446" cy="584775"/>
          </a:xfrm>
          <a:prstGeom prst="rect">
            <a:avLst/>
          </a:prstGeom>
        </p:spPr>
        <p:txBody>
          <a:bodyPr wrap="square">
            <a:spAutoFit/>
          </a:bodyPr>
          <a:lstStyle/>
          <a:p>
            <a:r>
              <a:rPr kumimoji="1" lang="vi-VN" altLang="zh-CN" sz="3200" spc="600">
                <a:solidFill>
                  <a:srgbClr val="65A1BD"/>
                </a:solidFill>
                <a:ea typeface="Elsie" panose="02000000000000000000" charset="0"/>
              </a:rPr>
              <a:t>Nhân viên bán hàng</a:t>
            </a:r>
            <a:endParaRPr kumimoji="1" lang="en-US" altLang="zh-CN" sz="3200" spc="600">
              <a:solidFill>
                <a:srgbClr val="65A1BD"/>
              </a:solidFill>
              <a:ea typeface="Elsie" panose="02000000000000000000" charset="0"/>
            </a:endParaRPr>
          </a:p>
        </p:txBody>
      </p:sp>
      <p:sp>
        <p:nvSpPr>
          <p:cNvPr id="18" name="Rectangle 1"/>
          <p:cNvSpPr>
            <a:spLocks noChangeArrowheads="1"/>
          </p:cNvSpPr>
          <p:nvPr/>
        </p:nvSpPr>
        <p:spPr bwMode="auto">
          <a:xfrm>
            <a:off x="685060" y="1426603"/>
            <a:ext cx="74654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vi-VN"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Sơ đồ Use-Case</a:t>
            </a:r>
            <a:r>
              <a:rPr kumimoji="0" lang="en-US"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a:t>
            </a:r>
            <a:endParaRPr kumimoji="0" lang="en-US" altLang="en-US" sz="2000" b="0" i="0" u="none" strike="noStrike" cap="none" normalizeH="0" baseline="0">
              <a:ln>
                <a:noFill/>
              </a:ln>
              <a:solidFill>
                <a:schemeClr val="tx1"/>
              </a:solidFill>
              <a:effectLst/>
            </a:endParaRPr>
          </a:p>
        </p:txBody>
      </p:sp>
      <p:pic>
        <p:nvPicPr>
          <p:cNvPr id="3" name="Picture 2" descr="A diagram of a person with blue circles&#10;&#10;Description automatically generated">
            <a:extLst>
              <a:ext uri="{FF2B5EF4-FFF2-40B4-BE49-F238E27FC236}">
                <a16:creationId xmlns:a16="http://schemas.microsoft.com/office/drawing/2014/main" xmlns="" id="{9979F05A-159D-8974-6A26-AA43D54C810D}"/>
              </a:ext>
            </a:extLst>
          </p:cNvPr>
          <p:cNvPicPr>
            <a:picLocks noChangeAspect="1"/>
          </p:cNvPicPr>
          <p:nvPr/>
        </p:nvPicPr>
        <p:blipFill>
          <a:blip r:embed="rId4"/>
          <a:stretch>
            <a:fillRect/>
          </a:stretch>
        </p:blipFill>
        <p:spPr>
          <a:xfrm>
            <a:off x="3496235" y="1357343"/>
            <a:ext cx="6140822" cy="5317689"/>
          </a:xfrm>
          <a:prstGeom prst="rect">
            <a:avLst/>
          </a:prstGeom>
        </p:spPr>
      </p:pic>
    </p:spTree>
    <p:extLst>
      <p:ext uri="{BB962C8B-B14F-4D97-AF65-F5344CB8AC3E}">
        <p14:creationId xmlns:p14="http://schemas.microsoft.com/office/powerpoint/2010/main" val="37360827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750"/>
                                        <p:tgtEl>
                                          <p:spTgt spid="16">
                                            <p:txEl>
                                              <p:pRg st="0" end="0"/>
                                            </p:txEl>
                                          </p:spTgt>
                                        </p:tgtEl>
                                      </p:cBhvr>
                                    </p:animEffect>
                                    <p:anim calcmode="lin" valueType="num">
                                      <p:cBhvr>
                                        <p:cTn id="14" dur="75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14" name="矩形 13"/>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254977" y="1252294"/>
            <a:ext cx="11605846" cy="5086960"/>
            <a:chOff x="6459260" y="1628712"/>
            <a:chExt cx="5022149" cy="4695583"/>
          </a:xfrm>
        </p:grpSpPr>
        <p:sp>
          <p:nvSpPr>
            <p:cNvPr id="6" name="Freeform 12"/>
            <p:cNvSpPr/>
            <p:nvPr/>
          </p:nvSpPr>
          <p:spPr bwMode="auto">
            <a:xfrm>
              <a:off x="6459260" y="162871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sp>
          <p:nvSpPr>
            <p:cNvPr id="7" name="Freeform 12"/>
            <p:cNvSpPr/>
            <p:nvPr/>
          </p:nvSpPr>
          <p:spPr bwMode="auto">
            <a:xfrm flipH="1" flipV="1">
              <a:off x="10952771" y="579407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grpSp>
      <p:sp>
        <p:nvSpPr>
          <p:cNvPr id="16" name="矩形 1"/>
          <p:cNvSpPr/>
          <p:nvPr/>
        </p:nvSpPr>
        <p:spPr>
          <a:xfrm>
            <a:off x="3368276" y="367704"/>
            <a:ext cx="5455446" cy="584775"/>
          </a:xfrm>
          <a:prstGeom prst="rect">
            <a:avLst/>
          </a:prstGeom>
        </p:spPr>
        <p:txBody>
          <a:bodyPr wrap="square">
            <a:spAutoFit/>
          </a:bodyPr>
          <a:lstStyle/>
          <a:p>
            <a:r>
              <a:rPr kumimoji="1" lang="vi-VN" altLang="zh-CN" sz="3200" spc="600">
                <a:solidFill>
                  <a:srgbClr val="65A1BD"/>
                </a:solidFill>
                <a:ea typeface="Elsie" panose="02000000000000000000" charset="0"/>
              </a:rPr>
              <a:t>Nhân viên bán hàng</a:t>
            </a:r>
            <a:endParaRPr kumimoji="1" lang="en-US" altLang="zh-CN" sz="3200" spc="600">
              <a:solidFill>
                <a:srgbClr val="65A1BD"/>
              </a:solidFill>
              <a:ea typeface="Elsie" panose="02000000000000000000" charset="0"/>
            </a:endParaRPr>
          </a:p>
        </p:txBody>
      </p:sp>
      <p:sp>
        <p:nvSpPr>
          <p:cNvPr id="18" name="Rectangle 1"/>
          <p:cNvSpPr>
            <a:spLocks noChangeArrowheads="1"/>
          </p:cNvSpPr>
          <p:nvPr/>
        </p:nvSpPr>
        <p:spPr bwMode="auto">
          <a:xfrm>
            <a:off x="685060" y="1426603"/>
            <a:ext cx="74654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vi-VN"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Sơ đồ Use-Case</a:t>
            </a:r>
            <a:r>
              <a:rPr kumimoji="0" lang="en-US"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a:t>
            </a:r>
            <a:endParaRPr kumimoji="0" lang="en-US" altLang="en-US" sz="2000" b="0" i="0" u="none" strike="noStrike" cap="none" normalizeH="0" baseline="0">
              <a:ln>
                <a:noFill/>
              </a:ln>
              <a:solidFill>
                <a:schemeClr val="tx1"/>
              </a:solidFill>
              <a:effectLst/>
            </a:endParaRPr>
          </a:p>
        </p:txBody>
      </p:sp>
      <p:pic>
        <p:nvPicPr>
          <p:cNvPr id="3" name="Picture 2" descr="A blue arrow pointing to a circle&#10;&#10;Description automatically generated">
            <a:extLst>
              <a:ext uri="{FF2B5EF4-FFF2-40B4-BE49-F238E27FC236}">
                <a16:creationId xmlns:a16="http://schemas.microsoft.com/office/drawing/2014/main" xmlns="" id="{C59AB650-3904-426E-8CB3-6D4FBA4E2FA6}"/>
              </a:ext>
            </a:extLst>
          </p:cNvPr>
          <p:cNvPicPr>
            <a:picLocks noChangeAspect="1"/>
          </p:cNvPicPr>
          <p:nvPr/>
        </p:nvPicPr>
        <p:blipFill>
          <a:blip r:embed="rId4"/>
          <a:stretch>
            <a:fillRect/>
          </a:stretch>
        </p:blipFill>
        <p:spPr>
          <a:xfrm>
            <a:off x="2510119" y="2506315"/>
            <a:ext cx="6481481" cy="2930100"/>
          </a:xfrm>
          <a:prstGeom prst="rect">
            <a:avLst/>
          </a:prstGeom>
        </p:spPr>
      </p:pic>
    </p:spTree>
    <p:extLst>
      <p:ext uri="{BB962C8B-B14F-4D97-AF65-F5344CB8AC3E}">
        <p14:creationId xmlns:p14="http://schemas.microsoft.com/office/powerpoint/2010/main" val="9583220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750"/>
                                        <p:tgtEl>
                                          <p:spTgt spid="16">
                                            <p:txEl>
                                              <p:pRg st="0" end="0"/>
                                            </p:txEl>
                                          </p:spTgt>
                                        </p:tgtEl>
                                      </p:cBhvr>
                                    </p:animEffect>
                                    <p:anim calcmode="lin" valueType="num">
                                      <p:cBhvr>
                                        <p:cTn id="14" dur="75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14" name="矩形 13"/>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8"/>
              <p:cNvSpPr txBox="1">
                <a:spLocks noChangeArrowheads="1"/>
              </p:cNvSpPr>
              <p:nvPr/>
            </p:nvSpPr>
            <p:spPr bwMode="auto">
              <a:xfrm>
                <a:off x="3316777" y="410704"/>
                <a:ext cx="472162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vi-VN" altLang="zh-CN" sz="2800" spc="300">
                    <a:solidFill>
                      <a:srgbClr val="65A1BD"/>
                    </a:solidFill>
                    <a:ea typeface="Elsie" panose="02000000000000000000" charset="0"/>
                    <a:sym typeface="Arial" panose="020B0604020202020204" pitchFamily="34" charset="0"/>
                  </a:rPr>
                  <a:t>Phần mềm tham khảo</a:t>
                </a:r>
                <a:endParaRPr lang="zh-CN" altLang="en-US" sz="2800" spc="300">
                  <a:solidFill>
                    <a:srgbClr val="65A1BD"/>
                  </a:solidFill>
                  <a:ea typeface="Elsie" panose="02000000000000000000" charset="0"/>
                  <a:sym typeface="Arial" panose="020B0604020202020204" pitchFamily="34" charset="0"/>
                </a:endParaRPr>
              </a:p>
            </p:txBody>
          </p:sp>
        </p:grpSp>
        <p:cxnSp>
          <p:nvCxnSpPr>
            <p:cNvPr id="12" name="直接连接符 11"/>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pic>
        <p:nvPicPr>
          <p:cNvPr id="19" name="Picture 18"/>
          <p:cNvPicPr/>
          <p:nvPr/>
        </p:nvPicPr>
        <p:blipFill>
          <a:blip r:embed="rId4"/>
          <a:stretch>
            <a:fillRect/>
          </a:stretch>
        </p:blipFill>
        <p:spPr>
          <a:xfrm>
            <a:off x="2267988" y="1398688"/>
            <a:ext cx="7948353" cy="4510434"/>
          </a:xfrm>
          <a:prstGeom prst="rect">
            <a:avLst/>
          </a:prstGeom>
        </p:spPr>
      </p:pic>
    </p:spTree>
    <p:extLst>
      <p:ext uri="{BB962C8B-B14F-4D97-AF65-F5344CB8AC3E}">
        <p14:creationId xmlns:p14="http://schemas.microsoft.com/office/powerpoint/2010/main" val="1555606728"/>
      </p:ext>
    </p:extLst>
  </p:cSld>
  <p:clrMapOvr>
    <a:masterClrMapping/>
  </p:clrMapOvr>
  <p:transition spd="slow">
    <p:push dir="u"/>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9">
            <a:extLst>
              <a:ext uri="{FF2B5EF4-FFF2-40B4-BE49-F238E27FC236}">
                <a16:creationId xmlns:a16="http://schemas.microsoft.com/office/drawing/2014/main" xmlns="" id="{67A0F726-962E-8AE9-50DD-79F2A89D81CE}"/>
              </a:ext>
            </a:extLst>
          </p:cNvPr>
          <p:cNvGrpSpPr/>
          <p:nvPr/>
        </p:nvGrpSpPr>
        <p:grpSpPr>
          <a:xfrm>
            <a:off x="-1" y="0"/>
            <a:ext cx="12192002" cy="6858000"/>
            <a:chOff x="-1" y="0"/>
            <a:chExt cx="12192002" cy="6858000"/>
          </a:xfrm>
        </p:grpSpPr>
        <p:grpSp>
          <p:nvGrpSpPr>
            <p:cNvPr id="8" name="组合 10">
              <a:extLst>
                <a:ext uri="{FF2B5EF4-FFF2-40B4-BE49-F238E27FC236}">
                  <a16:creationId xmlns:a16="http://schemas.microsoft.com/office/drawing/2014/main" xmlns="" id="{CB68A759-5DA1-9416-D763-C9AA66A32BED}"/>
                </a:ext>
              </a:extLst>
            </p:cNvPr>
            <p:cNvGrpSpPr/>
            <p:nvPr/>
          </p:nvGrpSpPr>
          <p:grpSpPr>
            <a:xfrm>
              <a:off x="-1" y="0"/>
              <a:ext cx="12192002" cy="6858000"/>
              <a:chOff x="-1" y="0"/>
              <a:chExt cx="12192002" cy="6858000"/>
            </a:xfrm>
          </p:grpSpPr>
          <p:pic>
            <p:nvPicPr>
              <p:cNvPr id="11" name="图片 12">
                <a:extLst>
                  <a:ext uri="{FF2B5EF4-FFF2-40B4-BE49-F238E27FC236}">
                    <a16:creationId xmlns:a16="http://schemas.microsoft.com/office/drawing/2014/main" xmlns="" id="{1767D380-69BA-C772-5631-FDA7065CC26E}"/>
                  </a:ext>
                </a:extLst>
              </p:cNvPr>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12" name="矩形 13">
                <a:extLst>
                  <a:ext uri="{FF2B5EF4-FFF2-40B4-BE49-F238E27FC236}">
                    <a16:creationId xmlns:a16="http://schemas.microsoft.com/office/drawing/2014/main" xmlns="" id="{15FD64B0-871C-0187-9484-905319179B61}"/>
                  </a:ext>
                </a:extLst>
              </p:cNvPr>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 name="直接连接符 11">
              <a:extLst>
                <a:ext uri="{FF2B5EF4-FFF2-40B4-BE49-F238E27FC236}">
                  <a16:creationId xmlns:a16="http://schemas.microsoft.com/office/drawing/2014/main" xmlns="" id="{251B406C-5328-AB97-1F5F-F73E218ACD45}"/>
                </a:ext>
              </a:extLst>
            </p:cNvPr>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sp>
        <p:nvSpPr>
          <p:cNvPr id="16" name="矩形 1">
            <a:extLst>
              <a:ext uri="{FF2B5EF4-FFF2-40B4-BE49-F238E27FC236}">
                <a16:creationId xmlns:a16="http://schemas.microsoft.com/office/drawing/2014/main" xmlns="" id="{BE65740C-BC21-25B0-240A-4BAB380F15C9}"/>
              </a:ext>
            </a:extLst>
          </p:cNvPr>
          <p:cNvSpPr/>
          <p:nvPr/>
        </p:nvSpPr>
        <p:spPr>
          <a:xfrm>
            <a:off x="3368276" y="367704"/>
            <a:ext cx="5455446" cy="584775"/>
          </a:xfrm>
          <a:prstGeom prst="rect">
            <a:avLst/>
          </a:prstGeom>
        </p:spPr>
        <p:txBody>
          <a:bodyPr wrap="square">
            <a:spAutoFit/>
          </a:bodyPr>
          <a:lstStyle/>
          <a:p>
            <a:pPr algn="ctr"/>
            <a:r>
              <a:rPr kumimoji="1" lang="vi-VN" altLang="zh-CN" sz="3200" spc="600">
                <a:solidFill>
                  <a:srgbClr val="65A1BD"/>
                </a:solidFill>
                <a:ea typeface="Elsie" panose="02000000000000000000" charset="0"/>
              </a:rPr>
              <a:t>Nhân viên bán hàng</a:t>
            </a:r>
            <a:endParaRPr kumimoji="1" lang="en-US" altLang="zh-CN" sz="3200" spc="600">
              <a:solidFill>
                <a:srgbClr val="65A1BD"/>
              </a:solidFill>
              <a:ea typeface="Elsie" panose="02000000000000000000" charset="0"/>
            </a:endParaRPr>
          </a:p>
        </p:txBody>
      </p:sp>
      <p:graphicFrame>
        <p:nvGraphicFramePr>
          <p:cNvPr id="19" name="Table 18">
            <a:extLst>
              <a:ext uri="{FF2B5EF4-FFF2-40B4-BE49-F238E27FC236}">
                <a16:creationId xmlns:a16="http://schemas.microsoft.com/office/drawing/2014/main" xmlns="" id="{B17AD9F4-6C5E-BD2B-FF60-A63B47B242AF}"/>
              </a:ext>
            </a:extLst>
          </p:cNvPr>
          <p:cNvGraphicFramePr>
            <a:graphicFrameLocks noGrp="1"/>
          </p:cNvGraphicFramePr>
          <p:nvPr>
            <p:extLst>
              <p:ext uri="{D42A27DB-BD31-4B8C-83A1-F6EECF244321}">
                <p14:modId xmlns:p14="http://schemas.microsoft.com/office/powerpoint/2010/main" val="3712952174"/>
              </p:ext>
            </p:extLst>
          </p:nvPr>
        </p:nvGraphicFramePr>
        <p:xfrm>
          <a:off x="872837" y="1120138"/>
          <a:ext cx="10663790" cy="5327018"/>
        </p:xfrm>
        <a:graphic>
          <a:graphicData uri="http://schemas.openxmlformats.org/drawingml/2006/table">
            <a:tbl>
              <a:tblPr firstRow="1" firstCol="1" bandRow="1">
                <a:tableStyleId>{5940675A-B579-460E-94D1-54222C63F5DA}</a:tableStyleId>
              </a:tblPr>
              <a:tblGrid>
                <a:gridCol w="1495661">
                  <a:extLst>
                    <a:ext uri="{9D8B030D-6E8A-4147-A177-3AD203B41FA5}">
                      <a16:colId xmlns:a16="http://schemas.microsoft.com/office/drawing/2014/main" xmlns="" val="330012758"/>
                    </a:ext>
                  </a:extLst>
                </a:gridCol>
                <a:gridCol w="9168129">
                  <a:extLst>
                    <a:ext uri="{9D8B030D-6E8A-4147-A177-3AD203B41FA5}">
                      <a16:colId xmlns:a16="http://schemas.microsoft.com/office/drawing/2014/main" xmlns="" val="2213769605"/>
                    </a:ext>
                  </a:extLst>
                </a:gridCol>
              </a:tblGrid>
              <a:tr h="219969">
                <a:tc>
                  <a:txBody>
                    <a:bodyPr/>
                    <a:lstStyle/>
                    <a:p>
                      <a:pPr algn="ctr">
                        <a:lnSpc>
                          <a:spcPct val="107000"/>
                        </a:lnSpc>
                        <a:spcAft>
                          <a:spcPts val="800"/>
                        </a:spcAft>
                      </a:pPr>
                      <a:r>
                        <a:rPr lang="vi-VN" sz="1400" kern="100">
                          <a:effectLst/>
                        </a:rPr>
                        <a:t>Use-Case</a:t>
                      </a:r>
                      <a:endParaRPr lang="en-US" sz="1400" kern="100">
                        <a:effectLst/>
                        <a:latin typeface="+mj-lt"/>
                        <a:ea typeface="Calibri" panose="020F0502020204030204" pitchFamily="34" charset="0"/>
                        <a:cs typeface="Times New Roman" panose="02020603050405020304" pitchFamily="18" charset="0"/>
                      </a:endParaRPr>
                    </a:p>
                  </a:txBody>
                  <a:tcPr marL="58688" marR="58688" marT="0" marB="0" anchor="ctr"/>
                </a:tc>
                <a:tc>
                  <a:txBody>
                    <a:bodyPr/>
                    <a:lstStyle/>
                    <a:p>
                      <a:pPr algn="ctr">
                        <a:lnSpc>
                          <a:spcPct val="107000"/>
                        </a:lnSpc>
                        <a:spcAft>
                          <a:spcPts val="800"/>
                        </a:spcAft>
                      </a:pPr>
                      <a:r>
                        <a:rPr lang="vi-VN" sz="1400" b="1" kern="100">
                          <a:effectLst/>
                        </a:rPr>
                        <a:t>Nội Dung</a:t>
                      </a:r>
                      <a:endParaRPr lang="en-US" sz="1400" b="1" kern="100">
                        <a:effectLst/>
                        <a:latin typeface="+mj-lt"/>
                        <a:ea typeface="Calibri" panose="020F0502020204030204" pitchFamily="34" charset="0"/>
                        <a:cs typeface="Times New Roman" panose="02020603050405020304" pitchFamily="18" charset="0"/>
                      </a:endParaRPr>
                    </a:p>
                  </a:txBody>
                  <a:tcPr marL="58688" marR="58688" marT="0" marB="0"/>
                </a:tc>
                <a:extLst>
                  <a:ext uri="{0D108BD9-81ED-4DB2-BD59-A6C34878D82A}">
                    <a16:rowId xmlns:a16="http://schemas.microsoft.com/office/drawing/2014/main" xmlns="" val="3186778878"/>
                  </a:ext>
                </a:extLst>
              </a:tr>
              <a:tr h="169557">
                <a:tc>
                  <a:txBody>
                    <a:bodyPr/>
                    <a:lstStyle/>
                    <a:p>
                      <a:pPr algn="ctr">
                        <a:lnSpc>
                          <a:spcPct val="107000"/>
                        </a:lnSpc>
                        <a:spcAft>
                          <a:spcPts val="800"/>
                        </a:spcAft>
                      </a:pPr>
                      <a:r>
                        <a:rPr lang="vi-VN" sz="1400" kern="100">
                          <a:effectLst/>
                        </a:rPr>
                        <a:t>Tên Use_Case</a:t>
                      </a:r>
                      <a:endParaRPr lang="en-US" sz="1400" kern="100">
                        <a:effectLst/>
                        <a:latin typeface="+mj-lt"/>
                        <a:ea typeface="Calibri" panose="020F0502020204030204" pitchFamily="34" charset="0"/>
                        <a:cs typeface="Times New Roman" panose="02020603050405020304" pitchFamily="18" charset="0"/>
                      </a:endParaRPr>
                    </a:p>
                  </a:txBody>
                  <a:tcPr marL="58688" marR="58688" marT="0" marB="0" anchor="ctr"/>
                </a:tc>
                <a:tc>
                  <a:txBody>
                    <a:bodyPr/>
                    <a:lstStyle/>
                    <a:p>
                      <a:pPr>
                        <a:lnSpc>
                          <a:spcPct val="107000"/>
                        </a:lnSpc>
                        <a:spcAft>
                          <a:spcPts val="800"/>
                        </a:spcAft>
                      </a:pPr>
                      <a:r>
                        <a:rPr lang="vi-VN" sz="1400" kern="100">
                          <a:effectLst/>
                        </a:rPr>
                        <a:t>Đăng nhập </a:t>
                      </a:r>
                      <a:endParaRPr lang="en-US" sz="1400" kern="100">
                        <a:effectLst/>
                        <a:latin typeface="+mj-lt"/>
                        <a:ea typeface="Calibri" panose="020F0502020204030204" pitchFamily="34" charset="0"/>
                        <a:cs typeface="Times New Roman" panose="02020603050405020304" pitchFamily="18" charset="0"/>
                      </a:endParaRPr>
                    </a:p>
                  </a:txBody>
                  <a:tcPr marL="58688" marR="58688" marT="0" marB="0"/>
                </a:tc>
                <a:extLst>
                  <a:ext uri="{0D108BD9-81ED-4DB2-BD59-A6C34878D82A}">
                    <a16:rowId xmlns:a16="http://schemas.microsoft.com/office/drawing/2014/main" xmlns="" val="441321622"/>
                  </a:ext>
                </a:extLst>
              </a:tr>
              <a:tr h="169557">
                <a:tc>
                  <a:txBody>
                    <a:bodyPr/>
                    <a:lstStyle/>
                    <a:p>
                      <a:pPr algn="ctr">
                        <a:lnSpc>
                          <a:spcPct val="107000"/>
                        </a:lnSpc>
                        <a:spcAft>
                          <a:spcPts val="800"/>
                        </a:spcAft>
                      </a:pPr>
                      <a:r>
                        <a:rPr lang="vi-VN" sz="1400" kern="100">
                          <a:effectLst/>
                        </a:rPr>
                        <a:t>Mô tả</a:t>
                      </a:r>
                      <a:endParaRPr lang="en-US" sz="1400" kern="100">
                        <a:effectLst/>
                        <a:latin typeface="+mj-lt"/>
                        <a:ea typeface="Calibri" panose="020F0502020204030204" pitchFamily="34" charset="0"/>
                        <a:cs typeface="Times New Roman" panose="02020603050405020304" pitchFamily="18" charset="0"/>
                      </a:endParaRPr>
                    </a:p>
                  </a:txBody>
                  <a:tcPr marL="58688" marR="58688" marT="0" marB="0" anchor="ctr"/>
                </a:tc>
                <a:tc>
                  <a:txBody>
                    <a:bodyPr/>
                    <a:lstStyle/>
                    <a:p>
                      <a:pPr>
                        <a:lnSpc>
                          <a:spcPct val="107000"/>
                        </a:lnSpc>
                        <a:spcAft>
                          <a:spcPts val="800"/>
                        </a:spcAft>
                      </a:pPr>
                      <a:r>
                        <a:rPr lang="vi-VN" sz="1400" kern="100">
                          <a:effectLst/>
                        </a:rPr>
                        <a:t>Use-Case cho phép nhân viên đăng nhập vào hệ thống để thực hiện những chức năng của mình</a:t>
                      </a:r>
                      <a:endParaRPr lang="en-US" sz="1400" kern="100">
                        <a:effectLst/>
                        <a:latin typeface="+mj-lt"/>
                        <a:ea typeface="Calibri" panose="020F0502020204030204" pitchFamily="34" charset="0"/>
                        <a:cs typeface="Times New Roman" panose="02020603050405020304" pitchFamily="18" charset="0"/>
                      </a:endParaRPr>
                    </a:p>
                  </a:txBody>
                  <a:tcPr marL="58688" marR="58688" marT="0" marB="0"/>
                </a:tc>
                <a:extLst>
                  <a:ext uri="{0D108BD9-81ED-4DB2-BD59-A6C34878D82A}">
                    <a16:rowId xmlns:a16="http://schemas.microsoft.com/office/drawing/2014/main" xmlns="" val="483989185"/>
                  </a:ext>
                </a:extLst>
              </a:tr>
              <a:tr h="339112">
                <a:tc>
                  <a:txBody>
                    <a:bodyPr/>
                    <a:lstStyle/>
                    <a:p>
                      <a:pPr algn="ctr">
                        <a:lnSpc>
                          <a:spcPct val="107000"/>
                        </a:lnSpc>
                        <a:spcAft>
                          <a:spcPts val="800"/>
                        </a:spcAft>
                      </a:pPr>
                      <a:r>
                        <a:rPr lang="vi-VN" sz="1400" kern="100">
                          <a:effectLst/>
                        </a:rPr>
                        <a:t>Điều kiện kích hoạt</a:t>
                      </a:r>
                      <a:endParaRPr lang="en-US" sz="1400" kern="100">
                        <a:effectLst/>
                        <a:latin typeface="+mj-lt"/>
                        <a:ea typeface="Calibri" panose="020F0502020204030204" pitchFamily="34" charset="0"/>
                        <a:cs typeface="Times New Roman" panose="02020603050405020304" pitchFamily="18" charset="0"/>
                      </a:endParaRPr>
                    </a:p>
                  </a:txBody>
                  <a:tcPr marL="58688" marR="58688" marT="0" marB="0" anchor="ctr"/>
                </a:tc>
                <a:tc>
                  <a:txBody>
                    <a:bodyPr/>
                    <a:lstStyle/>
                    <a:p>
                      <a:pPr>
                        <a:lnSpc>
                          <a:spcPct val="107000"/>
                        </a:lnSpc>
                        <a:spcAft>
                          <a:spcPts val="800"/>
                        </a:spcAft>
                      </a:pPr>
                      <a:r>
                        <a:rPr lang="vi-VN" sz="1400" kern="100">
                          <a:effectLst/>
                        </a:rPr>
                        <a:t>Khi nhân viên đăng nhập vào hệ thống bằng tài khoảng công ty hoặc người có thẩm quyền cung cấp.</a:t>
                      </a:r>
                      <a:endParaRPr lang="en-US" sz="1400" kern="100">
                        <a:effectLst/>
                        <a:latin typeface="+mj-lt"/>
                        <a:ea typeface="Calibri" panose="020F0502020204030204" pitchFamily="34" charset="0"/>
                        <a:cs typeface="Times New Roman" panose="02020603050405020304" pitchFamily="18" charset="0"/>
                      </a:endParaRPr>
                    </a:p>
                  </a:txBody>
                  <a:tcPr marL="58688" marR="58688" marT="0" marB="0"/>
                </a:tc>
                <a:extLst>
                  <a:ext uri="{0D108BD9-81ED-4DB2-BD59-A6C34878D82A}">
                    <a16:rowId xmlns:a16="http://schemas.microsoft.com/office/drawing/2014/main" xmlns="" val="3386123340"/>
                  </a:ext>
                </a:extLst>
              </a:tr>
              <a:tr h="169557">
                <a:tc>
                  <a:txBody>
                    <a:bodyPr/>
                    <a:lstStyle/>
                    <a:p>
                      <a:pPr algn="ctr">
                        <a:lnSpc>
                          <a:spcPct val="107000"/>
                        </a:lnSpc>
                        <a:spcAft>
                          <a:spcPts val="800"/>
                        </a:spcAft>
                      </a:pPr>
                      <a:r>
                        <a:rPr lang="vi-VN" sz="1400" kern="100">
                          <a:effectLst/>
                        </a:rPr>
                        <a:t>Tiền điều kiện</a:t>
                      </a:r>
                      <a:endParaRPr lang="en-US" sz="1400" kern="100">
                        <a:effectLst/>
                        <a:latin typeface="+mj-lt"/>
                        <a:ea typeface="Calibri" panose="020F0502020204030204" pitchFamily="34" charset="0"/>
                        <a:cs typeface="Times New Roman" panose="02020603050405020304" pitchFamily="18" charset="0"/>
                      </a:endParaRPr>
                    </a:p>
                  </a:txBody>
                  <a:tcPr marL="58688" marR="58688" marT="0" marB="0" anchor="ctr"/>
                </a:tc>
                <a:tc>
                  <a:txBody>
                    <a:bodyPr/>
                    <a:lstStyle/>
                    <a:p>
                      <a:pPr>
                        <a:lnSpc>
                          <a:spcPct val="107000"/>
                        </a:lnSpc>
                        <a:spcAft>
                          <a:spcPts val="800"/>
                        </a:spcAft>
                      </a:pPr>
                      <a:r>
                        <a:rPr lang="vi-VN" sz="1400" kern="100">
                          <a:effectLst/>
                        </a:rPr>
                        <a:t>Nhân viên phải có tài khoản hệ thống</a:t>
                      </a:r>
                      <a:endParaRPr lang="en-US" sz="1400" kern="100">
                        <a:effectLst/>
                        <a:latin typeface="+mj-lt"/>
                        <a:ea typeface="Calibri" panose="020F0502020204030204" pitchFamily="34" charset="0"/>
                        <a:cs typeface="Times New Roman" panose="02020603050405020304" pitchFamily="18" charset="0"/>
                      </a:endParaRPr>
                    </a:p>
                  </a:txBody>
                  <a:tcPr marL="58688" marR="58688" marT="0" marB="0"/>
                </a:tc>
                <a:extLst>
                  <a:ext uri="{0D108BD9-81ED-4DB2-BD59-A6C34878D82A}">
                    <a16:rowId xmlns:a16="http://schemas.microsoft.com/office/drawing/2014/main" xmlns="" val="3483977224"/>
                  </a:ext>
                </a:extLst>
              </a:tr>
              <a:tr h="169557">
                <a:tc>
                  <a:txBody>
                    <a:bodyPr/>
                    <a:lstStyle/>
                    <a:p>
                      <a:pPr algn="ctr">
                        <a:lnSpc>
                          <a:spcPct val="107000"/>
                        </a:lnSpc>
                        <a:spcAft>
                          <a:spcPts val="800"/>
                        </a:spcAft>
                      </a:pPr>
                      <a:r>
                        <a:rPr lang="vi-VN" sz="1400" kern="100">
                          <a:effectLst/>
                        </a:rPr>
                        <a:t>Hậu điều kiện</a:t>
                      </a:r>
                      <a:endParaRPr lang="en-US" sz="1400" kern="100">
                        <a:effectLst/>
                        <a:latin typeface="+mj-lt"/>
                        <a:ea typeface="Calibri" panose="020F0502020204030204" pitchFamily="34" charset="0"/>
                        <a:cs typeface="Times New Roman" panose="02020603050405020304" pitchFamily="18" charset="0"/>
                      </a:endParaRPr>
                    </a:p>
                  </a:txBody>
                  <a:tcPr marL="58688" marR="58688" marT="0" marB="0" anchor="ctr"/>
                </a:tc>
                <a:tc>
                  <a:txBody>
                    <a:bodyPr/>
                    <a:lstStyle/>
                    <a:p>
                      <a:pPr>
                        <a:lnSpc>
                          <a:spcPct val="107000"/>
                        </a:lnSpc>
                        <a:spcAft>
                          <a:spcPts val="800"/>
                        </a:spcAft>
                      </a:pPr>
                      <a:r>
                        <a:rPr lang="vi-VN" sz="1400" kern="100">
                          <a:effectLst/>
                        </a:rPr>
                        <a:t>Nhân viên đăng nhập thành công</a:t>
                      </a:r>
                      <a:endParaRPr lang="en-US" sz="1400" kern="100">
                        <a:effectLst/>
                        <a:latin typeface="+mj-lt"/>
                        <a:ea typeface="Calibri" panose="020F0502020204030204" pitchFamily="34" charset="0"/>
                        <a:cs typeface="Times New Roman" panose="02020603050405020304" pitchFamily="18" charset="0"/>
                      </a:endParaRPr>
                    </a:p>
                  </a:txBody>
                  <a:tcPr marL="58688" marR="58688" marT="0" marB="0"/>
                </a:tc>
                <a:extLst>
                  <a:ext uri="{0D108BD9-81ED-4DB2-BD59-A6C34878D82A}">
                    <a16:rowId xmlns:a16="http://schemas.microsoft.com/office/drawing/2014/main" xmlns="" val="2971472035"/>
                  </a:ext>
                </a:extLst>
              </a:tr>
              <a:tr h="847782">
                <a:tc>
                  <a:txBody>
                    <a:bodyPr/>
                    <a:lstStyle/>
                    <a:p>
                      <a:pPr algn="ctr">
                        <a:lnSpc>
                          <a:spcPct val="107000"/>
                        </a:lnSpc>
                        <a:spcAft>
                          <a:spcPts val="800"/>
                        </a:spcAft>
                      </a:pPr>
                      <a:r>
                        <a:rPr lang="vi-VN" sz="1400" kern="100">
                          <a:effectLst/>
                        </a:rPr>
                        <a:t>Luồng sự kiện chính</a:t>
                      </a:r>
                      <a:endParaRPr lang="en-US" sz="1400" kern="100">
                        <a:effectLst/>
                        <a:latin typeface="+mj-lt"/>
                        <a:ea typeface="Calibri" panose="020F0502020204030204" pitchFamily="34" charset="0"/>
                        <a:cs typeface="Times New Roman" panose="02020603050405020304" pitchFamily="18" charset="0"/>
                      </a:endParaRPr>
                    </a:p>
                  </a:txBody>
                  <a:tcPr marL="58688" marR="58688" marT="0" marB="0" anchor="ctr"/>
                </a:tc>
                <a:tc>
                  <a:txBody>
                    <a:bodyPr/>
                    <a:lstStyle/>
                    <a:p>
                      <a:pPr marL="342900" lvl="0" indent="-342900">
                        <a:lnSpc>
                          <a:spcPct val="107000"/>
                        </a:lnSpc>
                        <a:buFont typeface="+mj-lt"/>
                        <a:buAutoNum type="arabicPeriod"/>
                      </a:pPr>
                      <a:r>
                        <a:rPr lang="vi-VN" sz="1400" kern="100">
                          <a:effectLst/>
                        </a:rPr>
                        <a:t>Hệ thống hiển thị màn hình đăng nhập.</a:t>
                      </a:r>
                      <a:endParaRPr lang="en-US" sz="1400" kern="100">
                        <a:effectLst/>
                      </a:endParaRPr>
                    </a:p>
                    <a:p>
                      <a:pPr marL="342900" lvl="0" indent="-342900">
                        <a:lnSpc>
                          <a:spcPct val="107000"/>
                        </a:lnSpc>
                        <a:buFont typeface="+mj-lt"/>
                        <a:buAutoNum type="arabicPeriod"/>
                      </a:pPr>
                      <a:r>
                        <a:rPr lang="vi-VN" sz="1400" kern="100">
                          <a:effectLst/>
                        </a:rPr>
                        <a:t>Nhân viên nhập tên và mật khẩu.</a:t>
                      </a:r>
                      <a:endParaRPr lang="en-US" sz="1400" kern="100">
                        <a:effectLst/>
                      </a:endParaRPr>
                    </a:p>
                    <a:p>
                      <a:pPr marL="342900" lvl="0" indent="-342900">
                        <a:lnSpc>
                          <a:spcPct val="107000"/>
                        </a:lnSpc>
                        <a:buFont typeface="+mj-lt"/>
                        <a:buAutoNum type="arabicPeriod"/>
                      </a:pPr>
                      <a:r>
                        <a:rPr lang="vi-VN" sz="1400" kern="100">
                          <a:effectLst/>
                        </a:rPr>
                        <a:t>Hệ thống kiểm tra thông tin đăng nhập.</a:t>
                      </a:r>
                      <a:endParaRPr lang="en-US" sz="1400" kern="100">
                        <a:effectLst/>
                      </a:endParaRPr>
                    </a:p>
                    <a:p>
                      <a:pPr marL="342900" lvl="0" indent="-342900">
                        <a:lnSpc>
                          <a:spcPct val="107000"/>
                        </a:lnSpc>
                        <a:buFont typeface="+mj-lt"/>
                        <a:buAutoNum type="arabicPeriod"/>
                      </a:pPr>
                      <a:r>
                        <a:rPr lang="vi-VN" sz="1400" kern="100">
                          <a:effectLst/>
                        </a:rPr>
                        <a:t>Nếu thành công thì hệ thống sẽ chuyển màn hình sang màn hình trang chủ.</a:t>
                      </a:r>
                      <a:endParaRPr lang="en-US" sz="1400" kern="100">
                        <a:effectLst/>
                      </a:endParaRPr>
                    </a:p>
                    <a:p>
                      <a:pPr marL="342900" lvl="0" indent="-342900">
                        <a:lnSpc>
                          <a:spcPct val="107000"/>
                        </a:lnSpc>
                        <a:spcAft>
                          <a:spcPts val="800"/>
                        </a:spcAft>
                        <a:buFont typeface="+mj-lt"/>
                        <a:buAutoNum type="arabicPeriod"/>
                      </a:pPr>
                      <a:r>
                        <a:rPr lang="vi-VN" sz="1400" kern="100">
                          <a:effectLst/>
                        </a:rPr>
                        <a:t>Kết thúc Use-Case</a:t>
                      </a:r>
                      <a:endParaRPr lang="en-US" sz="1400" kern="100">
                        <a:effectLst/>
                        <a:latin typeface="+mj-lt"/>
                        <a:ea typeface="Calibri" panose="020F0502020204030204" pitchFamily="34" charset="0"/>
                        <a:cs typeface="Times New Roman" panose="02020603050405020304" pitchFamily="18" charset="0"/>
                      </a:endParaRPr>
                    </a:p>
                  </a:txBody>
                  <a:tcPr marL="58688" marR="58688" marT="0" marB="0"/>
                </a:tc>
                <a:extLst>
                  <a:ext uri="{0D108BD9-81ED-4DB2-BD59-A6C34878D82A}">
                    <a16:rowId xmlns:a16="http://schemas.microsoft.com/office/drawing/2014/main" xmlns="" val="2364835165"/>
                  </a:ext>
                </a:extLst>
              </a:tr>
              <a:tr h="1921952">
                <a:tc>
                  <a:txBody>
                    <a:bodyPr/>
                    <a:lstStyle/>
                    <a:p>
                      <a:pPr algn="ctr">
                        <a:lnSpc>
                          <a:spcPct val="107000"/>
                        </a:lnSpc>
                        <a:spcAft>
                          <a:spcPts val="800"/>
                        </a:spcAft>
                      </a:pPr>
                      <a:r>
                        <a:rPr lang="vi-VN" sz="1400" kern="100">
                          <a:effectLst/>
                        </a:rPr>
                        <a:t>Luồng sự kiện phụ</a:t>
                      </a:r>
                      <a:endParaRPr lang="en-US" sz="1400" kern="100">
                        <a:effectLst/>
                        <a:latin typeface="+mj-lt"/>
                        <a:ea typeface="Calibri" panose="020F0502020204030204" pitchFamily="34" charset="0"/>
                        <a:cs typeface="Times New Roman" panose="02020603050405020304" pitchFamily="18" charset="0"/>
                      </a:endParaRPr>
                    </a:p>
                  </a:txBody>
                  <a:tcPr marL="58688" marR="58688" marT="0" marB="0" anchor="ctr"/>
                </a:tc>
                <a:tc>
                  <a:txBody>
                    <a:bodyPr/>
                    <a:lstStyle/>
                    <a:p>
                      <a:pPr>
                        <a:lnSpc>
                          <a:spcPct val="107000"/>
                        </a:lnSpc>
                        <a:spcAft>
                          <a:spcPts val="800"/>
                        </a:spcAft>
                      </a:pPr>
                      <a:r>
                        <a:rPr lang="vi-VN" sz="1400" kern="100">
                          <a:effectLst/>
                        </a:rPr>
                        <a:t>A1 – Mật khẩu không hợp lệ: Khi nhân viên nhập sai tên đăng nhập và mật khẩu:</a:t>
                      </a:r>
                      <a:endParaRPr lang="en-US" sz="1400" kern="100">
                        <a:effectLst/>
                      </a:endParaRPr>
                    </a:p>
                    <a:p>
                      <a:pPr marL="342900" lvl="0" indent="-342900">
                        <a:lnSpc>
                          <a:spcPct val="107000"/>
                        </a:lnSpc>
                        <a:buFont typeface="+mj-lt"/>
                        <a:buAutoNum type="arabicPeriod"/>
                      </a:pPr>
                      <a:r>
                        <a:rPr lang="vi-VN" sz="1400" kern="100">
                          <a:effectLst/>
                        </a:rPr>
                        <a:t>Hệ thống hiển thị lại màn hình đăng nhập để nhân viên nhập lại thông tin kèm theo thông báo tên đăng nhập và mật khẩu bị sai.</a:t>
                      </a:r>
                      <a:endParaRPr lang="en-US" sz="1400" kern="100">
                        <a:effectLst/>
                      </a:endParaRPr>
                    </a:p>
                    <a:p>
                      <a:pPr marL="342900" lvl="0" indent="-342900">
                        <a:lnSpc>
                          <a:spcPct val="107000"/>
                        </a:lnSpc>
                        <a:spcAft>
                          <a:spcPts val="800"/>
                        </a:spcAft>
                        <a:buFont typeface="+mj-lt"/>
                        <a:buAutoNum type="arabicPeriod"/>
                      </a:pPr>
                      <a:r>
                        <a:rPr lang="vi-VN" sz="1400" kern="100">
                          <a:effectLst/>
                        </a:rPr>
                        <a:t>Quay lại bước 2 trong sự kiện chính.</a:t>
                      </a:r>
                      <a:endParaRPr lang="en-US" sz="1400" kern="100">
                        <a:effectLst/>
                      </a:endParaRPr>
                    </a:p>
                    <a:p>
                      <a:pPr>
                        <a:lnSpc>
                          <a:spcPct val="107000"/>
                        </a:lnSpc>
                        <a:spcAft>
                          <a:spcPts val="800"/>
                        </a:spcAft>
                      </a:pPr>
                      <a:r>
                        <a:rPr lang="vi-VN" sz="1400" kern="100">
                          <a:effectLst/>
                        </a:rPr>
                        <a:t>A2 – Quên mật khẩu: Khi nhân viên chọn chức năng quên mật khẩu trên màn hình đăng nhập.</a:t>
                      </a:r>
                      <a:endParaRPr lang="en-US" sz="1400" kern="100">
                        <a:effectLst/>
                      </a:endParaRPr>
                    </a:p>
                    <a:p>
                      <a:pPr marL="342900" lvl="0" indent="-342900">
                        <a:lnSpc>
                          <a:spcPct val="107000"/>
                        </a:lnSpc>
                        <a:buFont typeface="+mj-lt"/>
                        <a:buAutoNum type="arabicPeriod"/>
                      </a:pPr>
                      <a:r>
                        <a:rPr lang="vi-VN" sz="1400" kern="100">
                          <a:effectLst/>
                        </a:rPr>
                        <a:t>Hệ thống hiển thị màn hình để nhân viên nhập email, hoặc số điện thoại.</a:t>
                      </a:r>
                      <a:endParaRPr lang="en-US" sz="1400" kern="100">
                        <a:effectLst/>
                      </a:endParaRPr>
                    </a:p>
                    <a:p>
                      <a:pPr marL="342900" lvl="0" indent="-342900">
                        <a:lnSpc>
                          <a:spcPct val="107000"/>
                        </a:lnSpc>
                        <a:buFont typeface="+mj-lt"/>
                        <a:buAutoNum type="arabicPeriod"/>
                      </a:pPr>
                      <a:r>
                        <a:rPr lang="vi-VN" sz="1400" kern="100">
                          <a:effectLst/>
                        </a:rPr>
                        <a:t>nhân viên nhập email hoặc số điện thoại.</a:t>
                      </a:r>
                      <a:endParaRPr lang="en-US" sz="1400" kern="100">
                        <a:effectLst/>
                      </a:endParaRPr>
                    </a:p>
                    <a:p>
                      <a:pPr marL="342900" lvl="0" indent="-342900">
                        <a:lnSpc>
                          <a:spcPct val="107000"/>
                        </a:lnSpc>
                        <a:buFont typeface="+mj-lt"/>
                        <a:buAutoNum type="arabicPeriod"/>
                      </a:pPr>
                      <a:r>
                        <a:rPr lang="vi-VN" sz="1400" kern="100">
                          <a:effectLst/>
                        </a:rPr>
                        <a:t>Hệ thống kiểm tra email hoặc số điện thoại hợp lệ thì gửi mã xác nhận. </a:t>
                      </a:r>
                      <a:endParaRPr lang="en-US" sz="1400" kern="100">
                        <a:effectLst/>
                      </a:endParaRPr>
                    </a:p>
                    <a:p>
                      <a:pPr marL="342900" lvl="0" indent="-342900">
                        <a:lnSpc>
                          <a:spcPct val="107000"/>
                        </a:lnSpc>
                        <a:buFont typeface="+mj-lt"/>
                        <a:buAutoNum type="arabicPeriod"/>
                      </a:pPr>
                      <a:r>
                        <a:rPr lang="vi-VN" sz="1400" kern="100">
                          <a:effectLst/>
                        </a:rPr>
                        <a:t>Nhân viên nhập mã xác nhận thì cho phép sửa lại mật khẩu.</a:t>
                      </a:r>
                      <a:endParaRPr lang="en-US" sz="1400" kern="100">
                        <a:effectLst/>
                      </a:endParaRPr>
                    </a:p>
                    <a:p>
                      <a:pPr marL="342900" lvl="0" indent="-342900">
                        <a:lnSpc>
                          <a:spcPct val="107000"/>
                        </a:lnSpc>
                        <a:spcAft>
                          <a:spcPts val="800"/>
                        </a:spcAft>
                        <a:buFont typeface="+mj-lt"/>
                        <a:buAutoNum type="arabicPeriod"/>
                      </a:pPr>
                      <a:r>
                        <a:rPr lang="vi-VN" sz="1400" kern="100">
                          <a:effectLst/>
                        </a:rPr>
                        <a:t>Hệ thống hiển thị màn hình thông báo thành công và kêt thúc Use-Case.</a:t>
                      </a:r>
                      <a:endParaRPr lang="en-US" sz="1400" kern="100">
                        <a:effectLst/>
                        <a:latin typeface="+mj-lt"/>
                        <a:ea typeface="Calibri" panose="020F0502020204030204" pitchFamily="34" charset="0"/>
                        <a:cs typeface="Times New Roman" panose="02020603050405020304" pitchFamily="18" charset="0"/>
                      </a:endParaRPr>
                    </a:p>
                  </a:txBody>
                  <a:tcPr marL="58688" marR="58688" marT="0" marB="0"/>
                </a:tc>
                <a:extLst>
                  <a:ext uri="{0D108BD9-81ED-4DB2-BD59-A6C34878D82A}">
                    <a16:rowId xmlns:a16="http://schemas.microsoft.com/office/drawing/2014/main" xmlns="" val="330427924"/>
                  </a:ext>
                </a:extLst>
              </a:tr>
            </a:tbl>
          </a:graphicData>
        </a:graphic>
      </p:graphicFrame>
    </p:spTree>
    <p:extLst>
      <p:ext uri="{BB962C8B-B14F-4D97-AF65-F5344CB8AC3E}">
        <p14:creationId xmlns:p14="http://schemas.microsoft.com/office/powerpoint/2010/main" val="23700644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750"/>
                                        <p:tgtEl>
                                          <p:spTgt spid="16">
                                            <p:txEl>
                                              <p:pRg st="0" end="0"/>
                                            </p:txEl>
                                          </p:spTgt>
                                        </p:tgtEl>
                                      </p:cBhvr>
                                    </p:animEffect>
                                    <p:anim calcmode="lin" valueType="num">
                                      <p:cBhvr>
                                        <p:cTn id="8" dur="75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9" dur="75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14" name="矩形 13"/>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ea typeface="+mn-lt"/>
                    <a:cs typeface="+mn-lt"/>
                  </a:rPr>
                  <a:t>[object File]</a:t>
                </a:r>
                <a:endParaRPr lang="en-US" altLang="zh-CN"/>
              </a:p>
            </p:txBody>
          </p:sp>
        </p:grpSp>
        <p:cxnSp>
          <p:nvCxnSpPr>
            <p:cNvPr id="12" name="直接连接符 11"/>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254977" y="1252294"/>
            <a:ext cx="11605846" cy="5086960"/>
            <a:chOff x="6459260" y="1628712"/>
            <a:chExt cx="5022149" cy="4695583"/>
          </a:xfrm>
        </p:grpSpPr>
        <p:sp>
          <p:nvSpPr>
            <p:cNvPr id="6" name="Freeform 12"/>
            <p:cNvSpPr/>
            <p:nvPr/>
          </p:nvSpPr>
          <p:spPr bwMode="auto">
            <a:xfrm>
              <a:off x="6459260" y="162871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sp>
          <p:nvSpPr>
            <p:cNvPr id="7" name="Freeform 12"/>
            <p:cNvSpPr/>
            <p:nvPr/>
          </p:nvSpPr>
          <p:spPr bwMode="auto">
            <a:xfrm flipH="1" flipV="1">
              <a:off x="10952771" y="579407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grpSp>
      <p:sp>
        <p:nvSpPr>
          <p:cNvPr id="16" name="矩形 1"/>
          <p:cNvSpPr/>
          <p:nvPr/>
        </p:nvSpPr>
        <p:spPr>
          <a:xfrm>
            <a:off x="3368276" y="367704"/>
            <a:ext cx="5455446" cy="584775"/>
          </a:xfrm>
          <a:prstGeom prst="rect">
            <a:avLst/>
          </a:prstGeom>
        </p:spPr>
        <p:txBody>
          <a:bodyPr wrap="square">
            <a:spAutoFit/>
          </a:bodyPr>
          <a:lstStyle/>
          <a:p>
            <a:r>
              <a:rPr kumimoji="1" lang="vi-VN" altLang="zh-CN" sz="3200" spc="600">
                <a:solidFill>
                  <a:srgbClr val="65A1BD"/>
                </a:solidFill>
                <a:ea typeface="Elsie" panose="02000000000000000000" charset="0"/>
              </a:rPr>
              <a:t>Nhân viên bán hàng</a:t>
            </a:r>
            <a:endParaRPr kumimoji="1" lang="en-US" altLang="zh-CN" sz="3200" spc="600">
              <a:solidFill>
                <a:srgbClr val="65A1BD"/>
              </a:solidFill>
              <a:ea typeface="Elsie" panose="02000000000000000000" charset="0"/>
            </a:endParaRPr>
          </a:p>
        </p:txBody>
      </p:sp>
      <p:sp>
        <p:nvSpPr>
          <p:cNvPr id="18" name="Rectangle 1"/>
          <p:cNvSpPr>
            <a:spLocks noChangeArrowheads="1"/>
          </p:cNvSpPr>
          <p:nvPr/>
        </p:nvSpPr>
        <p:spPr bwMode="auto">
          <a:xfrm>
            <a:off x="685060" y="1426603"/>
            <a:ext cx="74654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vi-VN"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Sơ đồ Use-Case</a:t>
            </a:r>
            <a:r>
              <a:rPr kumimoji="0" lang="en-US"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a:t>
            </a:r>
            <a:endParaRPr kumimoji="0" lang="en-US" altLang="en-US" sz="2000" b="0" i="0" u="none" strike="noStrike" cap="none" normalizeH="0" baseline="0">
              <a:ln>
                <a:noFill/>
              </a:ln>
              <a:solidFill>
                <a:schemeClr val="tx1"/>
              </a:solidFill>
              <a:effectLst/>
            </a:endParaRPr>
          </a:p>
        </p:txBody>
      </p:sp>
      <p:pic>
        <p:nvPicPr>
          <p:cNvPr id="5" name="Picture 4" descr="A diagram of a flowchart&#10;&#10;Description automatically generated">
            <a:extLst>
              <a:ext uri="{FF2B5EF4-FFF2-40B4-BE49-F238E27FC236}">
                <a16:creationId xmlns:a16="http://schemas.microsoft.com/office/drawing/2014/main" xmlns="" id="{DA2C2D37-E98F-7AF9-9660-5481A3382ACF}"/>
              </a:ext>
            </a:extLst>
          </p:cNvPr>
          <p:cNvPicPr>
            <a:picLocks noChangeAspect="1"/>
          </p:cNvPicPr>
          <p:nvPr/>
        </p:nvPicPr>
        <p:blipFill>
          <a:blip r:embed="rId4"/>
          <a:stretch>
            <a:fillRect/>
          </a:stretch>
        </p:blipFill>
        <p:spPr>
          <a:xfrm>
            <a:off x="3245224" y="2001589"/>
            <a:ext cx="6104964" cy="3769221"/>
          </a:xfrm>
          <a:prstGeom prst="rect">
            <a:avLst/>
          </a:prstGeom>
        </p:spPr>
      </p:pic>
    </p:spTree>
    <p:extLst>
      <p:ext uri="{BB962C8B-B14F-4D97-AF65-F5344CB8AC3E}">
        <p14:creationId xmlns:p14="http://schemas.microsoft.com/office/powerpoint/2010/main" val="12207286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750"/>
                                        <p:tgtEl>
                                          <p:spTgt spid="16">
                                            <p:txEl>
                                              <p:pRg st="0" end="0"/>
                                            </p:txEl>
                                          </p:spTgt>
                                        </p:tgtEl>
                                      </p:cBhvr>
                                    </p:animEffect>
                                    <p:anim calcmode="lin" valueType="num">
                                      <p:cBhvr>
                                        <p:cTn id="14" dur="75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9">
            <a:extLst>
              <a:ext uri="{FF2B5EF4-FFF2-40B4-BE49-F238E27FC236}">
                <a16:creationId xmlns:a16="http://schemas.microsoft.com/office/drawing/2014/main" xmlns="" id="{4D27B95B-FD6C-EE96-6BD5-F10DF70F2EAB}"/>
              </a:ext>
            </a:extLst>
          </p:cNvPr>
          <p:cNvGrpSpPr/>
          <p:nvPr/>
        </p:nvGrpSpPr>
        <p:grpSpPr>
          <a:xfrm>
            <a:off x="-1" y="0"/>
            <a:ext cx="12192002" cy="6858000"/>
            <a:chOff x="-1" y="0"/>
            <a:chExt cx="12192002" cy="6858000"/>
          </a:xfrm>
        </p:grpSpPr>
        <p:grpSp>
          <p:nvGrpSpPr>
            <p:cNvPr id="3" name="组合 10">
              <a:extLst>
                <a:ext uri="{FF2B5EF4-FFF2-40B4-BE49-F238E27FC236}">
                  <a16:creationId xmlns:a16="http://schemas.microsoft.com/office/drawing/2014/main" xmlns="" id="{62B0B33B-8F7F-1DA5-BFE7-8694F88AF209}"/>
                </a:ext>
              </a:extLst>
            </p:cNvPr>
            <p:cNvGrpSpPr/>
            <p:nvPr/>
          </p:nvGrpSpPr>
          <p:grpSpPr>
            <a:xfrm>
              <a:off x="-1" y="0"/>
              <a:ext cx="12192002" cy="6858000"/>
              <a:chOff x="-1" y="0"/>
              <a:chExt cx="12192002" cy="6858000"/>
            </a:xfrm>
          </p:grpSpPr>
          <p:pic>
            <p:nvPicPr>
              <p:cNvPr id="5" name="图片 12">
                <a:extLst>
                  <a:ext uri="{FF2B5EF4-FFF2-40B4-BE49-F238E27FC236}">
                    <a16:creationId xmlns:a16="http://schemas.microsoft.com/office/drawing/2014/main" xmlns="" id="{578F5100-3DEB-A398-512E-C6C6D710A2D1}"/>
                  </a:ext>
                </a:extLst>
              </p:cNvPr>
              <p:cNvPicPr>
                <a:picLocks noChangeAspect="1"/>
              </p:cNvPicPr>
              <p:nvPr/>
            </p:nvPicPr>
            <p:blipFill rotWithShape="1">
              <a:blip r:embed="rId2">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6" name="矩形 13">
                <a:extLst>
                  <a:ext uri="{FF2B5EF4-FFF2-40B4-BE49-F238E27FC236}">
                    <a16:creationId xmlns:a16="http://schemas.microsoft.com/office/drawing/2014/main" xmlns="" id="{431423CF-8405-DF62-7A89-0D99BFDD9F60}"/>
                  </a:ext>
                </a:extLst>
              </p:cNvPr>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 name="直接连接符 11">
              <a:extLst>
                <a:ext uri="{FF2B5EF4-FFF2-40B4-BE49-F238E27FC236}">
                  <a16:creationId xmlns:a16="http://schemas.microsoft.com/office/drawing/2014/main" xmlns="" id="{9E344A21-CA4D-6752-6BC1-98A44B82C001}"/>
                </a:ext>
              </a:extLst>
            </p:cNvPr>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sp>
        <p:nvSpPr>
          <p:cNvPr id="7" name="矩形 1">
            <a:extLst>
              <a:ext uri="{FF2B5EF4-FFF2-40B4-BE49-F238E27FC236}">
                <a16:creationId xmlns:a16="http://schemas.microsoft.com/office/drawing/2014/main" xmlns="" id="{2E4E5870-FA72-4F64-809D-5B17A5466BF0}"/>
              </a:ext>
            </a:extLst>
          </p:cNvPr>
          <p:cNvSpPr/>
          <p:nvPr/>
        </p:nvSpPr>
        <p:spPr>
          <a:xfrm>
            <a:off x="3368276" y="367704"/>
            <a:ext cx="5455446" cy="584775"/>
          </a:xfrm>
          <a:prstGeom prst="rect">
            <a:avLst/>
          </a:prstGeom>
        </p:spPr>
        <p:txBody>
          <a:bodyPr wrap="square">
            <a:spAutoFit/>
          </a:bodyPr>
          <a:lstStyle/>
          <a:p>
            <a:pPr algn="ctr"/>
            <a:r>
              <a:rPr kumimoji="1" lang="vi-VN" altLang="zh-CN" sz="3200" spc="600">
                <a:solidFill>
                  <a:srgbClr val="65A1BD"/>
                </a:solidFill>
                <a:ea typeface="Elsie" panose="02000000000000000000" charset="0"/>
              </a:rPr>
              <a:t>Nhân viên bán hàng</a:t>
            </a:r>
            <a:endParaRPr kumimoji="1" lang="en-US" altLang="zh-CN" sz="3200" spc="600">
              <a:solidFill>
                <a:srgbClr val="65A1BD"/>
              </a:solidFill>
              <a:ea typeface="Elsie" panose="02000000000000000000" charset="0"/>
            </a:endParaRPr>
          </a:p>
        </p:txBody>
      </p:sp>
      <p:graphicFrame>
        <p:nvGraphicFramePr>
          <p:cNvPr id="10" name="Table 9">
            <a:extLst>
              <a:ext uri="{FF2B5EF4-FFF2-40B4-BE49-F238E27FC236}">
                <a16:creationId xmlns:a16="http://schemas.microsoft.com/office/drawing/2014/main" xmlns="" id="{67B97BEA-58DD-EFBE-714B-E9A34813CB29}"/>
              </a:ext>
            </a:extLst>
          </p:cNvPr>
          <p:cNvGraphicFramePr>
            <a:graphicFrameLocks noGrp="1"/>
          </p:cNvGraphicFramePr>
          <p:nvPr>
            <p:extLst>
              <p:ext uri="{D42A27DB-BD31-4B8C-83A1-F6EECF244321}">
                <p14:modId xmlns:p14="http://schemas.microsoft.com/office/powerpoint/2010/main" val="4178862471"/>
              </p:ext>
            </p:extLst>
          </p:nvPr>
        </p:nvGraphicFramePr>
        <p:xfrm>
          <a:off x="474383" y="1387360"/>
          <a:ext cx="11243232" cy="5116014"/>
        </p:xfrm>
        <a:graphic>
          <a:graphicData uri="http://schemas.openxmlformats.org/drawingml/2006/table">
            <a:tbl>
              <a:tblPr firstRow="1" firstCol="1" bandRow="1">
                <a:tableStyleId>{2D5ABB26-0587-4C30-8999-92F81FD0307C}</a:tableStyleId>
              </a:tblPr>
              <a:tblGrid>
                <a:gridCol w="1576930">
                  <a:extLst>
                    <a:ext uri="{9D8B030D-6E8A-4147-A177-3AD203B41FA5}">
                      <a16:colId xmlns:a16="http://schemas.microsoft.com/office/drawing/2014/main" xmlns="" val="3215459053"/>
                    </a:ext>
                  </a:extLst>
                </a:gridCol>
                <a:gridCol w="9666302">
                  <a:extLst>
                    <a:ext uri="{9D8B030D-6E8A-4147-A177-3AD203B41FA5}">
                      <a16:colId xmlns:a16="http://schemas.microsoft.com/office/drawing/2014/main" xmlns="" val="2254832499"/>
                    </a:ext>
                  </a:extLst>
                </a:gridCol>
              </a:tblGrid>
              <a:tr h="274792">
                <a:tc>
                  <a:txBody>
                    <a:bodyPr/>
                    <a:lstStyle/>
                    <a:p>
                      <a:pPr algn="ctr">
                        <a:lnSpc>
                          <a:spcPct val="107000"/>
                        </a:lnSpc>
                        <a:spcAft>
                          <a:spcPts val="800"/>
                        </a:spcAft>
                      </a:pPr>
                      <a:r>
                        <a:rPr lang="vi-VN" sz="1800" kern="100">
                          <a:effectLst/>
                        </a:rPr>
                        <a:t>Use-Case</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vi-VN" sz="1800" kern="100">
                          <a:effectLst/>
                        </a:rPr>
                        <a:t>Nội Dung</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437463213"/>
                  </a:ext>
                </a:extLst>
              </a:tr>
              <a:tr h="318462">
                <a:tc>
                  <a:txBody>
                    <a:bodyPr/>
                    <a:lstStyle/>
                    <a:p>
                      <a:pPr algn="ctr">
                        <a:lnSpc>
                          <a:spcPct val="107000"/>
                        </a:lnSpc>
                        <a:spcAft>
                          <a:spcPts val="800"/>
                        </a:spcAft>
                      </a:pPr>
                      <a:r>
                        <a:rPr lang="vi-VN" sz="1800" kern="100">
                          <a:effectLst/>
                        </a:rPr>
                        <a:t>Tên Use_Case</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800" kern="100">
                          <a:effectLst/>
                        </a:rPr>
                        <a:t>Quản lý đơn hàng</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100993411"/>
                  </a:ext>
                </a:extLst>
              </a:tr>
              <a:tr h="318462">
                <a:tc>
                  <a:txBody>
                    <a:bodyPr/>
                    <a:lstStyle/>
                    <a:p>
                      <a:pPr algn="ctr">
                        <a:lnSpc>
                          <a:spcPct val="107000"/>
                        </a:lnSpc>
                        <a:spcAft>
                          <a:spcPts val="800"/>
                        </a:spcAft>
                      </a:pPr>
                      <a:r>
                        <a:rPr lang="vi-VN" sz="1800" kern="100">
                          <a:effectLst/>
                        </a:rPr>
                        <a:t>Mô tả</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800" kern="100">
                          <a:effectLst/>
                        </a:rPr>
                        <a:t>Use-Case cho phép nhân viên bán hàng quản lý đơn hàng như tra cứu, xuất, theo dõi, thu tiền đơn hàng</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121414502"/>
                  </a:ext>
                </a:extLst>
              </a:tr>
              <a:tr h="318462">
                <a:tc>
                  <a:txBody>
                    <a:bodyPr/>
                    <a:lstStyle/>
                    <a:p>
                      <a:pPr algn="ctr">
                        <a:lnSpc>
                          <a:spcPct val="107000"/>
                        </a:lnSpc>
                        <a:spcAft>
                          <a:spcPts val="800"/>
                        </a:spcAft>
                      </a:pPr>
                      <a:r>
                        <a:rPr lang="vi-VN" sz="1800" kern="100">
                          <a:effectLst/>
                        </a:rPr>
                        <a:t>Điều kiện kích hoạt</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800" kern="100">
                          <a:effectLst/>
                        </a:rPr>
                        <a:t>Khi nhân viên bán hàng đăng nhập vào hệ thống bằng tài khoảng được cấp riêng cho nhân viên bán hàng và chọn Quản lý đơn hàng ở trang chủ.</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360452472"/>
                  </a:ext>
                </a:extLst>
              </a:tr>
              <a:tr h="318462">
                <a:tc>
                  <a:txBody>
                    <a:bodyPr/>
                    <a:lstStyle/>
                    <a:p>
                      <a:pPr algn="ctr">
                        <a:lnSpc>
                          <a:spcPct val="107000"/>
                        </a:lnSpc>
                        <a:spcAft>
                          <a:spcPts val="800"/>
                        </a:spcAft>
                      </a:pPr>
                      <a:r>
                        <a:rPr lang="vi-VN" sz="1800" kern="100">
                          <a:effectLst/>
                        </a:rPr>
                        <a:t>Tiền điều kiện</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800" kern="100">
                          <a:effectLst/>
                        </a:rPr>
                        <a:t>Nhân viên bán hàng phải đăng nhập thành công</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50033198"/>
                  </a:ext>
                </a:extLst>
              </a:tr>
              <a:tr h="258180">
                <a:tc>
                  <a:txBody>
                    <a:bodyPr/>
                    <a:lstStyle/>
                    <a:p>
                      <a:pPr algn="ctr">
                        <a:lnSpc>
                          <a:spcPct val="107000"/>
                        </a:lnSpc>
                        <a:spcAft>
                          <a:spcPts val="800"/>
                        </a:spcAft>
                      </a:pPr>
                      <a:r>
                        <a:rPr lang="vi-VN" sz="1800" kern="100">
                          <a:effectLst/>
                        </a:rPr>
                        <a:t>Hậu điều kiện</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800" kern="100">
                          <a:effectLst/>
                        </a:rPr>
                        <a:t>Nhân viên bán hàng chọn Quản lý đơn hàng ở trang chủ.</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07811502"/>
                  </a:ext>
                </a:extLst>
              </a:tr>
              <a:tr h="1019270">
                <a:tc>
                  <a:txBody>
                    <a:bodyPr/>
                    <a:lstStyle/>
                    <a:p>
                      <a:pPr algn="ctr">
                        <a:lnSpc>
                          <a:spcPct val="107000"/>
                        </a:lnSpc>
                        <a:spcAft>
                          <a:spcPts val="800"/>
                        </a:spcAft>
                      </a:pPr>
                      <a:r>
                        <a:rPr lang="vi-VN" sz="1800" kern="100">
                          <a:effectLst/>
                        </a:rPr>
                        <a:t>Luồng sự kiện chính</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800" kern="100">
                          <a:effectLst/>
                        </a:rPr>
                        <a:t>Sau khi nhân viên bán hàng đăng nhập vào hệ thống, giao diện làm việc được hiển thị với các chức năng: Tra cứu đơn hàng, Xuất hóa đơn đơn hàng, thu tiền, theo dõi đơn hàng:</a:t>
                      </a:r>
                      <a:endParaRPr lang="en-US" sz="1800" kern="100">
                        <a:effectLst/>
                      </a:endParaRPr>
                    </a:p>
                    <a:p>
                      <a:pPr marL="342900" lvl="0" indent="-342900">
                        <a:lnSpc>
                          <a:spcPct val="107000"/>
                        </a:lnSpc>
                        <a:buFont typeface="+mj-lt"/>
                        <a:buAutoNum type="arabicPeriod"/>
                      </a:pPr>
                      <a:r>
                        <a:rPr lang="vi-VN" sz="1800" kern="100">
                          <a:effectLst/>
                        </a:rPr>
                        <a:t>Nếu chọn Tra cứu đơn hàng thì sẽ hiện giao diện tra cứu đơn hàng.</a:t>
                      </a:r>
                      <a:endParaRPr lang="en-US" sz="1800" kern="100">
                        <a:effectLst/>
                      </a:endParaRPr>
                    </a:p>
                    <a:p>
                      <a:pPr marL="342900" lvl="0" indent="-342900">
                        <a:lnSpc>
                          <a:spcPct val="107000"/>
                        </a:lnSpc>
                        <a:buFont typeface="+mj-lt"/>
                        <a:buAutoNum type="arabicPeriod"/>
                      </a:pPr>
                      <a:r>
                        <a:rPr lang="vi-VN" sz="1800" kern="100">
                          <a:effectLst/>
                        </a:rPr>
                        <a:t>Nếu chọn Xuất hóa đơn đơn hàng thì sẽ hiện giao diện xuất hóa đơn.</a:t>
                      </a:r>
                      <a:endParaRPr lang="en-US" sz="1800" kern="100">
                        <a:effectLst/>
                      </a:endParaRPr>
                    </a:p>
                    <a:p>
                      <a:pPr marL="342900" lvl="0" indent="-342900">
                        <a:lnSpc>
                          <a:spcPct val="107000"/>
                        </a:lnSpc>
                        <a:buFont typeface="+mj-lt"/>
                        <a:buAutoNum type="arabicPeriod"/>
                      </a:pPr>
                      <a:r>
                        <a:rPr lang="vi-VN" sz="1800" kern="100">
                          <a:effectLst/>
                        </a:rPr>
                        <a:t>Nếu chọn thu tiền thì sẽ hiện thu tiền.</a:t>
                      </a:r>
                      <a:endParaRPr lang="en-US" sz="1800" kern="100">
                        <a:effectLst/>
                      </a:endParaRPr>
                    </a:p>
                    <a:p>
                      <a:pPr marL="342900" lvl="0" indent="-342900">
                        <a:lnSpc>
                          <a:spcPct val="107000"/>
                        </a:lnSpc>
                        <a:spcAft>
                          <a:spcPts val="800"/>
                        </a:spcAft>
                        <a:buFont typeface="+mj-lt"/>
                        <a:buAutoNum type="arabicPeriod"/>
                      </a:pPr>
                      <a:r>
                        <a:rPr lang="vi-VN" sz="1800" kern="100">
                          <a:effectLst/>
                        </a:rPr>
                        <a:t>Nếu chọn theo dõi đơn hàng thì sẽ hiện theo dõi đơn hàng.</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83406769"/>
                  </a:ext>
                </a:extLst>
              </a:tr>
              <a:tr h="318462">
                <a:tc>
                  <a:txBody>
                    <a:bodyPr/>
                    <a:lstStyle/>
                    <a:p>
                      <a:pPr algn="ctr">
                        <a:lnSpc>
                          <a:spcPct val="107000"/>
                        </a:lnSpc>
                        <a:spcAft>
                          <a:spcPts val="800"/>
                        </a:spcAft>
                      </a:pPr>
                      <a:r>
                        <a:rPr lang="vi-VN" sz="1800" kern="100">
                          <a:effectLst/>
                        </a:rPr>
                        <a:t>Luồng sự kiện phụ</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800" kern="100">
                          <a:effectLst/>
                        </a:rPr>
                        <a:t> </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492265138"/>
                  </a:ext>
                </a:extLst>
              </a:tr>
            </a:tbl>
          </a:graphicData>
        </a:graphic>
      </p:graphicFrame>
    </p:spTree>
    <p:extLst>
      <p:ext uri="{BB962C8B-B14F-4D97-AF65-F5344CB8AC3E}">
        <p14:creationId xmlns:p14="http://schemas.microsoft.com/office/powerpoint/2010/main" val="27831860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750"/>
                                        <p:tgtEl>
                                          <p:spTgt spid="7">
                                            <p:txEl>
                                              <p:pRg st="0" end="0"/>
                                            </p:txEl>
                                          </p:spTgt>
                                        </p:tgtEl>
                                      </p:cBhvr>
                                    </p:animEffect>
                                    <p:anim calcmode="lin" valueType="num">
                                      <p:cBhvr>
                                        <p:cTn id="8" dur="75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75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9">
            <a:extLst>
              <a:ext uri="{FF2B5EF4-FFF2-40B4-BE49-F238E27FC236}">
                <a16:creationId xmlns:a16="http://schemas.microsoft.com/office/drawing/2014/main" xmlns="" id="{9A84EA95-BD0C-FAE9-E28C-EC065AAA3285}"/>
              </a:ext>
            </a:extLst>
          </p:cNvPr>
          <p:cNvGrpSpPr/>
          <p:nvPr/>
        </p:nvGrpSpPr>
        <p:grpSpPr>
          <a:xfrm>
            <a:off x="-1" y="0"/>
            <a:ext cx="12192002" cy="6858000"/>
            <a:chOff x="-1" y="0"/>
            <a:chExt cx="12192002" cy="6858000"/>
          </a:xfrm>
        </p:grpSpPr>
        <p:grpSp>
          <p:nvGrpSpPr>
            <p:cNvPr id="3" name="组合 10">
              <a:extLst>
                <a:ext uri="{FF2B5EF4-FFF2-40B4-BE49-F238E27FC236}">
                  <a16:creationId xmlns:a16="http://schemas.microsoft.com/office/drawing/2014/main" xmlns="" id="{A8F03774-8030-36B8-4604-43514C40812C}"/>
                </a:ext>
              </a:extLst>
            </p:cNvPr>
            <p:cNvGrpSpPr/>
            <p:nvPr/>
          </p:nvGrpSpPr>
          <p:grpSpPr>
            <a:xfrm>
              <a:off x="-1" y="0"/>
              <a:ext cx="12192002" cy="6858000"/>
              <a:chOff x="-1" y="0"/>
              <a:chExt cx="12192002" cy="6858000"/>
            </a:xfrm>
          </p:grpSpPr>
          <p:pic>
            <p:nvPicPr>
              <p:cNvPr id="5" name="图片 12">
                <a:extLst>
                  <a:ext uri="{FF2B5EF4-FFF2-40B4-BE49-F238E27FC236}">
                    <a16:creationId xmlns:a16="http://schemas.microsoft.com/office/drawing/2014/main" xmlns="" id="{39468997-4345-F912-0131-A152A555E698}"/>
                  </a:ext>
                </a:extLst>
              </p:cNvPr>
              <p:cNvPicPr>
                <a:picLocks noChangeAspect="1"/>
              </p:cNvPicPr>
              <p:nvPr/>
            </p:nvPicPr>
            <p:blipFill rotWithShape="1">
              <a:blip r:embed="rId2">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6" name="矩形 13">
                <a:extLst>
                  <a:ext uri="{FF2B5EF4-FFF2-40B4-BE49-F238E27FC236}">
                    <a16:creationId xmlns:a16="http://schemas.microsoft.com/office/drawing/2014/main" xmlns="" id="{C8A4A8E7-74D8-65C8-9C0D-CA94A95F5517}"/>
                  </a:ext>
                </a:extLst>
              </p:cNvPr>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 name="直接连接符 11">
              <a:extLst>
                <a:ext uri="{FF2B5EF4-FFF2-40B4-BE49-F238E27FC236}">
                  <a16:creationId xmlns:a16="http://schemas.microsoft.com/office/drawing/2014/main" xmlns="" id="{3DFC3365-9B8B-2CC8-28D5-8C44C72B4C65}"/>
                </a:ext>
              </a:extLst>
            </p:cNvPr>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sp>
        <p:nvSpPr>
          <p:cNvPr id="7" name="矩形 1">
            <a:extLst>
              <a:ext uri="{FF2B5EF4-FFF2-40B4-BE49-F238E27FC236}">
                <a16:creationId xmlns:a16="http://schemas.microsoft.com/office/drawing/2014/main" xmlns="" id="{2FE938A8-3C0F-667B-B9E0-6293F05D4F93}"/>
              </a:ext>
            </a:extLst>
          </p:cNvPr>
          <p:cNvSpPr/>
          <p:nvPr/>
        </p:nvSpPr>
        <p:spPr>
          <a:xfrm>
            <a:off x="3368276" y="367704"/>
            <a:ext cx="5455446" cy="584775"/>
          </a:xfrm>
          <a:prstGeom prst="rect">
            <a:avLst/>
          </a:prstGeom>
        </p:spPr>
        <p:txBody>
          <a:bodyPr wrap="square">
            <a:spAutoFit/>
          </a:bodyPr>
          <a:lstStyle/>
          <a:p>
            <a:pPr algn="ctr"/>
            <a:r>
              <a:rPr kumimoji="1" lang="vi-VN" altLang="zh-CN" sz="3200" spc="600">
                <a:solidFill>
                  <a:srgbClr val="65A1BD"/>
                </a:solidFill>
                <a:ea typeface="Elsie" panose="02000000000000000000" charset="0"/>
              </a:rPr>
              <a:t>Nhân viên bán hàng</a:t>
            </a:r>
            <a:endParaRPr kumimoji="1" lang="en-US" altLang="zh-CN" sz="3200" spc="600">
              <a:solidFill>
                <a:srgbClr val="65A1BD"/>
              </a:solidFill>
              <a:ea typeface="Elsie" panose="02000000000000000000" charset="0"/>
            </a:endParaRPr>
          </a:p>
        </p:txBody>
      </p:sp>
      <p:graphicFrame>
        <p:nvGraphicFramePr>
          <p:cNvPr id="9" name="Table 8">
            <a:extLst>
              <a:ext uri="{FF2B5EF4-FFF2-40B4-BE49-F238E27FC236}">
                <a16:creationId xmlns:a16="http://schemas.microsoft.com/office/drawing/2014/main" xmlns="" id="{90D6F9F8-95DE-DAFD-1FED-6210D26BE64B}"/>
              </a:ext>
            </a:extLst>
          </p:cNvPr>
          <p:cNvGraphicFramePr>
            <a:graphicFrameLocks noGrp="1"/>
          </p:cNvGraphicFramePr>
          <p:nvPr>
            <p:extLst>
              <p:ext uri="{D42A27DB-BD31-4B8C-83A1-F6EECF244321}">
                <p14:modId xmlns:p14="http://schemas.microsoft.com/office/powerpoint/2010/main" val="2083009984"/>
              </p:ext>
            </p:extLst>
          </p:nvPr>
        </p:nvGraphicFramePr>
        <p:xfrm>
          <a:off x="330720" y="1236023"/>
          <a:ext cx="11530558" cy="5516446"/>
        </p:xfrm>
        <a:graphic>
          <a:graphicData uri="http://schemas.openxmlformats.org/drawingml/2006/table">
            <a:tbl>
              <a:tblPr firstRow="1" firstCol="1" bandRow="1">
                <a:tableStyleId>{2D5ABB26-0587-4C30-8999-92F81FD0307C}</a:tableStyleId>
              </a:tblPr>
              <a:tblGrid>
                <a:gridCol w="1617230">
                  <a:extLst>
                    <a:ext uri="{9D8B030D-6E8A-4147-A177-3AD203B41FA5}">
                      <a16:colId xmlns:a16="http://schemas.microsoft.com/office/drawing/2014/main" xmlns="" val="1452379996"/>
                    </a:ext>
                  </a:extLst>
                </a:gridCol>
                <a:gridCol w="9913328">
                  <a:extLst>
                    <a:ext uri="{9D8B030D-6E8A-4147-A177-3AD203B41FA5}">
                      <a16:colId xmlns:a16="http://schemas.microsoft.com/office/drawing/2014/main" xmlns="" val="101794075"/>
                    </a:ext>
                  </a:extLst>
                </a:gridCol>
              </a:tblGrid>
              <a:tr h="274925">
                <a:tc>
                  <a:txBody>
                    <a:bodyPr/>
                    <a:lstStyle/>
                    <a:p>
                      <a:pPr algn="ctr">
                        <a:lnSpc>
                          <a:spcPct val="107000"/>
                        </a:lnSpc>
                        <a:spcAft>
                          <a:spcPts val="800"/>
                        </a:spcAft>
                      </a:pPr>
                      <a:r>
                        <a:rPr lang="vi-VN" sz="1950" kern="100">
                          <a:effectLst/>
                        </a:rPr>
                        <a:t>Use-Case</a:t>
                      </a:r>
                      <a:endParaRPr lang="en-US" sz="195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vi-VN" sz="1950" kern="100">
                          <a:effectLst/>
                        </a:rPr>
                        <a:t>Nội Dung</a:t>
                      </a:r>
                      <a:endParaRPr lang="en-US" sz="195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725457525"/>
                  </a:ext>
                </a:extLst>
              </a:tr>
              <a:tr h="508775">
                <a:tc>
                  <a:txBody>
                    <a:bodyPr/>
                    <a:lstStyle/>
                    <a:p>
                      <a:pPr algn="ctr">
                        <a:lnSpc>
                          <a:spcPct val="107000"/>
                        </a:lnSpc>
                        <a:spcAft>
                          <a:spcPts val="800"/>
                        </a:spcAft>
                      </a:pPr>
                      <a:r>
                        <a:rPr lang="vi-VN" sz="1950" kern="100">
                          <a:effectLst/>
                        </a:rPr>
                        <a:t>Tên Use_Case</a:t>
                      </a:r>
                      <a:endParaRPr lang="en-US" sz="195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950" kern="100">
                          <a:effectLst/>
                        </a:rPr>
                        <a:t>Tra cứu đơn hàng.</a:t>
                      </a:r>
                      <a:endParaRPr lang="en-US" sz="195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462986582"/>
                  </a:ext>
                </a:extLst>
              </a:tr>
              <a:tr h="247830">
                <a:tc>
                  <a:txBody>
                    <a:bodyPr/>
                    <a:lstStyle/>
                    <a:p>
                      <a:pPr algn="ctr">
                        <a:lnSpc>
                          <a:spcPct val="107000"/>
                        </a:lnSpc>
                        <a:spcAft>
                          <a:spcPts val="800"/>
                        </a:spcAft>
                      </a:pPr>
                      <a:r>
                        <a:rPr lang="vi-VN" sz="1950" kern="100">
                          <a:effectLst/>
                        </a:rPr>
                        <a:t>Mô tả</a:t>
                      </a:r>
                      <a:endParaRPr lang="en-US" sz="195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950" kern="100">
                          <a:effectLst/>
                        </a:rPr>
                        <a:t>Use-Case cho phép nhân viên tìm kiếm những đơn hàng của khách hàng.</a:t>
                      </a:r>
                      <a:endParaRPr lang="en-US" sz="195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69378977"/>
                  </a:ext>
                </a:extLst>
              </a:tr>
              <a:tr h="508775">
                <a:tc>
                  <a:txBody>
                    <a:bodyPr/>
                    <a:lstStyle/>
                    <a:p>
                      <a:pPr algn="ctr">
                        <a:lnSpc>
                          <a:spcPct val="107000"/>
                        </a:lnSpc>
                        <a:spcAft>
                          <a:spcPts val="800"/>
                        </a:spcAft>
                      </a:pPr>
                      <a:r>
                        <a:rPr lang="vi-VN" sz="1950" kern="100">
                          <a:effectLst/>
                        </a:rPr>
                        <a:t>Điều kiện kích hoạt</a:t>
                      </a:r>
                      <a:endParaRPr lang="en-US" sz="195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950" kern="100">
                          <a:effectLst/>
                        </a:rPr>
                        <a:t>Khi được chọn từ mục Tra cứu đơn hàng từ Use-Case Quản lý đơn hàng.</a:t>
                      </a:r>
                      <a:endParaRPr lang="en-US" sz="195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83310259"/>
                  </a:ext>
                </a:extLst>
              </a:tr>
              <a:tr h="508775">
                <a:tc>
                  <a:txBody>
                    <a:bodyPr/>
                    <a:lstStyle/>
                    <a:p>
                      <a:pPr algn="ctr">
                        <a:lnSpc>
                          <a:spcPct val="107000"/>
                        </a:lnSpc>
                        <a:spcAft>
                          <a:spcPts val="800"/>
                        </a:spcAft>
                      </a:pPr>
                      <a:r>
                        <a:rPr lang="vi-VN" sz="1950" kern="100">
                          <a:effectLst/>
                        </a:rPr>
                        <a:t>Tiền điều kiện</a:t>
                      </a:r>
                      <a:endParaRPr lang="en-US" sz="195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950" kern="100">
                          <a:effectLst/>
                        </a:rPr>
                        <a:t>Khi khách hàng yêu cầu tra cứu sản phẩm hoặc nhân viên bán hàng cần xem hóa đơn.</a:t>
                      </a:r>
                      <a:endParaRPr lang="en-US" sz="195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605106862"/>
                  </a:ext>
                </a:extLst>
              </a:tr>
              <a:tr h="508775">
                <a:tc>
                  <a:txBody>
                    <a:bodyPr/>
                    <a:lstStyle/>
                    <a:p>
                      <a:pPr algn="ctr">
                        <a:lnSpc>
                          <a:spcPct val="107000"/>
                        </a:lnSpc>
                        <a:spcAft>
                          <a:spcPts val="800"/>
                        </a:spcAft>
                      </a:pPr>
                      <a:r>
                        <a:rPr lang="vi-VN" sz="1950" kern="100">
                          <a:effectLst/>
                        </a:rPr>
                        <a:t>Hậu điều kiện</a:t>
                      </a:r>
                      <a:endParaRPr lang="en-US" sz="195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950" kern="100">
                          <a:effectLst/>
                        </a:rPr>
                        <a:t>Được chọn từ mục Tra cứu đơn hàng từ Use-Case Quản lý đơn hàng.</a:t>
                      </a:r>
                      <a:endParaRPr lang="en-US" sz="195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412855568"/>
                  </a:ext>
                </a:extLst>
              </a:tr>
              <a:tr h="1700350">
                <a:tc>
                  <a:txBody>
                    <a:bodyPr/>
                    <a:lstStyle/>
                    <a:p>
                      <a:pPr algn="ctr">
                        <a:lnSpc>
                          <a:spcPct val="107000"/>
                        </a:lnSpc>
                        <a:spcAft>
                          <a:spcPts val="800"/>
                        </a:spcAft>
                      </a:pPr>
                      <a:r>
                        <a:rPr lang="vi-VN" sz="1950" kern="100">
                          <a:effectLst/>
                        </a:rPr>
                        <a:t>Luồng sự kiện chính</a:t>
                      </a:r>
                      <a:endParaRPr lang="en-US" sz="195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950" kern="100">
                          <a:effectLst/>
                        </a:rPr>
                        <a:t>Giao diện làm việc được sẽ hiển thị tên các cột thông tin của hóa đơn.</a:t>
                      </a:r>
                      <a:endParaRPr lang="en-US" sz="1950" kern="100">
                        <a:effectLst/>
                      </a:endParaRPr>
                    </a:p>
                    <a:p>
                      <a:pPr marL="342900" lvl="0" indent="-342900">
                        <a:lnSpc>
                          <a:spcPct val="107000"/>
                        </a:lnSpc>
                        <a:buFont typeface="+mj-lt"/>
                        <a:buAutoNum type="arabicPeriod"/>
                      </a:pPr>
                      <a:r>
                        <a:rPr lang="vi-VN" sz="1950" kern="100">
                          <a:effectLst/>
                        </a:rPr>
                        <a:t>Khi nhập vào dữ liệu của bất kì cột nào và ấn nút tìm kiếm thì sẽ hiện ra danh sách hóa đơn liên quan đến dữ liệu đã nhập. Nếu không tồn tại sẽ hiện ra danh sách rỗng.</a:t>
                      </a:r>
                      <a:endParaRPr lang="en-US" sz="1950" kern="100">
                        <a:effectLst/>
                      </a:endParaRPr>
                    </a:p>
                    <a:p>
                      <a:pPr marL="342900" lvl="0" indent="-342900">
                        <a:lnSpc>
                          <a:spcPct val="107000"/>
                        </a:lnSpc>
                        <a:spcAft>
                          <a:spcPts val="800"/>
                        </a:spcAft>
                        <a:buFont typeface="+mj-lt"/>
                        <a:buAutoNum type="arabicPeriod"/>
                      </a:pPr>
                      <a:r>
                        <a:rPr lang="vi-VN" sz="1950" kern="100">
                          <a:effectLst/>
                        </a:rPr>
                        <a:t>Nếu không nhập dữ liệu mà ấn tìm kiếm thì thông báo yêu cầu nhập thông tin cần thiết.</a:t>
                      </a:r>
                      <a:endParaRPr lang="en-US" sz="195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854817197"/>
                  </a:ext>
                </a:extLst>
              </a:tr>
              <a:tr h="508775">
                <a:tc>
                  <a:txBody>
                    <a:bodyPr/>
                    <a:lstStyle/>
                    <a:p>
                      <a:pPr algn="ctr">
                        <a:lnSpc>
                          <a:spcPct val="107000"/>
                        </a:lnSpc>
                        <a:spcAft>
                          <a:spcPts val="800"/>
                        </a:spcAft>
                      </a:pPr>
                      <a:r>
                        <a:rPr lang="vi-VN" sz="1950" kern="100">
                          <a:effectLst/>
                        </a:rPr>
                        <a:t>Luồng sự kiện phụ</a:t>
                      </a:r>
                      <a:endParaRPr lang="en-US" sz="195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950" kern="100">
                          <a:effectLst/>
                        </a:rPr>
                        <a:t> </a:t>
                      </a:r>
                      <a:endParaRPr lang="en-US" sz="195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060777302"/>
                  </a:ext>
                </a:extLst>
              </a:tr>
            </a:tbl>
          </a:graphicData>
        </a:graphic>
      </p:graphicFrame>
    </p:spTree>
    <p:extLst>
      <p:ext uri="{BB962C8B-B14F-4D97-AF65-F5344CB8AC3E}">
        <p14:creationId xmlns:p14="http://schemas.microsoft.com/office/powerpoint/2010/main" val="24571853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750"/>
                                        <p:tgtEl>
                                          <p:spTgt spid="7">
                                            <p:txEl>
                                              <p:pRg st="0" end="0"/>
                                            </p:txEl>
                                          </p:spTgt>
                                        </p:tgtEl>
                                      </p:cBhvr>
                                    </p:animEffect>
                                    <p:anim calcmode="lin" valueType="num">
                                      <p:cBhvr>
                                        <p:cTn id="8" dur="75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75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9">
            <a:extLst>
              <a:ext uri="{FF2B5EF4-FFF2-40B4-BE49-F238E27FC236}">
                <a16:creationId xmlns:a16="http://schemas.microsoft.com/office/drawing/2014/main" xmlns="" id="{831823B7-BC82-BF26-5B26-541E32B76658}"/>
              </a:ext>
            </a:extLst>
          </p:cNvPr>
          <p:cNvGrpSpPr/>
          <p:nvPr/>
        </p:nvGrpSpPr>
        <p:grpSpPr>
          <a:xfrm>
            <a:off x="-1" y="0"/>
            <a:ext cx="12192002" cy="6858000"/>
            <a:chOff x="-1" y="0"/>
            <a:chExt cx="12192002" cy="6858000"/>
          </a:xfrm>
        </p:grpSpPr>
        <p:grpSp>
          <p:nvGrpSpPr>
            <p:cNvPr id="3" name="组合 10">
              <a:extLst>
                <a:ext uri="{FF2B5EF4-FFF2-40B4-BE49-F238E27FC236}">
                  <a16:creationId xmlns:a16="http://schemas.microsoft.com/office/drawing/2014/main" xmlns="" id="{192CE761-C48A-EFA5-B5CA-72EC4BD04ED6}"/>
                </a:ext>
              </a:extLst>
            </p:cNvPr>
            <p:cNvGrpSpPr/>
            <p:nvPr/>
          </p:nvGrpSpPr>
          <p:grpSpPr>
            <a:xfrm>
              <a:off x="-1" y="0"/>
              <a:ext cx="12192002" cy="6858000"/>
              <a:chOff x="-1" y="0"/>
              <a:chExt cx="12192002" cy="6858000"/>
            </a:xfrm>
          </p:grpSpPr>
          <p:pic>
            <p:nvPicPr>
              <p:cNvPr id="5" name="图片 12">
                <a:extLst>
                  <a:ext uri="{FF2B5EF4-FFF2-40B4-BE49-F238E27FC236}">
                    <a16:creationId xmlns:a16="http://schemas.microsoft.com/office/drawing/2014/main" xmlns="" id="{86795FE3-8129-F2AE-AE3F-F4BA1B4B8DC3}"/>
                  </a:ext>
                </a:extLst>
              </p:cNvPr>
              <p:cNvPicPr>
                <a:picLocks noChangeAspect="1"/>
              </p:cNvPicPr>
              <p:nvPr/>
            </p:nvPicPr>
            <p:blipFill rotWithShape="1">
              <a:blip r:embed="rId2">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6" name="矩形 13">
                <a:extLst>
                  <a:ext uri="{FF2B5EF4-FFF2-40B4-BE49-F238E27FC236}">
                    <a16:creationId xmlns:a16="http://schemas.microsoft.com/office/drawing/2014/main" xmlns="" id="{241DF779-4F36-380B-24C2-493526802FA5}"/>
                  </a:ext>
                </a:extLst>
              </p:cNvPr>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 name="直接连接符 11">
              <a:extLst>
                <a:ext uri="{FF2B5EF4-FFF2-40B4-BE49-F238E27FC236}">
                  <a16:creationId xmlns:a16="http://schemas.microsoft.com/office/drawing/2014/main" xmlns="" id="{741F2C28-F9C4-099C-5D5A-A73E1AD1F116}"/>
                </a:ext>
              </a:extLst>
            </p:cNvPr>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sp>
        <p:nvSpPr>
          <p:cNvPr id="7" name="矩形 1">
            <a:extLst>
              <a:ext uri="{FF2B5EF4-FFF2-40B4-BE49-F238E27FC236}">
                <a16:creationId xmlns:a16="http://schemas.microsoft.com/office/drawing/2014/main" xmlns="" id="{4758A426-369A-2384-6445-67DB7DA1D206}"/>
              </a:ext>
            </a:extLst>
          </p:cNvPr>
          <p:cNvSpPr/>
          <p:nvPr/>
        </p:nvSpPr>
        <p:spPr>
          <a:xfrm>
            <a:off x="3368276" y="367704"/>
            <a:ext cx="5455446" cy="584775"/>
          </a:xfrm>
          <a:prstGeom prst="rect">
            <a:avLst/>
          </a:prstGeom>
        </p:spPr>
        <p:txBody>
          <a:bodyPr wrap="square">
            <a:spAutoFit/>
          </a:bodyPr>
          <a:lstStyle/>
          <a:p>
            <a:pPr algn="ctr"/>
            <a:r>
              <a:rPr kumimoji="1" lang="vi-VN" altLang="zh-CN" sz="3200" spc="600">
                <a:solidFill>
                  <a:srgbClr val="65A1BD"/>
                </a:solidFill>
                <a:ea typeface="Elsie" panose="02000000000000000000" charset="0"/>
              </a:rPr>
              <a:t>Nhân viên bán hàng</a:t>
            </a:r>
            <a:endParaRPr kumimoji="1" lang="en-US" altLang="zh-CN" sz="3200" spc="600">
              <a:solidFill>
                <a:srgbClr val="65A1BD"/>
              </a:solidFill>
              <a:ea typeface="Elsie" panose="02000000000000000000" charset="0"/>
            </a:endParaRPr>
          </a:p>
        </p:txBody>
      </p:sp>
      <p:graphicFrame>
        <p:nvGraphicFramePr>
          <p:cNvPr id="9" name="Table 8">
            <a:extLst>
              <a:ext uri="{FF2B5EF4-FFF2-40B4-BE49-F238E27FC236}">
                <a16:creationId xmlns:a16="http://schemas.microsoft.com/office/drawing/2014/main" xmlns="" id="{95A2D7EF-C546-9B51-B299-E9918BF76543}"/>
              </a:ext>
            </a:extLst>
          </p:cNvPr>
          <p:cNvGraphicFramePr>
            <a:graphicFrameLocks noGrp="1"/>
          </p:cNvGraphicFramePr>
          <p:nvPr>
            <p:extLst>
              <p:ext uri="{D42A27DB-BD31-4B8C-83A1-F6EECF244321}">
                <p14:modId xmlns:p14="http://schemas.microsoft.com/office/powerpoint/2010/main" val="3519522961"/>
              </p:ext>
            </p:extLst>
          </p:nvPr>
        </p:nvGraphicFramePr>
        <p:xfrm>
          <a:off x="349135" y="1113260"/>
          <a:ext cx="11479876" cy="5678298"/>
        </p:xfrm>
        <a:graphic>
          <a:graphicData uri="http://schemas.openxmlformats.org/drawingml/2006/table">
            <a:tbl>
              <a:tblPr firstRow="1" firstCol="1" bandRow="1">
                <a:tableStyleId>{2D5ABB26-0587-4C30-8999-92F81FD0307C}</a:tableStyleId>
              </a:tblPr>
              <a:tblGrid>
                <a:gridCol w="1610121">
                  <a:extLst>
                    <a:ext uri="{9D8B030D-6E8A-4147-A177-3AD203B41FA5}">
                      <a16:colId xmlns:a16="http://schemas.microsoft.com/office/drawing/2014/main" xmlns="" val="2404791176"/>
                    </a:ext>
                  </a:extLst>
                </a:gridCol>
                <a:gridCol w="9869755">
                  <a:extLst>
                    <a:ext uri="{9D8B030D-6E8A-4147-A177-3AD203B41FA5}">
                      <a16:colId xmlns:a16="http://schemas.microsoft.com/office/drawing/2014/main" xmlns="" val="561109924"/>
                    </a:ext>
                  </a:extLst>
                </a:gridCol>
              </a:tblGrid>
              <a:tr h="276793">
                <a:tc>
                  <a:txBody>
                    <a:bodyPr/>
                    <a:lstStyle/>
                    <a:p>
                      <a:pPr algn="ctr">
                        <a:lnSpc>
                          <a:spcPct val="107000"/>
                        </a:lnSpc>
                        <a:spcAft>
                          <a:spcPts val="800"/>
                        </a:spcAft>
                      </a:pPr>
                      <a:r>
                        <a:rPr lang="vi-VN" sz="1900" kern="100">
                          <a:effectLst/>
                        </a:rPr>
                        <a:t>Use-Case</a:t>
                      </a:r>
                      <a:endParaRPr lang="en-US" sz="19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vi-VN" sz="1900" kern="100">
                          <a:effectLst/>
                        </a:rPr>
                        <a:t>Nội Dung</a:t>
                      </a:r>
                      <a:endParaRPr lang="en-US" sz="19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023835569"/>
                  </a:ext>
                </a:extLst>
              </a:tr>
              <a:tr h="568221">
                <a:tc>
                  <a:txBody>
                    <a:bodyPr/>
                    <a:lstStyle/>
                    <a:p>
                      <a:pPr algn="ctr">
                        <a:lnSpc>
                          <a:spcPct val="107000"/>
                        </a:lnSpc>
                        <a:spcAft>
                          <a:spcPts val="800"/>
                        </a:spcAft>
                      </a:pPr>
                      <a:r>
                        <a:rPr lang="vi-VN" sz="1900" kern="100">
                          <a:effectLst/>
                        </a:rPr>
                        <a:t>Tên Use_Case</a:t>
                      </a:r>
                      <a:endParaRPr lang="en-US" sz="19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900" kern="100">
                          <a:effectLst/>
                        </a:rPr>
                        <a:t>Xuất hóa đơn đơn hàng.</a:t>
                      </a:r>
                      <a:endParaRPr lang="en-US" sz="19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560221630"/>
                  </a:ext>
                </a:extLst>
              </a:tr>
              <a:tr h="298585">
                <a:tc>
                  <a:txBody>
                    <a:bodyPr/>
                    <a:lstStyle/>
                    <a:p>
                      <a:pPr algn="ctr">
                        <a:lnSpc>
                          <a:spcPct val="107000"/>
                        </a:lnSpc>
                        <a:spcAft>
                          <a:spcPts val="800"/>
                        </a:spcAft>
                      </a:pPr>
                      <a:r>
                        <a:rPr lang="vi-VN" sz="1900" kern="100">
                          <a:effectLst/>
                        </a:rPr>
                        <a:t>Mô tả</a:t>
                      </a:r>
                      <a:endParaRPr lang="en-US" sz="19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900" kern="100">
                          <a:effectLst/>
                        </a:rPr>
                        <a:t>Use-Case cho phép nhân viên tạo hóa đơn, xuất hóa đơn online và xuất ra máy in.</a:t>
                      </a:r>
                      <a:endParaRPr lang="en-US" sz="19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654602037"/>
                  </a:ext>
                </a:extLst>
              </a:tr>
              <a:tr h="568221">
                <a:tc>
                  <a:txBody>
                    <a:bodyPr/>
                    <a:lstStyle/>
                    <a:p>
                      <a:pPr algn="ctr">
                        <a:lnSpc>
                          <a:spcPct val="107000"/>
                        </a:lnSpc>
                        <a:spcAft>
                          <a:spcPts val="800"/>
                        </a:spcAft>
                      </a:pPr>
                      <a:r>
                        <a:rPr lang="vi-VN" sz="1900" kern="100">
                          <a:effectLst/>
                        </a:rPr>
                        <a:t>Điều kiện kích hoạt</a:t>
                      </a:r>
                      <a:endParaRPr lang="en-US" sz="19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900" kern="100">
                          <a:effectLst/>
                        </a:rPr>
                        <a:t>Khi được chọn từ mục Xuất hóa đơn đơn hàng từ Use-Case Quản lý đơn hàng.</a:t>
                      </a:r>
                      <a:endParaRPr lang="en-US" sz="19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673746081"/>
                  </a:ext>
                </a:extLst>
              </a:tr>
              <a:tr h="568221">
                <a:tc>
                  <a:txBody>
                    <a:bodyPr/>
                    <a:lstStyle/>
                    <a:p>
                      <a:pPr algn="ctr">
                        <a:lnSpc>
                          <a:spcPct val="107000"/>
                        </a:lnSpc>
                        <a:spcAft>
                          <a:spcPts val="800"/>
                        </a:spcAft>
                      </a:pPr>
                      <a:r>
                        <a:rPr lang="vi-VN" sz="1900" kern="100">
                          <a:effectLst/>
                        </a:rPr>
                        <a:t>Tiền điều kiện</a:t>
                      </a:r>
                      <a:endParaRPr lang="en-US" sz="19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900" kern="100">
                          <a:effectLst/>
                        </a:rPr>
                        <a:t>Khi khách hàng yêu cầu Xuất hóa đơn sản phẩm hoặc nhân viên bán hàng cần Xuất hóa đơn hóa đơn.</a:t>
                      </a:r>
                      <a:endParaRPr lang="en-US" sz="19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899767113"/>
                  </a:ext>
                </a:extLst>
              </a:tr>
              <a:tr h="568221">
                <a:tc>
                  <a:txBody>
                    <a:bodyPr/>
                    <a:lstStyle/>
                    <a:p>
                      <a:pPr algn="ctr">
                        <a:lnSpc>
                          <a:spcPct val="107000"/>
                        </a:lnSpc>
                        <a:spcAft>
                          <a:spcPts val="800"/>
                        </a:spcAft>
                      </a:pPr>
                      <a:r>
                        <a:rPr lang="vi-VN" sz="1900" kern="100">
                          <a:effectLst/>
                        </a:rPr>
                        <a:t>Hậu điều kiện</a:t>
                      </a:r>
                      <a:endParaRPr lang="en-US" sz="19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900" kern="100">
                          <a:effectLst/>
                        </a:rPr>
                        <a:t>Được chọn từ mục Xuất hóa đơn đơn hàng từ Use-Case Quản lý đơn hàng.</a:t>
                      </a:r>
                      <a:endParaRPr lang="en-US" sz="19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690682954"/>
                  </a:ext>
                </a:extLst>
              </a:tr>
              <a:tr h="1829499">
                <a:tc>
                  <a:txBody>
                    <a:bodyPr/>
                    <a:lstStyle/>
                    <a:p>
                      <a:pPr algn="ctr">
                        <a:lnSpc>
                          <a:spcPct val="107000"/>
                        </a:lnSpc>
                        <a:spcAft>
                          <a:spcPts val="800"/>
                        </a:spcAft>
                      </a:pPr>
                      <a:r>
                        <a:rPr lang="vi-VN" sz="1900" kern="100">
                          <a:effectLst/>
                        </a:rPr>
                        <a:t>Luồng sự kiện chính</a:t>
                      </a:r>
                      <a:endParaRPr lang="en-US" sz="19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900" kern="100">
                          <a:effectLst/>
                        </a:rPr>
                        <a:t>Giao diện làm việc được sẽ hiển thị nút tạo hoặc xuất hóa đơn.</a:t>
                      </a:r>
                      <a:endParaRPr lang="en-US" sz="1900" kern="100">
                        <a:effectLst/>
                      </a:endParaRPr>
                    </a:p>
                    <a:p>
                      <a:pPr marL="342900" lvl="0" indent="-342900">
                        <a:lnSpc>
                          <a:spcPct val="107000"/>
                        </a:lnSpc>
                        <a:buFont typeface="+mj-lt"/>
                        <a:buAutoNum type="arabicPeriod"/>
                      </a:pPr>
                      <a:r>
                        <a:rPr lang="vi-VN" sz="1900" kern="100">
                          <a:effectLst/>
                        </a:rPr>
                        <a:t>Khi ấn nút tạo sẽ hiện thị giao diện các thông tin trống của hóa đơn</a:t>
                      </a:r>
                      <a:endParaRPr lang="en-US" sz="1900" kern="100">
                        <a:effectLst/>
                      </a:endParaRPr>
                    </a:p>
                    <a:p>
                      <a:pPr marL="342900" lvl="0" indent="-342900">
                        <a:lnSpc>
                          <a:spcPct val="107000"/>
                        </a:lnSpc>
                        <a:buFont typeface="+mj-lt"/>
                        <a:buAutoNum type="arabicPeriod"/>
                      </a:pPr>
                      <a:r>
                        <a:rPr lang="vi-VN" sz="1900" kern="100">
                          <a:effectLst/>
                        </a:rPr>
                        <a:t>Khi điền đầy đủ thông tin và ấn nút xuất thì sẽ in ra một hóa đơn online và xuất ra ở máy in, còn không ấn thì thông tin vẫn sẽ ở yên đó.</a:t>
                      </a:r>
                      <a:endParaRPr lang="en-US" sz="1900" kern="100">
                        <a:effectLst/>
                      </a:endParaRPr>
                    </a:p>
                    <a:p>
                      <a:pPr marL="342900" lvl="0" indent="-342900">
                        <a:lnSpc>
                          <a:spcPct val="107000"/>
                        </a:lnSpc>
                        <a:spcAft>
                          <a:spcPts val="800"/>
                        </a:spcAft>
                        <a:buFont typeface="+mj-lt"/>
                        <a:buAutoNum type="arabicPeriod"/>
                      </a:pPr>
                      <a:r>
                        <a:rPr lang="vi-VN" sz="1900" kern="100">
                          <a:effectLst/>
                        </a:rPr>
                        <a:t>Nếu ấn nút xuất mà trước đó chưa tạo hóa đơn nào thì thông báo không có hóa đơn nào để xuất. Còn nếu đã tạo rồi thì sẽ cho phép chọn hóa đơn nào để xuất.</a:t>
                      </a:r>
                      <a:endParaRPr lang="en-US" sz="19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42732264"/>
                  </a:ext>
                </a:extLst>
              </a:tr>
              <a:tr h="568221">
                <a:tc>
                  <a:txBody>
                    <a:bodyPr/>
                    <a:lstStyle/>
                    <a:p>
                      <a:pPr algn="ctr">
                        <a:lnSpc>
                          <a:spcPct val="107000"/>
                        </a:lnSpc>
                        <a:spcAft>
                          <a:spcPts val="800"/>
                        </a:spcAft>
                      </a:pPr>
                      <a:r>
                        <a:rPr lang="vi-VN" sz="1900" kern="100">
                          <a:effectLst/>
                        </a:rPr>
                        <a:t>Luồng sự kiện phụ</a:t>
                      </a:r>
                      <a:endParaRPr lang="en-US" sz="19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900" kern="100">
                          <a:effectLst/>
                        </a:rPr>
                        <a:t> </a:t>
                      </a:r>
                      <a:endParaRPr lang="en-US" sz="19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926331119"/>
                  </a:ext>
                </a:extLst>
              </a:tr>
            </a:tbl>
          </a:graphicData>
        </a:graphic>
      </p:graphicFrame>
    </p:spTree>
    <p:extLst>
      <p:ext uri="{BB962C8B-B14F-4D97-AF65-F5344CB8AC3E}">
        <p14:creationId xmlns:p14="http://schemas.microsoft.com/office/powerpoint/2010/main" val="14010800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750"/>
                                        <p:tgtEl>
                                          <p:spTgt spid="7">
                                            <p:txEl>
                                              <p:pRg st="0" end="0"/>
                                            </p:txEl>
                                          </p:spTgt>
                                        </p:tgtEl>
                                      </p:cBhvr>
                                    </p:animEffect>
                                    <p:anim calcmode="lin" valueType="num">
                                      <p:cBhvr>
                                        <p:cTn id="8" dur="75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75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14" name="矩形 13"/>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ea typeface="+mn-lt"/>
                    <a:cs typeface="+mn-lt"/>
                  </a:rPr>
                  <a:t>[object File]</a:t>
                </a:r>
                <a:endParaRPr lang="en-US" altLang="zh-CN"/>
              </a:p>
            </p:txBody>
          </p:sp>
        </p:grpSp>
        <p:cxnSp>
          <p:nvCxnSpPr>
            <p:cNvPr id="12" name="直接连接符 11"/>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254977" y="1252294"/>
            <a:ext cx="11605846" cy="5086960"/>
            <a:chOff x="6459260" y="1628712"/>
            <a:chExt cx="5022149" cy="4695583"/>
          </a:xfrm>
        </p:grpSpPr>
        <p:sp>
          <p:nvSpPr>
            <p:cNvPr id="6" name="Freeform 12"/>
            <p:cNvSpPr/>
            <p:nvPr/>
          </p:nvSpPr>
          <p:spPr bwMode="auto">
            <a:xfrm>
              <a:off x="6459260" y="162871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sp>
          <p:nvSpPr>
            <p:cNvPr id="7" name="Freeform 12"/>
            <p:cNvSpPr/>
            <p:nvPr/>
          </p:nvSpPr>
          <p:spPr bwMode="auto">
            <a:xfrm flipH="1" flipV="1">
              <a:off x="10952771" y="579407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grpSp>
      <p:sp>
        <p:nvSpPr>
          <p:cNvPr id="16" name="矩形 1"/>
          <p:cNvSpPr/>
          <p:nvPr/>
        </p:nvSpPr>
        <p:spPr>
          <a:xfrm>
            <a:off x="3368276" y="367704"/>
            <a:ext cx="5455446" cy="584775"/>
          </a:xfrm>
          <a:prstGeom prst="rect">
            <a:avLst/>
          </a:prstGeom>
        </p:spPr>
        <p:txBody>
          <a:bodyPr wrap="square">
            <a:spAutoFit/>
          </a:bodyPr>
          <a:lstStyle/>
          <a:p>
            <a:r>
              <a:rPr kumimoji="1" lang="vi-VN" altLang="zh-CN" sz="3200" spc="600">
                <a:solidFill>
                  <a:srgbClr val="65A1BD"/>
                </a:solidFill>
                <a:ea typeface="Elsie" panose="02000000000000000000" charset="0"/>
              </a:rPr>
              <a:t>Nhân viên bán hàng</a:t>
            </a:r>
            <a:endParaRPr kumimoji="1" lang="en-US" altLang="zh-CN" sz="3200" spc="600">
              <a:solidFill>
                <a:srgbClr val="65A1BD"/>
              </a:solidFill>
              <a:ea typeface="Elsie" panose="02000000000000000000" charset="0"/>
            </a:endParaRPr>
          </a:p>
        </p:txBody>
      </p:sp>
      <p:sp>
        <p:nvSpPr>
          <p:cNvPr id="18" name="Rectangle 1"/>
          <p:cNvSpPr>
            <a:spLocks noChangeArrowheads="1"/>
          </p:cNvSpPr>
          <p:nvPr/>
        </p:nvSpPr>
        <p:spPr bwMode="auto">
          <a:xfrm>
            <a:off x="685060" y="1426603"/>
            <a:ext cx="74654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vi-VN"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Sơ đồ Use-Case</a:t>
            </a:r>
            <a:r>
              <a:rPr kumimoji="0" lang="en-US"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a:t>
            </a:r>
            <a:endParaRPr kumimoji="0" lang="en-US" altLang="en-US" sz="2000" b="0" i="0" u="none" strike="noStrike" cap="none" normalizeH="0" baseline="0">
              <a:ln>
                <a:noFill/>
              </a:ln>
              <a:solidFill>
                <a:schemeClr val="tx1"/>
              </a:solidFill>
              <a:effectLst/>
            </a:endParaRPr>
          </a:p>
        </p:txBody>
      </p:sp>
      <p:pic>
        <p:nvPicPr>
          <p:cNvPr id="2" name="Picture 1" descr="A blue oval with black text&#10;&#10;Description automatically generated">
            <a:extLst>
              <a:ext uri="{FF2B5EF4-FFF2-40B4-BE49-F238E27FC236}">
                <a16:creationId xmlns:a16="http://schemas.microsoft.com/office/drawing/2014/main" xmlns="" id="{D55EF0C0-AC7E-F718-4275-28CB363772E3}"/>
              </a:ext>
            </a:extLst>
          </p:cNvPr>
          <p:cNvPicPr>
            <a:picLocks noChangeAspect="1"/>
          </p:cNvPicPr>
          <p:nvPr/>
        </p:nvPicPr>
        <p:blipFill>
          <a:blip r:embed="rId4"/>
          <a:stretch>
            <a:fillRect/>
          </a:stretch>
        </p:blipFill>
        <p:spPr>
          <a:xfrm>
            <a:off x="2411507" y="2505028"/>
            <a:ext cx="7602069" cy="2914742"/>
          </a:xfrm>
          <a:prstGeom prst="rect">
            <a:avLst/>
          </a:prstGeom>
        </p:spPr>
      </p:pic>
    </p:spTree>
    <p:extLst>
      <p:ext uri="{BB962C8B-B14F-4D97-AF65-F5344CB8AC3E}">
        <p14:creationId xmlns:p14="http://schemas.microsoft.com/office/powerpoint/2010/main" val="36947157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750"/>
                                        <p:tgtEl>
                                          <p:spTgt spid="16">
                                            <p:txEl>
                                              <p:pRg st="0" end="0"/>
                                            </p:txEl>
                                          </p:spTgt>
                                        </p:tgtEl>
                                      </p:cBhvr>
                                    </p:animEffect>
                                    <p:anim calcmode="lin" valueType="num">
                                      <p:cBhvr>
                                        <p:cTn id="14" dur="75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9">
            <a:extLst>
              <a:ext uri="{FF2B5EF4-FFF2-40B4-BE49-F238E27FC236}">
                <a16:creationId xmlns:a16="http://schemas.microsoft.com/office/drawing/2014/main" xmlns="" id="{AF5736BA-F929-15B0-FD79-B6BD663400AA}"/>
              </a:ext>
            </a:extLst>
          </p:cNvPr>
          <p:cNvGrpSpPr/>
          <p:nvPr/>
        </p:nvGrpSpPr>
        <p:grpSpPr>
          <a:xfrm>
            <a:off x="-1" y="0"/>
            <a:ext cx="12192002" cy="6858000"/>
            <a:chOff x="-1" y="0"/>
            <a:chExt cx="12192002" cy="6858000"/>
          </a:xfrm>
        </p:grpSpPr>
        <p:grpSp>
          <p:nvGrpSpPr>
            <p:cNvPr id="3" name="组合 10">
              <a:extLst>
                <a:ext uri="{FF2B5EF4-FFF2-40B4-BE49-F238E27FC236}">
                  <a16:creationId xmlns:a16="http://schemas.microsoft.com/office/drawing/2014/main" xmlns="" id="{0071C3D3-8004-E90C-5F58-17690647C9F4}"/>
                </a:ext>
              </a:extLst>
            </p:cNvPr>
            <p:cNvGrpSpPr/>
            <p:nvPr/>
          </p:nvGrpSpPr>
          <p:grpSpPr>
            <a:xfrm>
              <a:off x="-1" y="0"/>
              <a:ext cx="12192002" cy="6858000"/>
              <a:chOff x="-1" y="0"/>
              <a:chExt cx="12192002" cy="6858000"/>
            </a:xfrm>
          </p:grpSpPr>
          <p:pic>
            <p:nvPicPr>
              <p:cNvPr id="5" name="图片 12">
                <a:extLst>
                  <a:ext uri="{FF2B5EF4-FFF2-40B4-BE49-F238E27FC236}">
                    <a16:creationId xmlns:a16="http://schemas.microsoft.com/office/drawing/2014/main" xmlns="" id="{B1B9D8E9-06AE-00A3-1873-2A3E3CA2D35C}"/>
                  </a:ext>
                </a:extLst>
              </p:cNvPr>
              <p:cNvPicPr>
                <a:picLocks noChangeAspect="1"/>
              </p:cNvPicPr>
              <p:nvPr/>
            </p:nvPicPr>
            <p:blipFill rotWithShape="1">
              <a:blip r:embed="rId2">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6" name="矩形 13">
                <a:extLst>
                  <a:ext uri="{FF2B5EF4-FFF2-40B4-BE49-F238E27FC236}">
                    <a16:creationId xmlns:a16="http://schemas.microsoft.com/office/drawing/2014/main" xmlns="" id="{C61B3168-3485-5BAB-5A46-BC7043F46DBB}"/>
                  </a:ext>
                </a:extLst>
              </p:cNvPr>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 name="直接连接符 11">
              <a:extLst>
                <a:ext uri="{FF2B5EF4-FFF2-40B4-BE49-F238E27FC236}">
                  <a16:creationId xmlns:a16="http://schemas.microsoft.com/office/drawing/2014/main" xmlns="" id="{BC4E484A-DEA6-EAD9-268A-B5A362EB4EC7}"/>
                </a:ext>
              </a:extLst>
            </p:cNvPr>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sp>
        <p:nvSpPr>
          <p:cNvPr id="7" name="矩形 1">
            <a:extLst>
              <a:ext uri="{FF2B5EF4-FFF2-40B4-BE49-F238E27FC236}">
                <a16:creationId xmlns:a16="http://schemas.microsoft.com/office/drawing/2014/main" xmlns="" id="{6A54CB59-4EAA-0672-A392-A73B753B047B}"/>
              </a:ext>
            </a:extLst>
          </p:cNvPr>
          <p:cNvSpPr/>
          <p:nvPr/>
        </p:nvSpPr>
        <p:spPr>
          <a:xfrm>
            <a:off x="3368276" y="367704"/>
            <a:ext cx="5455446" cy="584775"/>
          </a:xfrm>
          <a:prstGeom prst="rect">
            <a:avLst/>
          </a:prstGeom>
        </p:spPr>
        <p:txBody>
          <a:bodyPr wrap="square">
            <a:spAutoFit/>
          </a:bodyPr>
          <a:lstStyle/>
          <a:p>
            <a:pPr algn="ctr"/>
            <a:r>
              <a:rPr kumimoji="1" lang="vi-VN" altLang="zh-CN" sz="3200" spc="600">
                <a:solidFill>
                  <a:srgbClr val="65A1BD"/>
                </a:solidFill>
                <a:ea typeface="Elsie" panose="02000000000000000000" charset="0"/>
              </a:rPr>
              <a:t>Nhân viên bán hàng</a:t>
            </a:r>
            <a:endParaRPr kumimoji="1" lang="en-US" altLang="zh-CN" sz="3200" spc="600">
              <a:solidFill>
                <a:srgbClr val="65A1BD"/>
              </a:solidFill>
              <a:ea typeface="Elsie" panose="02000000000000000000" charset="0"/>
            </a:endParaRPr>
          </a:p>
        </p:txBody>
      </p:sp>
      <p:graphicFrame>
        <p:nvGraphicFramePr>
          <p:cNvPr id="9" name="Table 8">
            <a:extLst>
              <a:ext uri="{FF2B5EF4-FFF2-40B4-BE49-F238E27FC236}">
                <a16:creationId xmlns:a16="http://schemas.microsoft.com/office/drawing/2014/main" xmlns="" id="{AE2C167D-C8A3-84D2-290F-15DB5B4B4BB0}"/>
              </a:ext>
            </a:extLst>
          </p:cNvPr>
          <p:cNvGraphicFramePr>
            <a:graphicFrameLocks noGrp="1"/>
          </p:cNvGraphicFramePr>
          <p:nvPr>
            <p:extLst>
              <p:ext uri="{D42A27DB-BD31-4B8C-83A1-F6EECF244321}">
                <p14:modId xmlns:p14="http://schemas.microsoft.com/office/powerpoint/2010/main" val="3639484735"/>
              </p:ext>
            </p:extLst>
          </p:nvPr>
        </p:nvGraphicFramePr>
        <p:xfrm>
          <a:off x="239682" y="1143675"/>
          <a:ext cx="11712633" cy="5553979"/>
        </p:xfrm>
        <a:graphic>
          <a:graphicData uri="http://schemas.openxmlformats.org/drawingml/2006/table">
            <a:tbl>
              <a:tblPr firstRow="1" firstCol="1" bandRow="1">
                <a:tableStyleId>{2D5ABB26-0587-4C30-8999-92F81FD0307C}</a:tableStyleId>
              </a:tblPr>
              <a:tblGrid>
                <a:gridCol w="1798524">
                  <a:extLst>
                    <a:ext uri="{9D8B030D-6E8A-4147-A177-3AD203B41FA5}">
                      <a16:colId xmlns:a16="http://schemas.microsoft.com/office/drawing/2014/main" xmlns="" val="3284400527"/>
                    </a:ext>
                  </a:extLst>
                </a:gridCol>
                <a:gridCol w="9914109">
                  <a:extLst>
                    <a:ext uri="{9D8B030D-6E8A-4147-A177-3AD203B41FA5}">
                      <a16:colId xmlns:a16="http://schemas.microsoft.com/office/drawing/2014/main" xmlns="" val="1654057974"/>
                    </a:ext>
                  </a:extLst>
                </a:gridCol>
              </a:tblGrid>
              <a:tr h="266782">
                <a:tc>
                  <a:txBody>
                    <a:bodyPr/>
                    <a:lstStyle/>
                    <a:p>
                      <a:pPr algn="ctr">
                        <a:lnSpc>
                          <a:spcPct val="107000"/>
                        </a:lnSpc>
                        <a:spcAft>
                          <a:spcPts val="800"/>
                        </a:spcAft>
                      </a:pPr>
                      <a:r>
                        <a:rPr lang="vi-VN" sz="2000" kern="100">
                          <a:effectLst/>
                        </a:rPr>
                        <a:t>Use-Case</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vi-VN" sz="2000" kern="100">
                          <a:effectLst/>
                        </a:rPr>
                        <a:t>Nội Dung</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34201927"/>
                  </a:ext>
                </a:extLst>
              </a:tr>
              <a:tr h="547732">
                <a:tc>
                  <a:txBody>
                    <a:bodyPr/>
                    <a:lstStyle/>
                    <a:p>
                      <a:pPr algn="ctr">
                        <a:lnSpc>
                          <a:spcPct val="107000"/>
                        </a:lnSpc>
                        <a:spcAft>
                          <a:spcPts val="800"/>
                        </a:spcAft>
                      </a:pPr>
                      <a:r>
                        <a:rPr lang="vi-VN" sz="2000" kern="100">
                          <a:effectLst/>
                        </a:rPr>
                        <a:t>Tên Use_Case</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2000" kern="100">
                          <a:effectLst/>
                        </a:rPr>
                        <a:t>Thu tiền</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154256407"/>
                  </a:ext>
                </a:extLst>
              </a:tr>
              <a:tr h="828682">
                <a:tc>
                  <a:txBody>
                    <a:bodyPr/>
                    <a:lstStyle/>
                    <a:p>
                      <a:pPr algn="ctr">
                        <a:lnSpc>
                          <a:spcPct val="107000"/>
                        </a:lnSpc>
                        <a:spcAft>
                          <a:spcPts val="800"/>
                        </a:spcAft>
                      </a:pPr>
                      <a:r>
                        <a:rPr lang="vi-VN" sz="2000" kern="100">
                          <a:effectLst/>
                        </a:rPr>
                        <a:t>Mô tả</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2000" kern="100">
                          <a:effectLst/>
                        </a:rPr>
                        <a:t>Use-Case cho phép nhân viên tạo xác nhận tiền từ khách đặt qua web, nhận tiền từ khách hàng mua qua hàng tư vấn hoặc những đơn hàng ship mà khách chưa trả tiền trước.</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171693049"/>
                  </a:ext>
                </a:extLst>
              </a:tr>
              <a:tr h="547732">
                <a:tc>
                  <a:txBody>
                    <a:bodyPr/>
                    <a:lstStyle/>
                    <a:p>
                      <a:pPr algn="ctr">
                        <a:lnSpc>
                          <a:spcPct val="107000"/>
                        </a:lnSpc>
                        <a:spcAft>
                          <a:spcPts val="800"/>
                        </a:spcAft>
                      </a:pPr>
                      <a:r>
                        <a:rPr lang="vi-VN" sz="2000" kern="100">
                          <a:effectLst/>
                        </a:rPr>
                        <a:t>Điều kiện kích hoạt</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2000" kern="100">
                          <a:effectLst/>
                        </a:rPr>
                        <a:t>Khi được chọn từ mục Thu tiền từ Use-Case Quản lý đơn hàng.</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435152287"/>
                  </a:ext>
                </a:extLst>
              </a:tr>
              <a:tr h="547732">
                <a:tc>
                  <a:txBody>
                    <a:bodyPr/>
                    <a:lstStyle/>
                    <a:p>
                      <a:pPr algn="ctr">
                        <a:lnSpc>
                          <a:spcPct val="107000"/>
                        </a:lnSpc>
                        <a:spcAft>
                          <a:spcPts val="800"/>
                        </a:spcAft>
                      </a:pPr>
                      <a:r>
                        <a:rPr lang="vi-VN" sz="2000" kern="100">
                          <a:effectLst/>
                        </a:rPr>
                        <a:t>Tiền điều kiện</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2000" kern="100">
                          <a:effectLst/>
                        </a:rPr>
                        <a:t>Khi cần xác nhận hoặc thu tiền.</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442265944"/>
                  </a:ext>
                </a:extLst>
              </a:tr>
              <a:tr h="547732">
                <a:tc>
                  <a:txBody>
                    <a:bodyPr/>
                    <a:lstStyle/>
                    <a:p>
                      <a:pPr algn="ctr">
                        <a:lnSpc>
                          <a:spcPct val="107000"/>
                        </a:lnSpc>
                        <a:spcAft>
                          <a:spcPts val="800"/>
                        </a:spcAft>
                      </a:pPr>
                      <a:r>
                        <a:rPr lang="vi-VN" sz="2000" kern="100">
                          <a:effectLst/>
                        </a:rPr>
                        <a:t>Hậu điều kiện</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2000" kern="100">
                          <a:effectLst/>
                        </a:rPr>
                        <a:t>Được chọn từ mục Thu tiền từ Use-Case Quản lý đơn hàng.</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238807236"/>
                  </a:ext>
                </a:extLst>
              </a:tr>
              <a:tr h="1197155">
                <a:tc>
                  <a:txBody>
                    <a:bodyPr/>
                    <a:lstStyle/>
                    <a:p>
                      <a:pPr algn="ctr">
                        <a:lnSpc>
                          <a:spcPct val="107000"/>
                        </a:lnSpc>
                        <a:spcAft>
                          <a:spcPts val="800"/>
                        </a:spcAft>
                      </a:pPr>
                      <a:r>
                        <a:rPr lang="vi-VN" sz="2000" kern="100">
                          <a:effectLst/>
                        </a:rPr>
                        <a:t>Luồng sự kiện chính</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2000" kern="100">
                          <a:effectLst/>
                        </a:rPr>
                        <a:t>Giao diện làm việc được sẽ hiển thị những thông tin của đơn hàng:</a:t>
                      </a:r>
                      <a:endParaRPr lang="en-US" sz="2000" kern="100">
                        <a:effectLst/>
                      </a:endParaRPr>
                    </a:p>
                    <a:p>
                      <a:pPr marL="342900" lvl="0" indent="-342900">
                        <a:lnSpc>
                          <a:spcPct val="107000"/>
                        </a:lnSpc>
                        <a:buFont typeface="+mj-lt"/>
                        <a:buAutoNum type="arabicPeriod"/>
                      </a:pPr>
                      <a:r>
                        <a:rPr lang="vi-VN" sz="2000" kern="100">
                          <a:effectLst/>
                        </a:rPr>
                        <a:t>Nếu khách hàng đã trả tiền trước rồi thì ấn xác nhận đơn hàng.</a:t>
                      </a:r>
                      <a:endParaRPr lang="en-US" sz="2000" kern="100">
                        <a:effectLst/>
                      </a:endParaRPr>
                    </a:p>
                    <a:p>
                      <a:pPr marL="342900" lvl="0" indent="-342900">
                        <a:lnSpc>
                          <a:spcPct val="107000"/>
                        </a:lnSpc>
                        <a:spcAft>
                          <a:spcPts val="800"/>
                        </a:spcAft>
                        <a:buFont typeface="+mj-lt"/>
                        <a:buAutoNum type="arabicPeriod"/>
                      </a:pPr>
                      <a:r>
                        <a:rPr lang="vi-VN" sz="2000" kern="100">
                          <a:effectLst/>
                        </a:rPr>
                        <a:t>Nếu khách hàng chưa trả tiền thì khi nào nhận được tiền rồi thì xác nhận đơn hàng.</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346590666"/>
                  </a:ext>
                </a:extLst>
              </a:tr>
              <a:tr h="547732">
                <a:tc>
                  <a:txBody>
                    <a:bodyPr/>
                    <a:lstStyle/>
                    <a:p>
                      <a:pPr algn="ctr">
                        <a:lnSpc>
                          <a:spcPct val="107000"/>
                        </a:lnSpc>
                        <a:spcAft>
                          <a:spcPts val="800"/>
                        </a:spcAft>
                      </a:pPr>
                      <a:r>
                        <a:rPr lang="vi-VN" sz="2000" kern="100">
                          <a:effectLst/>
                        </a:rPr>
                        <a:t>Luồng sự kiện phụ</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2000" kern="100">
                          <a:effectLst/>
                        </a:rPr>
                        <a:t> </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913765348"/>
                  </a:ext>
                </a:extLst>
              </a:tr>
            </a:tbl>
          </a:graphicData>
        </a:graphic>
      </p:graphicFrame>
    </p:spTree>
    <p:extLst>
      <p:ext uri="{BB962C8B-B14F-4D97-AF65-F5344CB8AC3E}">
        <p14:creationId xmlns:p14="http://schemas.microsoft.com/office/powerpoint/2010/main" val="17087174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750"/>
                                        <p:tgtEl>
                                          <p:spTgt spid="7">
                                            <p:txEl>
                                              <p:pRg st="0" end="0"/>
                                            </p:txEl>
                                          </p:spTgt>
                                        </p:tgtEl>
                                      </p:cBhvr>
                                    </p:animEffect>
                                    <p:anim calcmode="lin" valueType="num">
                                      <p:cBhvr>
                                        <p:cTn id="8" dur="75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75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14" name="矩形 13"/>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ea typeface="+mn-lt"/>
                    <a:cs typeface="+mn-lt"/>
                  </a:rPr>
                  <a:t>[object File]</a:t>
                </a:r>
                <a:endParaRPr lang="en-US" altLang="zh-CN"/>
              </a:p>
            </p:txBody>
          </p:sp>
        </p:grpSp>
        <p:cxnSp>
          <p:nvCxnSpPr>
            <p:cNvPr id="12" name="直接连接符 11"/>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254977" y="1252294"/>
            <a:ext cx="11605846" cy="5086960"/>
            <a:chOff x="6459260" y="1628712"/>
            <a:chExt cx="5022149" cy="4695583"/>
          </a:xfrm>
        </p:grpSpPr>
        <p:sp>
          <p:nvSpPr>
            <p:cNvPr id="6" name="Freeform 12"/>
            <p:cNvSpPr/>
            <p:nvPr/>
          </p:nvSpPr>
          <p:spPr bwMode="auto">
            <a:xfrm>
              <a:off x="6459260" y="162871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sp>
          <p:nvSpPr>
            <p:cNvPr id="7" name="Freeform 12"/>
            <p:cNvSpPr/>
            <p:nvPr/>
          </p:nvSpPr>
          <p:spPr bwMode="auto">
            <a:xfrm flipH="1" flipV="1">
              <a:off x="10952771" y="579407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grpSp>
      <p:sp>
        <p:nvSpPr>
          <p:cNvPr id="16" name="矩形 1"/>
          <p:cNvSpPr/>
          <p:nvPr/>
        </p:nvSpPr>
        <p:spPr>
          <a:xfrm>
            <a:off x="3368276" y="367704"/>
            <a:ext cx="5455446" cy="584775"/>
          </a:xfrm>
          <a:prstGeom prst="rect">
            <a:avLst/>
          </a:prstGeom>
        </p:spPr>
        <p:txBody>
          <a:bodyPr wrap="square">
            <a:spAutoFit/>
          </a:bodyPr>
          <a:lstStyle/>
          <a:p>
            <a:r>
              <a:rPr kumimoji="1" lang="vi-VN" altLang="zh-CN" sz="3200" spc="600">
                <a:solidFill>
                  <a:srgbClr val="65A1BD"/>
                </a:solidFill>
                <a:ea typeface="Elsie" panose="02000000000000000000" charset="0"/>
              </a:rPr>
              <a:t>Nhân viên bán hàng</a:t>
            </a:r>
            <a:endParaRPr kumimoji="1" lang="en-US" altLang="zh-CN" sz="3200" spc="600">
              <a:solidFill>
                <a:srgbClr val="65A1BD"/>
              </a:solidFill>
              <a:ea typeface="Elsie" panose="02000000000000000000" charset="0"/>
            </a:endParaRPr>
          </a:p>
        </p:txBody>
      </p:sp>
      <p:sp>
        <p:nvSpPr>
          <p:cNvPr id="18" name="Rectangle 1"/>
          <p:cNvSpPr>
            <a:spLocks noChangeArrowheads="1"/>
          </p:cNvSpPr>
          <p:nvPr/>
        </p:nvSpPr>
        <p:spPr bwMode="auto">
          <a:xfrm>
            <a:off x="685060" y="1426603"/>
            <a:ext cx="74654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vi-VN"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Sơ đồ Use-Case</a:t>
            </a:r>
            <a:r>
              <a:rPr kumimoji="0" lang="en-US"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a:t>
            </a:r>
            <a:endParaRPr kumimoji="0" lang="en-US" altLang="en-US" sz="2000" b="0" i="0" u="none" strike="noStrike" cap="none" normalizeH="0" baseline="0">
              <a:ln>
                <a:noFill/>
              </a:ln>
              <a:solidFill>
                <a:schemeClr val="tx1"/>
              </a:solidFill>
              <a:effectLst/>
            </a:endParaRPr>
          </a:p>
        </p:txBody>
      </p:sp>
      <p:pic>
        <p:nvPicPr>
          <p:cNvPr id="3" name="Picture 2" descr="A blue oval with black text&#10;&#10;Description automatically generated">
            <a:extLst>
              <a:ext uri="{FF2B5EF4-FFF2-40B4-BE49-F238E27FC236}">
                <a16:creationId xmlns:a16="http://schemas.microsoft.com/office/drawing/2014/main" xmlns="" id="{BE12A2E8-4078-70B5-0593-7AACC5D158A0}"/>
              </a:ext>
            </a:extLst>
          </p:cNvPr>
          <p:cNvPicPr>
            <a:picLocks noChangeAspect="1"/>
          </p:cNvPicPr>
          <p:nvPr/>
        </p:nvPicPr>
        <p:blipFill>
          <a:blip r:embed="rId4"/>
          <a:stretch>
            <a:fillRect/>
          </a:stretch>
        </p:blipFill>
        <p:spPr>
          <a:xfrm>
            <a:off x="1837765" y="2457503"/>
            <a:ext cx="8435788" cy="2884289"/>
          </a:xfrm>
          <a:prstGeom prst="rect">
            <a:avLst/>
          </a:prstGeom>
        </p:spPr>
      </p:pic>
    </p:spTree>
    <p:extLst>
      <p:ext uri="{BB962C8B-B14F-4D97-AF65-F5344CB8AC3E}">
        <p14:creationId xmlns:p14="http://schemas.microsoft.com/office/powerpoint/2010/main" val="17792891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750"/>
                                        <p:tgtEl>
                                          <p:spTgt spid="16">
                                            <p:txEl>
                                              <p:pRg st="0" end="0"/>
                                            </p:txEl>
                                          </p:spTgt>
                                        </p:tgtEl>
                                      </p:cBhvr>
                                    </p:animEffect>
                                    <p:anim calcmode="lin" valueType="num">
                                      <p:cBhvr>
                                        <p:cTn id="14" dur="75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9">
            <a:extLst>
              <a:ext uri="{FF2B5EF4-FFF2-40B4-BE49-F238E27FC236}">
                <a16:creationId xmlns:a16="http://schemas.microsoft.com/office/drawing/2014/main" xmlns="" id="{F58AD263-0F62-6137-9912-399EDD88F432}"/>
              </a:ext>
            </a:extLst>
          </p:cNvPr>
          <p:cNvGrpSpPr/>
          <p:nvPr/>
        </p:nvGrpSpPr>
        <p:grpSpPr>
          <a:xfrm>
            <a:off x="-1" y="0"/>
            <a:ext cx="12192002" cy="6858000"/>
            <a:chOff x="-1" y="0"/>
            <a:chExt cx="12192002" cy="6858000"/>
          </a:xfrm>
        </p:grpSpPr>
        <p:grpSp>
          <p:nvGrpSpPr>
            <p:cNvPr id="3" name="组合 10">
              <a:extLst>
                <a:ext uri="{FF2B5EF4-FFF2-40B4-BE49-F238E27FC236}">
                  <a16:creationId xmlns:a16="http://schemas.microsoft.com/office/drawing/2014/main" xmlns="" id="{BA897501-3708-5ABB-1125-807CCF4E9FDB}"/>
                </a:ext>
              </a:extLst>
            </p:cNvPr>
            <p:cNvGrpSpPr/>
            <p:nvPr/>
          </p:nvGrpSpPr>
          <p:grpSpPr>
            <a:xfrm>
              <a:off x="-1" y="0"/>
              <a:ext cx="12192002" cy="6858000"/>
              <a:chOff x="-1" y="0"/>
              <a:chExt cx="12192002" cy="6858000"/>
            </a:xfrm>
          </p:grpSpPr>
          <p:pic>
            <p:nvPicPr>
              <p:cNvPr id="5" name="图片 12">
                <a:extLst>
                  <a:ext uri="{FF2B5EF4-FFF2-40B4-BE49-F238E27FC236}">
                    <a16:creationId xmlns:a16="http://schemas.microsoft.com/office/drawing/2014/main" xmlns="" id="{E44AD354-DAE5-F785-C59A-6E323B97AA2E}"/>
                  </a:ext>
                </a:extLst>
              </p:cNvPr>
              <p:cNvPicPr>
                <a:picLocks noChangeAspect="1"/>
              </p:cNvPicPr>
              <p:nvPr/>
            </p:nvPicPr>
            <p:blipFill rotWithShape="1">
              <a:blip r:embed="rId2">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6" name="矩形 13">
                <a:extLst>
                  <a:ext uri="{FF2B5EF4-FFF2-40B4-BE49-F238E27FC236}">
                    <a16:creationId xmlns:a16="http://schemas.microsoft.com/office/drawing/2014/main" xmlns="" id="{2C1150F4-638D-8EEE-8010-86704D103D1B}"/>
                  </a:ext>
                </a:extLst>
              </p:cNvPr>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 name="直接连接符 11">
              <a:extLst>
                <a:ext uri="{FF2B5EF4-FFF2-40B4-BE49-F238E27FC236}">
                  <a16:creationId xmlns:a16="http://schemas.microsoft.com/office/drawing/2014/main" xmlns="" id="{468F2F85-51B3-24D8-FF8C-610499155C5E}"/>
                </a:ext>
              </a:extLst>
            </p:cNvPr>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sp>
        <p:nvSpPr>
          <p:cNvPr id="7" name="矩形 1">
            <a:extLst>
              <a:ext uri="{FF2B5EF4-FFF2-40B4-BE49-F238E27FC236}">
                <a16:creationId xmlns:a16="http://schemas.microsoft.com/office/drawing/2014/main" xmlns="" id="{B3DD0EF0-1DC3-466D-FE52-DC669EF18042}"/>
              </a:ext>
            </a:extLst>
          </p:cNvPr>
          <p:cNvSpPr/>
          <p:nvPr/>
        </p:nvSpPr>
        <p:spPr>
          <a:xfrm>
            <a:off x="3368276" y="367704"/>
            <a:ext cx="5455446" cy="584775"/>
          </a:xfrm>
          <a:prstGeom prst="rect">
            <a:avLst/>
          </a:prstGeom>
        </p:spPr>
        <p:txBody>
          <a:bodyPr wrap="square">
            <a:spAutoFit/>
          </a:bodyPr>
          <a:lstStyle/>
          <a:p>
            <a:pPr algn="ctr"/>
            <a:r>
              <a:rPr kumimoji="1" lang="vi-VN" altLang="zh-CN" sz="3200" spc="600">
                <a:solidFill>
                  <a:srgbClr val="65A1BD"/>
                </a:solidFill>
                <a:ea typeface="Elsie" panose="02000000000000000000" charset="0"/>
              </a:rPr>
              <a:t>Nhân viên bán hàng</a:t>
            </a:r>
            <a:endParaRPr kumimoji="1" lang="en-US" altLang="zh-CN" sz="3200" spc="600">
              <a:solidFill>
                <a:srgbClr val="65A1BD"/>
              </a:solidFill>
              <a:ea typeface="Elsie" panose="02000000000000000000" charset="0"/>
            </a:endParaRPr>
          </a:p>
        </p:txBody>
      </p:sp>
      <p:graphicFrame>
        <p:nvGraphicFramePr>
          <p:cNvPr id="9" name="Table 8">
            <a:extLst>
              <a:ext uri="{FF2B5EF4-FFF2-40B4-BE49-F238E27FC236}">
                <a16:creationId xmlns:a16="http://schemas.microsoft.com/office/drawing/2014/main" xmlns="" id="{D6EC3ED6-F583-3AE5-F8D1-7CF026697971}"/>
              </a:ext>
            </a:extLst>
          </p:cNvPr>
          <p:cNvGraphicFramePr>
            <a:graphicFrameLocks noGrp="1"/>
          </p:cNvGraphicFramePr>
          <p:nvPr>
            <p:extLst>
              <p:ext uri="{D42A27DB-BD31-4B8C-83A1-F6EECF244321}">
                <p14:modId xmlns:p14="http://schemas.microsoft.com/office/powerpoint/2010/main" val="283947110"/>
              </p:ext>
            </p:extLst>
          </p:nvPr>
        </p:nvGraphicFramePr>
        <p:xfrm>
          <a:off x="307731" y="1175199"/>
          <a:ext cx="11609456" cy="5455126"/>
        </p:xfrm>
        <a:graphic>
          <a:graphicData uri="http://schemas.openxmlformats.org/drawingml/2006/table">
            <a:tbl>
              <a:tblPr firstRow="1" firstCol="1" bandRow="1">
                <a:tableStyleId>{2D5ABB26-0587-4C30-8999-92F81FD0307C}</a:tableStyleId>
              </a:tblPr>
              <a:tblGrid>
                <a:gridCol w="1628296">
                  <a:extLst>
                    <a:ext uri="{9D8B030D-6E8A-4147-A177-3AD203B41FA5}">
                      <a16:colId xmlns:a16="http://schemas.microsoft.com/office/drawing/2014/main" xmlns="" val="3110754217"/>
                    </a:ext>
                  </a:extLst>
                </a:gridCol>
                <a:gridCol w="9981160">
                  <a:extLst>
                    <a:ext uri="{9D8B030D-6E8A-4147-A177-3AD203B41FA5}">
                      <a16:colId xmlns:a16="http://schemas.microsoft.com/office/drawing/2014/main" xmlns="" val="3819897009"/>
                    </a:ext>
                  </a:extLst>
                </a:gridCol>
              </a:tblGrid>
              <a:tr h="303299">
                <a:tc>
                  <a:txBody>
                    <a:bodyPr/>
                    <a:lstStyle/>
                    <a:p>
                      <a:pPr algn="ctr">
                        <a:lnSpc>
                          <a:spcPct val="107000"/>
                        </a:lnSpc>
                        <a:spcAft>
                          <a:spcPts val="800"/>
                        </a:spcAft>
                      </a:pPr>
                      <a:r>
                        <a:rPr lang="vi-VN" sz="1900" kern="100">
                          <a:effectLst/>
                        </a:rPr>
                        <a:t>Use-Case</a:t>
                      </a:r>
                      <a:endParaRPr lang="en-US" sz="19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vi-VN" sz="1900" kern="100">
                          <a:effectLst/>
                        </a:rPr>
                        <a:t>Nội Dung</a:t>
                      </a:r>
                      <a:endParaRPr lang="en-US" sz="19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886906582"/>
                  </a:ext>
                </a:extLst>
              </a:tr>
              <a:tr h="606596">
                <a:tc>
                  <a:txBody>
                    <a:bodyPr/>
                    <a:lstStyle/>
                    <a:p>
                      <a:pPr algn="ctr">
                        <a:lnSpc>
                          <a:spcPct val="107000"/>
                        </a:lnSpc>
                        <a:spcAft>
                          <a:spcPts val="800"/>
                        </a:spcAft>
                      </a:pPr>
                      <a:r>
                        <a:rPr lang="vi-VN" sz="1900" kern="100">
                          <a:effectLst/>
                        </a:rPr>
                        <a:t>Tên Use_Case</a:t>
                      </a:r>
                      <a:endParaRPr lang="en-US" sz="19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900" kern="100">
                          <a:effectLst/>
                        </a:rPr>
                        <a:t>Theo dõi đơn hàng.</a:t>
                      </a:r>
                      <a:endParaRPr lang="en-US" sz="19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48738680"/>
                  </a:ext>
                </a:extLst>
              </a:tr>
              <a:tr h="606596">
                <a:tc>
                  <a:txBody>
                    <a:bodyPr/>
                    <a:lstStyle/>
                    <a:p>
                      <a:pPr algn="ctr">
                        <a:lnSpc>
                          <a:spcPct val="107000"/>
                        </a:lnSpc>
                        <a:spcAft>
                          <a:spcPts val="800"/>
                        </a:spcAft>
                      </a:pPr>
                      <a:r>
                        <a:rPr lang="vi-VN" sz="1900" kern="100">
                          <a:effectLst/>
                        </a:rPr>
                        <a:t>Mô tả</a:t>
                      </a:r>
                      <a:endParaRPr lang="en-US" sz="19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900" kern="100">
                          <a:effectLst/>
                        </a:rPr>
                        <a:t>Use-Case cho phép nhân viên những phản hồi về đơn hàng, tình trạng đơn hàng hoặc tình trạng giao hàng.</a:t>
                      </a:r>
                      <a:endParaRPr lang="en-US" sz="19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195738065"/>
                  </a:ext>
                </a:extLst>
              </a:tr>
              <a:tr h="606596">
                <a:tc>
                  <a:txBody>
                    <a:bodyPr/>
                    <a:lstStyle/>
                    <a:p>
                      <a:pPr algn="ctr">
                        <a:lnSpc>
                          <a:spcPct val="107000"/>
                        </a:lnSpc>
                        <a:spcAft>
                          <a:spcPts val="800"/>
                        </a:spcAft>
                      </a:pPr>
                      <a:r>
                        <a:rPr lang="vi-VN" sz="1900" kern="100">
                          <a:effectLst/>
                        </a:rPr>
                        <a:t>Điều kiện kích hoạt</a:t>
                      </a:r>
                      <a:endParaRPr lang="en-US" sz="19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900" kern="100">
                          <a:effectLst/>
                        </a:rPr>
                        <a:t>Khi được chọn từ mục Theo dõi đơn hàng từ Use-Case Quản lý đơn hàng.</a:t>
                      </a:r>
                      <a:endParaRPr lang="en-US" sz="19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925663601"/>
                  </a:ext>
                </a:extLst>
              </a:tr>
              <a:tr h="606596">
                <a:tc>
                  <a:txBody>
                    <a:bodyPr/>
                    <a:lstStyle/>
                    <a:p>
                      <a:pPr algn="ctr">
                        <a:lnSpc>
                          <a:spcPct val="107000"/>
                        </a:lnSpc>
                        <a:spcAft>
                          <a:spcPts val="800"/>
                        </a:spcAft>
                      </a:pPr>
                      <a:r>
                        <a:rPr lang="vi-VN" sz="1900" kern="100">
                          <a:effectLst/>
                        </a:rPr>
                        <a:t>Tiền điều kiện</a:t>
                      </a:r>
                      <a:endParaRPr lang="en-US" sz="19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900" kern="100">
                          <a:effectLst/>
                        </a:rPr>
                        <a:t>Khi nhân viên bán hàng cần xem thông tin đơn hàng.</a:t>
                      </a:r>
                      <a:endParaRPr lang="en-US" sz="19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384119778"/>
                  </a:ext>
                </a:extLst>
              </a:tr>
              <a:tr h="396461">
                <a:tc>
                  <a:txBody>
                    <a:bodyPr/>
                    <a:lstStyle/>
                    <a:p>
                      <a:pPr algn="ctr">
                        <a:lnSpc>
                          <a:spcPct val="107000"/>
                        </a:lnSpc>
                        <a:spcAft>
                          <a:spcPts val="800"/>
                        </a:spcAft>
                      </a:pPr>
                      <a:r>
                        <a:rPr lang="vi-VN" sz="1900" kern="100">
                          <a:effectLst/>
                        </a:rPr>
                        <a:t>Hậu điều kiện</a:t>
                      </a:r>
                      <a:endParaRPr lang="en-US" sz="19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900" kern="100">
                          <a:effectLst/>
                        </a:rPr>
                        <a:t>Được chọn từ mục Theo dõi đơn hàng từ Use-Case Quản lý đơn hàng.</a:t>
                      </a:r>
                      <a:endParaRPr lang="en-US" sz="19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103536062"/>
                  </a:ext>
                </a:extLst>
              </a:tr>
              <a:tr h="1615954">
                <a:tc>
                  <a:txBody>
                    <a:bodyPr/>
                    <a:lstStyle/>
                    <a:p>
                      <a:pPr algn="ctr">
                        <a:lnSpc>
                          <a:spcPct val="107000"/>
                        </a:lnSpc>
                        <a:spcAft>
                          <a:spcPts val="800"/>
                        </a:spcAft>
                      </a:pPr>
                      <a:r>
                        <a:rPr lang="vi-VN" sz="1900" kern="100">
                          <a:effectLst/>
                        </a:rPr>
                        <a:t>Luồng sự kiện chính</a:t>
                      </a:r>
                      <a:endParaRPr lang="en-US" sz="19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900" kern="100">
                          <a:effectLst/>
                        </a:rPr>
                        <a:t>Giao diện làm việc được sẽ hiển thị tên các cột thông tin của đơn hàng.</a:t>
                      </a:r>
                      <a:endParaRPr lang="en-US" sz="1900" kern="100">
                        <a:effectLst/>
                      </a:endParaRPr>
                    </a:p>
                    <a:p>
                      <a:pPr marL="342900" lvl="0" indent="-342900">
                        <a:lnSpc>
                          <a:spcPct val="107000"/>
                        </a:lnSpc>
                        <a:buFont typeface="+mj-lt"/>
                        <a:buAutoNum type="arabicPeriod"/>
                      </a:pPr>
                      <a:r>
                        <a:rPr lang="vi-VN" sz="1900" kern="100">
                          <a:effectLst/>
                        </a:rPr>
                        <a:t>Khi nhập vào dữ liệu của bất kì cột nào và ấn nút tìm kiếm thì sẽ hiện ra thông tin và tình trạng của danh sách hóa đơn liên quan đến dữ liệu đã nhập. Nếu không tồn tại sẽ hiện ra danh sách rỗng.</a:t>
                      </a:r>
                      <a:endParaRPr lang="en-US" sz="1900" kern="100">
                        <a:effectLst/>
                      </a:endParaRPr>
                    </a:p>
                    <a:p>
                      <a:pPr marL="342900" lvl="0" indent="-342900">
                        <a:lnSpc>
                          <a:spcPct val="107000"/>
                        </a:lnSpc>
                        <a:spcAft>
                          <a:spcPts val="800"/>
                        </a:spcAft>
                        <a:buFont typeface="+mj-lt"/>
                        <a:buAutoNum type="arabicPeriod"/>
                      </a:pPr>
                      <a:r>
                        <a:rPr lang="vi-VN" sz="1900" kern="100">
                          <a:effectLst/>
                        </a:rPr>
                        <a:t>Nếu không nhập dữ liệu mà ấn tìm kiếm thì thông báo yêu cầu nhập thông tin cần thiết.</a:t>
                      </a:r>
                      <a:endParaRPr lang="en-US" sz="19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86289538"/>
                  </a:ext>
                </a:extLst>
              </a:tr>
              <a:tr h="606596">
                <a:tc>
                  <a:txBody>
                    <a:bodyPr/>
                    <a:lstStyle/>
                    <a:p>
                      <a:pPr algn="ctr">
                        <a:lnSpc>
                          <a:spcPct val="107000"/>
                        </a:lnSpc>
                        <a:spcAft>
                          <a:spcPts val="800"/>
                        </a:spcAft>
                      </a:pPr>
                      <a:r>
                        <a:rPr lang="vi-VN" sz="1900" kern="100">
                          <a:effectLst/>
                        </a:rPr>
                        <a:t>Luồng sự kiện phụ</a:t>
                      </a:r>
                      <a:endParaRPr lang="en-US" sz="19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vi-VN" sz="1900" kern="100">
                          <a:effectLst/>
                        </a:rPr>
                        <a:t> </a:t>
                      </a:r>
                      <a:endParaRPr lang="en-US" sz="19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578538031"/>
                  </a:ext>
                </a:extLst>
              </a:tr>
            </a:tbl>
          </a:graphicData>
        </a:graphic>
      </p:graphicFrame>
    </p:spTree>
    <p:extLst>
      <p:ext uri="{BB962C8B-B14F-4D97-AF65-F5344CB8AC3E}">
        <p14:creationId xmlns:p14="http://schemas.microsoft.com/office/powerpoint/2010/main" val="8860710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750"/>
                                        <p:tgtEl>
                                          <p:spTgt spid="7">
                                            <p:txEl>
                                              <p:pRg st="0" end="0"/>
                                            </p:txEl>
                                          </p:spTgt>
                                        </p:tgtEl>
                                      </p:cBhvr>
                                    </p:animEffect>
                                    <p:anim calcmode="lin" valueType="num">
                                      <p:cBhvr>
                                        <p:cTn id="8" dur="75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75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 y="0"/>
            <a:ext cx="12192002" cy="6858000"/>
            <a:chOff x="-1" y="0"/>
            <a:chExt cx="12192002" cy="6858000"/>
          </a:xfrm>
        </p:grpSpPr>
        <p:grpSp>
          <p:nvGrpSpPr>
            <p:cNvPr id="11" name="组合 10"/>
            <p:cNvGrpSpPr/>
            <p:nvPr/>
          </p:nvGrpSpPr>
          <p:grpSpPr>
            <a:xfrm>
              <a:off x="-1" y="0"/>
              <a:ext cx="12192002" cy="6858000"/>
              <a:chOff x="-1" y="0"/>
              <a:chExt cx="12192002" cy="6858000"/>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15360" t="31286" r="15896" b="-30"/>
              <a:stretch>
                <a:fillRect/>
              </a:stretch>
            </p:blipFill>
            <p:spPr>
              <a:xfrm>
                <a:off x="0" y="0"/>
                <a:ext cx="12192000" cy="6858000"/>
              </a:xfrm>
              <a:prstGeom prst="rect">
                <a:avLst/>
              </a:prstGeom>
            </p:spPr>
          </p:pic>
          <p:sp>
            <p:nvSpPr>
              <p:cNvPr id="14" name="矩形 13"/>
              <p:cNvSpPr/>
              <p:nvPr/>
            </p:nvSpPr>
            <p:spPr>
              <a:xfrm flipV="1">
                <a:off x="-1" y="1120139"/>
                <a:ext cx="12192002" cy="5546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ea typeface="+mn-lt"/>
                    <a:cs typeface="+mn-lt"/>
                  </a:rPr>
                  <a:t>[object File]</a:t>
                </a:r>
                <a:endParaRPr lang="en-US" altLang="zh-CN"/>
              </a:p>
            </p:txBody>
          </p:sp>
        </p:grpSp>
        <p:cxnSp>
          <p:nvCxnSpPr>
            <p:cNvPr id="12" name="直接连接符 11"/>
            <p:cNvCxnSpPr/>
            <p:nvPr/>
          </p:nvCxnSpPr>
          <p:spPr>
            <a:xfrm>
              <a:off x="-1" y="1120139"/>
              <a:ext cx="12192001" cy="0"/>
            </a:xfrm>
            <a:prstGeom prst="line">
              <a:avLst/>
            </a:prstGeom>
            <a:ln>
              <a:solidFill>
                <a:srgbClr val="65A1BD"/>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254977" y="1252294"/>
            <a:ext cx="11605846" cy="5086960"/>
            <a:chOff x="6459260" y="1628712"/>
            <a:chExt cx="5022149" cy="4695583"/>
          </a:xfrm>
        </p:grpSpPr>
        <p:sp>
          <p:nvSpPr>
            <p:cNvPr id="6" name="Freeform 12"/>
            <p:cNvSpPr/>
            <p:nvPr/>
          </p:nvSpPr>
          <p:spPr bwMode="auto">
            <a:xfrm>
              <a:off x="6459260" y="162871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sp>
          <p:nvSpPr>
            <p:cNvPr id="7" name="Freeform 12"/>
            <p:cNvSpPr/>
            <p:nvPr/>
          </p:nvSpPr>
          <p:spPr bwMode="auto">
            <a:xfrm flipH="1" flipV="1">
              <a:off x="10952771" y="579407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65A1BD"/>
            </a:solidFill>
            <a:ln>
              <a:noFill/>
            </a:ln>
          </p:spPr>
          <p:txBody>
            <a:bodyPr/>
            <a:lstStyle/>
            <a:p>
              <a:pPr defTabSz="913765">
                <a:defRPr/>
              </a:pPr>
              <a:endParaRPr lang="zh-CN" altLang="en-US" sz="1400" kern="0">
                <a:solidFill>
                  <a:sysClr val="windowText" lastClr="000000"/>
                </a:solidFill>
                <a:latin typeface="Elsie" panose="02000000000000000000" charset="0"/>
                <a:ea typeface="Elsie" panose="02000000000000000000" charset="0"/>
              </a:endParaRPr>
            </a:p>
          </p:txBody>
        </p:sp>
      </p:grpSp>
      <p:sp>
        <p:nvSpPr>
          <p:cNvPr id="16" name="矩形 1"/>
          <p:cNvSpPr/>
          <p:nvPr/>
        </p:nvSpPr>
        <p:spPr>
          <a:xfrm>
            <a:off x="3368276" y="367704"/>
            <a:ext cx="5455446" cy="584775"/>
          </a:xfrm>
          <a:prstGeom prst="rect">
            <a:avLst/>
          </a:prstGeom>
        </p:spPr>
        <p:txBody>
          <a:bodyPr wrap="square">
            <a:spAutoFit/>
          </a:bodyPr>
          <a:lstStyle/>
          <a:p>
            <a:r>
              <a:rPr kumimoji="1" lang="vi-VN" altLang="zh-CN" sz="3200" spc="600">
                <a:solidFill>
                  <a:srgbClr val="65A1BD"/>
                </a:solidFill>
                <a:ea typeface="Elsie" panose="02000000000000000000" charset="0"/>
              </a:rPr>
              <a:t>Nhân viên bán hàng</a:t>
            </a:r>
            <a:endParaRPr kumimoji="1" lang="en-US" altLang="zh-CN" sz="3200" spc="600">
              <a:solidFill>
                <a:srgbClr val="65A1BD"/>
              </a:solidFill>
              <a:ea typeface="Elsie" panose="02000000000000000000" charset="0"/>
            </a:endParaRPr>
          </a:p>
        </p:txBody>
      </p:sp>
      <p:sp>
        <p:nvSpPr>
          <p:cNvPr id="18" name="Rectangle 1"/>
          <p:cNvSpPr>
            <a:spLocks noChangeArrowheads="1"/>
          </p:cNvSpPr>
          <p:nvPr/>
        </p:nvSpPr>
        <p:spPr bwMode="auto">
          <a:xfrm>
            <a:off x="685060" y="1426603"/>
            <a:ext cx="74654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vi-VN"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Sơ đồ Use-Case</a:t>
            </a:r>
            <a:r>
              <a:rPr kumimoji="0" lang="en-US" altLang="en-US" sz="2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a:t>
            </a:r>
            <a:endParaRPr kumimoji="0" lang="en-US" altLang="en-US" sz="2000" b="0" i="0" u="none" strike="noStrike" cap="none" normalizeH="0" baseline="0">
              <a:ln>
                <a:noFill/>
              </a:ln>
              <a:solidFill>
                <a:schemeClr val="tx1"/>
              </a:solidFill>
              <a:effectLst/>
            </a:endParaRPr>
          </a:p>
        </p:txBody>
      </p:sp>
      <p:pic>
        <p:nvPicPr>
          <p:cNvPr id="2" name="Picture 1" descr="A blue arrow pointing to a blue oval&#10;&#10;Description automatically generated">
            <a:extLst>
              <a:ext uri="{FF2B5EF4-FFF2-40B4-BE49-F238E27FC236}">
                <a16:creationId xmlns:a16="http://schemas.microsoft.com/office/drawing/2014/main" xmlns="" id="{5EBD42A5-8140-F9BD-12B8-207ADFD0618E}"/>
              </a:ext>
            </a:extLst>
          </p:cNvPr>
          <p:cNvPicPr>
            <a:picLocks noChangeAspect="1"/>
          </p:cNvPicPr>
          <p:nvPr/>
        </p:nvPicPr>
        <p:blipFill>
          <a:blip r:embed="rId4"/>
          <a:stretch>
            <a:fillRect/>
          </a:stretch>
        </p:blipFill>
        <p:spPr>
          <a:xfrm>
            <a:off x="2617695" y="2431918"/>
            <a:ext cx="6355975" cy="2720305"/>
          </a:xfrm>
          <a:prstGeom prst="rect">
            <a:avLst/>
          </a:prstGeom>
        </p:spPr>
      </p:pic>
    </p:spTree>
    <p:extLst>
      <p:ext uri="{BB962C8B-B14F-4D97-AF65-F5344CB8AC3E}">
        <p14:creationId xmlns:p14="http://schemas.microsoft.com/office/powerpoint/2010/main" val="33328612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750"/>
                                        <p:tgtEl>
                                          <p:spTgt spid="16">
                                            <p:txEl>
                                              <p:pRg st="0" end="0"/>
                                            </p:txEl>
                                          </p:spTgt>
                                        </p:tgtEl>
                                      </p:cBhvr>
                                    </p:animEffect>
                                    <p:anim calcmode="lin" valueType="num">
                                      <p:cBhvr>
                                        <p:cTn id="14" dur="75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Lst>
</file>

<file path=ppt/theme/theme1.xml><?xml version="1.0" encoding="utf-8"?>
<a:theme xmlns:a="http://schemas.openxmlformats.org/drawingml/2006/main" name="千图网拥有20W+精美PPT模板 更多PPT模板下载至：www.58pic.com/office/pp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TotalTime>
  <Words>12418</Words>
  <Application>Microsoft Office PowerPoint</Application>
  <PresentationFormat>Widescreen</PresentationFormat>
  <Paragraphs>1663</Paragraphs>
  <Slides>116</Slides>
  <Notes>102</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116</vt:i4>
      </vt:variant>
    </vt:vector>
  </HeadingPairs>
  <TitlesOfParts>
    <vt:vector size="125" baseType="lpstr">
      <vt:lpstr>SimSun</vt:lpstr>
      <vt:lpstr>SimSun</vt:lpstr>
      <vt:lpstr>Arial</vt:lpstr>
      <vt:lpstr>Calibri</vt:lpstr>
      <vt:lpstr>等线</vt:lpstr>
      <vt:lpstr>等线 Light</vt:lpstr>
      <vt:lpstr>Elsie</vt:lpstr>
      <vt:lpstr>Times New Roman</vt:lpstr>
      <vt:lpstr>千图网拥有20W+精美PPT模板 更多PPT模板下载至：www.58pic.com/office/ppt​​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lzjljlc</dc:creator>
  <cp:lastModifiedBy>Asus</cp:lastModifiedBy>
  <cp:revision>12</cp:revision>
  <dcterms:created xsi:type="dcterms:W3CDTF">2018-02-23T07:21:00Z</dcterms:created>
  <dcterms:modified xsi:type="dcterms:W3CDTF">2023-12-21T08:20:40Z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2052-11.1.0.10495</vt:lpwstr>
  </property>
  <property fmtid="{D5CDD505-2E9C-101B-9397-08002B2CF9AE}" pid="3" name="ICV">
    <vt:lpwstr>B06410EDFEFA4EC494276585585CD177</vt:lpwstr>
  </property>
</Properties>
</file>